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7" r:id="rId1"/>
  </p:sldMasterIdLst>
  <p:sldIdLst>
    <p:sldId id="256" r:id="rId2"/>
    <p:sldId id="321" r:id="rId3"/>
    <p:sldId id="259" r:id="rId4"/>
    <p:sldId id="260" r:id="rId5"/>
    <p:sldId id="261" r:id="rId6"/>
    <p:sldId id="262" r:id="rId7"/>
    <p:sldId id="301" r:id="rId8"/>
    <p:sldId id="322" r:id="rId9"/>
    <p:sldId id="310" r:id="rId10"/>
    <p:sldId id="314" r:id="rId11"/>
    <p:sldId id="316" r:id="rId12"/>
    <p:sldId id="312" r:id="rId13"/>
    <p:sldId id="323" r:id="rId14"/>
    <p:sldId id="267" r:id="rId15"/>
    <p:sldId id="305" r:id="rId16"/>
    <p:sldId id="264" r:id="rId17"/>
    <p:sldId id="265" r:id="rId18"/>
    <p:sldId id="269" r:id="rId19"/>
    <p:sldId id="270" r:id="rId20"/>
    <p:sldId id="271" r:id="rId21"/>
    <p:sldId id="306" r:id="rId22"/>
    <p:sldId id="313" r:id="rId23"/>
    <p:sldId id="273" r:id="rId24"/>
    <p:sldId id="315" r:id="rId25"/>
  </p:sldIdLst>
  <p:sldSz cx="9144000" cy="6858000" type="screen4x3"/>
  <p:notesSz cx="6858000" cy="9144000"/>
  <p:embeddedFontLst>
    <p:embeddedFont>
      <p:font typeface="微軟正黑體" pitchFamily="34" charset="-120"/>
      <p:regular r:id="rId26"/>
      <p:bold r:id="rId27"/>
    </p:embeddedFont>
    <p:embeddedFont>
      <p:font typeface="Verdana" pitchFamily="34" charset="0"/>
      <p:regular r:id="rId28"/>
      <p:bold r:id="rId29"/>
      <p:italic r:id="rId30"/>
      <p:boldItalic r:id="rId31"/>
    </p:embeddedFont>
    <p:embeddedFont>
      <p:font typeface="Wingdings 2" pitchFamily="18" charset="2"/>
      <p:regular r:id="rId32"/>
    </p:embeddedFont>
    <p:embeddedFont>
      <p:font typeface="Arial Unicode MS" pitchFamily="34" charset="-120"/>
      <p:regular r:id="rId33"/>
    </p:embeddedFont>
    <p:embeddedFont>
      <p:font typeface="바탕" charset="-127"/>
      <p:regular r:id="rId34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微軟正黑體" pitchFamily="34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微軟正黑體" pitchFamily="34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微軟正黑體" pitchFamily="34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微軟正黑體" pitchFamily="34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微軟正黑體" pitchFamily="34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微軟正黑體" pitchFamily="34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微軟正黑體" pitchFamily="34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微軟正黑體" pitchFamily="34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微軟正黑體" pitchFamily="34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B8"/>
    <a:srgbClr val="FFFF99"/>
    <a:srgbClr val="FF0701"/>
    <a:srgbClr val="0066FF"/>
    <a:srgbClr val="7AA69C"/>
    <a:srgbClr val="FF9933"/>
    <a:srgbClr val="FF6600"/>
    <a:srgbClr val="5F5F5F"/>
    <a:srgbClr val="597A7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 userDrawn="1"/>
        </p:nvSpPr>
        <p:spPr>
          <a:xfrm>
            <a:off x="0" y="0"/>
            <a:ext cx="9144000" cy="6858000"/>
          </a:xfrm>
          <a:prstGeom prst="roundRect">
            <a:avLst>
              <a:gd name="adj" fmla="val 4929"/>
            </a:avLst>
          </a:prstGeom>
          <a:ln w="63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F759E6-F779-4DDB-B501-2A84C9935F30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矩形 6"/>
          <p:cNvSpPr/>
          <p:nvPr/>
        </p:nvSpPr>
        <p:spPr>
          <a:xfrm>
            <a:off x="1" y="1438649"/>
            <a:ext cx="9144000" cy="15480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" y="1395879"/>
            <a:ext cx="9144000" cy="12221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" y="2975878"/>
            <a:ext cx="9144000" cy="1120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5" name="圖片 14" descr="測評中心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9" y="188646"/>
            <a:ext cx="1238095" cy="35492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consultant.1111.com.tw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F796C-E919-4DA7-9880-37A440235FF2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consultant.1111.com.tw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170F4-E500-4829-9695-A25E602A4490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32700" cy="609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11188" y="1052513"/>
            <a:ext cx="8075612" cy="5272087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consultant.1111.com.tw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B5B3-2CEB-4195-8C04-40A483C1574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255786"/>
            <a:ext cx="8784976" cy="72494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職能</a:t>
            </a:r>
            <a:r>
              <a:rPr lang="zh-TW" altLang="en-US" dirty="0" smtClean="0">
                <a:latin typeface="+mj-ea"/>
              </a:rPr>
              <a:t>向度 </a:t>
            </a:r>
            <a:r>
              <a:rPr lang="en-US" altLang="zh-TW" dirty="0" smtClean="0">
                <a:solidFill>
                  <a:srgbClr val="0000FF"/>
                </a:solidFill>
                <a:latin typeface="+mj-ea"/>
              </a:rPr>
              <a:t>15</a:t>
            </a:r>
            <a:r>
              <a:rPr lang="zh-TW" altLang="en-US" dirty="0" smtClean="0">
                <a:solidFill>
                  <a:srgbClr val="0000FF"/>
                </a:solidFill>
                <a:latin typeface="+mj-ea"/>
              </a:rPr>
              <a:t>項核心職能向度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784976" cy="5328592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7020272" y="643359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career.1111.com.tw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consultant.1111.com.tw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AA7B23FE-D006-4615-88D8-08E1259E02C6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consultant.1111.com.tw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EFBF4-4624-4996-B028-9F10D24CF662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consultant.1111.com.tw</a:t>
            </a: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E8D43-19FB-40FE-8696-1D93EF556B2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consultant.1111.com.tw</a:t>
            </a: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66D40-1CE2-464F-B1D7-98BE0A5E5037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consultant.1111.com.tw</a:t>
            </a: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77FF5-90FD-44C8-9EA3-1C75620DC163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consultant.1111.com.tw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8123-F765-499E-9351-FF86A366A9D5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consultant.1111.com.tw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5F3B1155-C878-4398-A91D-276562D56BBD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consultant.1111.com.tw</a:t>
            </a: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0A2D6A2-4FC3-4976-8D22-EF2EC1E0359A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九大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15244"/>
            <a:ext cx="7620000" cy="1409700"/>
          </a:xfrm>
          <a:prstGeom prst="rect">
            <a:avLst/>
          </a:prstGeom>
        </p:spPr>
      </p:pic>
      <p:pic>
        <p:nvPicPr>
          <p:cNvPr id="5" name="圖片 4" descr="九大-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8568" y="3284984"/>
            <a:ext cx="38100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手機版002.png"/>
          <p:cNvPicPr>
            <a:picLocks noChangeAspect="1"/>
          </p:cNvPicPr>
          <p:nvPr/>
        </p:nvPicPr>
        <p:blipFill>
          <a:blip r:embed="rId2" cstate="print"/>
          <a:srcRect t="2751" b="9051"/>
          <a:stretch>
            <a:fillRect/>
          </a:stretch>
        </p:blipFill>
        <p:spPr>
          <a:xfrm>
            <a:off x="611560" y="980728"/>
            <a:ext cx="3600000" cy="56388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88832" cy="72494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九大職能星校園版測驗步驟</a:t>
            </a:r>
            <a:endParaRPr lang="zh-TW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5148064" y="4077072"/>
            <a:ext cx="288032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+mj-lt"/>
              </a:rPr>
              <a:t>非會員  請註冊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2555776" y="4149080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701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 bwMode="auto">
          <a:xfrm flipV="1">
            <a:off x="4139952" y="2924944"/>
            <a:ext cx="792088" cy="7200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直線單箭頭接點 19"/>
          <p:cNvCxnSpPr/>
          <p:nvPr/>
        </p:nvCxnSpPr>
        <p:spPr bwMode="auto">
          <a:xfrm>
            <a:off x="3779912" y="4365104"/>
            <a:ext cx="115212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文字方塊 21"/>
          <p:cNvSpPr txBox="1"/>
          <p:nvPr/>
        </p:nvSpPr>
        <p:spPr>
          <a:xfrm>
            <a:off x="5004048" y="5373216"/>
            <a:ext cx="338437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5F5F5F"/>
                </a:solidFill>
                <a:latin typeface="+mn-lt"/>
              </a:rPr>
              <a:t>※</a:t>
            </a:r>
            <a:r>
              <a:rPr lang="zh-TW" altLang="en-US" sz="1400" b="1" dirty="0" smtClean="0">
                <a:solidFill>
                  <a:srgbClr val="5F5F5F"/>
                </a:solidFill>
                <a:latin typeface="+mn-lt"/>
              </a:rPr>
              <a:t>從九大校園版加入會員進行施測不需新增履歷，也不會收到廠商廣告信件。</a:t>
            </a:r>
            <a:endParaRPr lang="en-US" altLang="zh-TW" sz="1400" b="1" dirty="0" smtClean="0">
              <a:solidFill>
                <a:srgbClr val="5F5F5F"/>
              </a:solidFill>
              <a:latin typeface="+mn-lt"/>
            </a:endParaRPr>
          </a:p>
          <a:p>
            <a:r>
              <a:rPr lang="zh-TW" altLang="en-US" sz="1400" b="1" dirty="0" smtClean="0">
                <a:solidFill>
                  <a:srgbClr val="5F5F5F"/>
                </a:solidFill>
                <a:latin typeface="+mn-lt"/>
              </a:rPr>
              <a:t>未來有需要人力銀行服務時，可自行開通。</a:t>
            </a:r>
            <a:endParaRPr lang="zh-TW" altLang="en-US" sz="1400" b="1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004048" y="971431"/>
            <a:ext cx="3384376" cy="390876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1111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會員，請直接登入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若忘記密碼請舉手告知！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14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查詢密碼專線：</a:t>
            </a:r>
            <a:endParaRPr lang="en-US" altLang="zh-TW" sz="14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zh-TW" sz="1600" b="1" dirty="0" smtClean="0">
                <a:solidFill>
                  <a:srgbClr val="FF0000"/>
                </a:solidFill>
                <a:latin typeface="+mj-ea"/>
                <a:ea typeface="+mj-ea"/>
              </a:rPr>
              <a:t>(02)7747-6203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 或 </a:t>
            </a:r>
            <a:r>
              <a:rPr lang="en-US" altLang="zh-TW" sz="1600" b="1" dirty="0" smtClean="0">
                <a:solidFill>
                  <a:srgbClr val="FF0000"/>
                </a:solidFill>
                <a:latin typeface="+mj-ea"/>
                <a:ea typeface="+mj-ea"/>
              </a:rPr>
              <a:t>(02)7747-6052</a:t>
            </a: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曾申請</a:t>
            </a:r>
            <a:r>
              <a:rPr lang="en-US" altLang="zh-TW" sz="1600" b="1" dirty="0" smtClean="0">
                <a:solidFill>
                  <a:srgbClr val="002060"/>
                </a:solidFill>
                <a:latin typeface="+mj-ea"/>
                <a:ea typeface="+mj-ea"/>
              </a:rPr>
              <a:t>1111</a:t>
            </a:r>
            <a:r>
              <a:rPr lang="zh-TW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的會員，並已設定連結才可以用</a:t>
            </a:r>
            <a:r>
              <a:rPr lang="en-US" altLang="zh-TW" sz="1600" b="1" dirty="0" smtClean="0">
                <a:solidFill>
                  <a:srgbClr val="002060"/>
                </a:solidFill>
                <a:latin typeface="+mj-ea"/>
                <a:ea typeface="+mj-ea"/>
              </a:rPr>
              <a:t>FB</a:t>
            </a:r>
            <a:r>
              <a:rPr lang="zh-TW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登入喔！！</a:t>
            </a:r>
            <a:endParaRPr lang="en-US" altLang="zh-TW" sz="16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en-US" altLang="zh-TW" sz="16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en-US" altLang="zh-TW" sz="16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en-US" altLang="zh-TW" sz="16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en-US" altLang="zh-TW" sz="16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en-US" altLang="zh-TW" sz="16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zh-TW" altLang="en-US" sz="16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en-US" altLang="zh-TW" sz="1600" dirty="0" smtClean="0"/>
          </a:p>
        </p:txBody>
      </p:sp>
      <p:sp>
        <p:nvSpPr>
          <p:cNvPr id="10" name="圓角矩形 9"/>
          <p:cNvSpPr/>
          <p:nvPr/>
        </p:nvSpPr>
        <p:spPr>
          <a:xfrm>
            <a:off x="611560" y="1484784"/>
            <a:ext cx="3600400" cy="13681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701"/>
              </a:solidFill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>
            <a:off x="4283968" y="1844824"/>
            <a:ext cx="64807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九大職能星校園版測驗步驟</a:t>
            </a:r>
            <a:endParaRPr lang="zh-TW" altLang="en-US" sz="36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67544" y="1628800"/>
            <a:ext cx="3024336" cy="261610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>
                <a:latin typeface="+mj-ea"/>
              </a:rPr>
              <a:t>1</a:t>
            </a:r>
            <a:r>
              <a:rPr lang="zh-TW" altLang="en-US" dirty="0" smtClean="0">
                <a:latin typeface="+mj-ea"/>
              </a:rPr>
              <a:t>填寫基本資料</a:t>
            </a:r>
            <a:endParaRPr lang="en-US" altLang="zh-TW" dirty="0" smtClean="0">
              <a:latin typeface="+mj-ea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+mj-ea"/>
              </a:rPr>
              <a:t>取得</a:t>
            </a:r>
            <a:r>
              <a:rPr lang="en-US" altLang="zh-TW" dirty="0" smtClean="0">
                <a:latin typeface="+mj-ea"/>
              </a:rPr>
              <a:t>/</a:t>
            </a:r>
            <a:r>
              <a:rPr lang="zh-TW" altLang="en-US" dirty="0" smtClean="0">
                <a:latin typeface="+mj-ea"/>
              </a:rPr>
              <a:t>填入驗證碼 </a:t>
            </a:r>
            <a:r>
              <a:rPr lang="en-US" altLang="zh-TW" sz="1400" dirty="0" smtClean="0">
                <a:solidFill>
                  <a:srgbClr val="FF0000"/>
                </a:solidFill>
                <a:latin typeface="+mj-ea"/>
              </a:rPr>
              <a:t>*</a:t>
            </a:r>
            <a:r>
              <a:rPr lang="zh-TW" altLang="en-US" sz="1400" dirty="0" smtClean="0">
                <a:solidFill>
                  <a:srgbClr val="FF0000"/>
                </a:solidFill>
                <a:latin typeface="+mj-ea"/>
              </a:rPr>
              <a:t>信箱或手機號碼擇一填寫</a:t>
            </a:r>
            <a:endParaRPr lang="en-US" altLang="zh-TW" sz="1400" dirty="0" smtClean="0">
              <a:solidFill>
                <a:srgbClr val="FF0000"/>
              </a:solidFill>
              <a:latin typeface="+mj-ea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+mj-ea"/>
              </a:rPr>
              <a:t>註冊完成</a:t>
            </a:r>
            <a:endParaRPr lang="en-US" altLang="zh-TW" dirty="0" smtClean="0">
              <a:latin typeface="+mj-ea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+mj-ea"/>
              </a:rPr>
              <a:t>填寫「出生年月日」</a:t>
            </a:r>
            <a:endParaRPr lang="en-US" altLang="zh-TW" dirty="0" smtClean="0">
              <a:latin typeface="+mj-ea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+mj-ea"/>
              </a:rPr>
              <a:t>進入測驗，填寫「群組識別碼」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1200" dirty="0" smtClean="0">
                <a:solidFill>
                  <a:srgbClr val="FF0000"/>
                </a:solidFill>
              </a:rPr>
              <a:t>*若無看到輸入群組識別碼畫面，請再開啟</a:t>
            </a:r>
            <a:r>
              <a:rPr lang="en-US" altLang="zh-TW" sz="1200" dirty="0" smtClean="0">
                <a:solidFill>
                  <a:srgbClr val="FF0000"/>
                </a:solidFill>
                <a:latin typeface="+mj-ea"/>
              </a:rPr>
              <a:t>Google</a:t>
            </a:r>
            <a:r>
              <a:rPr lang="zh-TW" altLang="en-US" sz="1200" b="1" dirty="0" smtClean="0">
                <a:solidFill>
                  <a:srgbClr val="0066FF"/>
                </a:solidFill>
                <a:latin typeface="+mj-ea"/>
              </a:rPr>
              <a:t>搜尋九大職能星校園版</a:t>
            </a:r>
            <a:r>
              <a:rPr lang="zh-TW" altLang="en-US" sz="1200" dirty="0" smtClean="0">
                <a:solidFill>
                  <a:srgbClr val="FF0000"/>
                </a:solidFill>
                <a:latin typeface="+mj-ea"/>
              </a:rPr>
              <a:t>即可。</a:t>
            </a:r>
          </a:p>
        </p:txBody>
      </p:sp>
      <p:pic>
        <p:nvPicPr>
          <p:cNvPr id="11" name="內容版面配置區 10" descr="IMG_44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9722" b="23614"/>
          <a:stretch>
            <a:fillRect/>
          </a:stretch>
        </p:blipFill>
        <p:spPr>
          <a:xfrm>
            <a:off x="3635896" y="836712"/>
            <a:ext cx="2395644" cy="5328592"/>
          </a:xfrm>
        </p:spPr>
      </p:pic>
      <p:pic>
        <p:nvPicPr>
          <p:cNvPr id="16" name="圖片 15" descr="IMG_4467.jpg"/>
          <p:cNvPicPr>
            <a:picLocks noChangeAspect="1"/>
          </p:cNvPicPr>
          <p:nvPr/>
        </p:nvPicPr>
        <p:blipFill>
          <a:blip r:embed="rId3" cstate="print"/>
          <a:srcRect t="9880" b="28221"/>
          <a:stretch>
            <a:fillRect/>
          </a:stretch>
        </p:blipFill>
        <p:spPr>
          <a:xfrm>
            <a:off x="6300192" y="836712"/>
            <a:ext cx="2614559" cy="410445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644008" y="4149080"/>
            <a:ext cx="360040" cy="360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5436096" y="4365104"/>
            <a:ext cx="1800200" cy="216024"/>
          </a:xfrm>
          <a:prstGeom prst="rightArrow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308304" y="4365104"/>
            <a:ext cx="648072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32289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九大職能星校園版測驗步驟</a:t>
            </a:r>
            <a:endParaRPr lang="zh-TW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539552" y="2060848"/>
            <a:ext cx="4320480" cy="972000"/>
          </a:xfrm>
          <a:prstGeom prst="rect">
            <a:avLst/>
          </a:prstGeom>
          <a:solidFill>
            <a:srgbClr val="FFFF99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+mj-lt"/>
              </a:rPr>
              <a:t>輸入群組識別碼</a:t>
            </a:r>
            <a:endParaRPr lang="en-US" altLang="zh-TW" sz="36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altLang="zh-TW" sz="2400" dirty="0" smtClean="0">
                <a:solidFill>
                  <a:srgbClr val="C00000"/>
                </a:solidFill>
                <a:latin typeface="+mn-lt"/>
              </a:rPr>
              <a:t>※</a:t>
            </a:r>
            <a:r>
              <a:rPr lang="zh-TW" altLang="en-US" sz="2400" dirty="0" smtClean="0">
                <a:solidFill>
                  <a:srgbClr val="C00000"/>
                </a:solidFill>
                <a:latin typeface="+mn-lt"/>
              </a:rPr>
              <a:t>請洽詢測評專員各班識別碼</a:t>
            </a:r>
            <a:endParaRPr lang="en-US" altLang="zh-TW" sz="24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1560" y="4149080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3DB8"/>
                </a:solidFill>
                <a:latin typeface="微軟正黑體" pitchFamily="34" charset="-120"/>
              </a:rPr>
              <a:t>輸入識別碼後，會顯示學校與班級資訊</a:t>
            </a:r>
            <a:endParaRPr lang="en-US" altLang="zh-TW" b="1" dirty="0" smtClean="0">
              <a:solidFill>
                <a:srgbClr val="003DB8"/>
              </a:solidFill>
              <a:latin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003DB8"/>
                </a:solidFill>
                <a:latin typeface="微軟正黑體" pitchFamily="34" charset="-120"/>
              </a:rPr>
              <a:t>    確認無誤後，即可開始測驗</a:t>
            </a:r>
            <a:endParaRPr lang="zh-TW" altLang="en-US" b="1" dirty="0">
              <a:solidFill>
                <a:srgbClr val="003DB8"/>
              </a:solidFill>
              <a:latin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20072" y="4149080"/>
            <a:ext cx="2880320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386100" y="1124744"/>
            <a:ext cx="2371800" cy="792088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+mj-ea"/>
                <a:cs typeface="Verdana" pitchFamily="34" charset="0"/>
              </a:rPr>
              <a:t>內容大綱</a:t>
            </a:r>
            <a:endParaRPr lang="en-US" altLang="zh-TW" b="1" dirty="0" smtClean="0">
              <a:latin typeface="+mj-ea"/>
              <a:cs typeface="Verdana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060848"/>
            <a:ext cx="9144000" cy="1944216"/>
          </a:xfrm>
        </p:spPr>
        <p:txBody>
          <a:bodyPr anchor="ctr"/>
          <a:lstStyle/>
          <a:p>
            <a:pPr marL="2870200">
              <a:buSzPct val="70000"/>
              <a:buFont typeface="Wingdings" pitchFamily="2" charset="2"/>
              <a:buChar char="n"/>
            </a:pPr>
            <a:r>
              <a:rPr lang="zh-TW" altLang="en-US" sz="3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測驗使用及概念</a:t>
            </a:r>
          </a:p>
          <a:p>
            <a:pPr marL="2870200">
              <a:buSzPct val="70000"/>
              <a:buFont typeface="Wingdings" pitchFamily="2" charset="2"/>
              <a:buChar char="n"/>
            </a:pPr>
            <a:r>
              <a:rPr lang="zh-TW" altLang="en-US" sz="3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九大職能施測介紹</a:t>
            </a:r>
          </a:p>
          <a:p>
            <a:pPr marL="2870200">
              <a:buSzPct val="70000"/>
              <a:buFont typeface="Wingdings" pitchFamily="2" charset="2"/>
              <a:buChar char="n"/>
            </a:pPr>
            <a:r>
              <a:rPr lang="zh-TW" altLang="en-US" sz="3200" b="1" dirty="0" smtClean="0">
                <a:solidFill>
                  <a:srgbClr val="C00000"/>
                </a:solidFill>
                <a:latin typeface="+mj-ea"/>
                <a:ea typeface="+mj-ea"/>
              </a:rPr>
              <a:t>報告解讀</a:t>
            </a:r>
          </a:p>
        </p:txBody>
      </p:sp>
      <p:pic>
        <p:nvPicPr>
          <p:cNvPr id="4" name="Picture 5" descr="7777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3312368" cy="248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7772400" cy="998984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九大職能測評的</a:t>
            </a:r>
            <a:r>
              <a:rPr lang="zh-TW" altLang="en-US" b="1" dirty="0" smtClean="0">
                <a:solidFill>
                  <a:srgbClr val="0000FF"/>
                </a:solidFill>
              </a:rPr>
              <a:t>理論基礎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259632" y="1622117"/>
            <a:ext cx="6552728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2000" b="1" dirty="0">
                <a:latin typeface="微軟正黑體" pitchFamily="34" charset="-120"/>
              </a:rPr>
              <a:t>Spencer &amp; Spencer </a:t>
            </a:r>
            <a:r>
              <a:rPr kumimoji="1" lang="zh-TW" altLang="en-US" sz="2000" b="1" dirty="0">
                <a:latin typeface="微軟正黑體" pitchFamily="34" charset="-120"/>
              </a:rPr>
              <a:t>（</a:t>
            </a:r>
            <a:r>
              <a:rPr kumimoji="1" lang="en-US" altLang="zh-TW" sz="2000" b="1" dirty="0">
                <a:latin typeface="微軟正黑體" pitchFamily="34" charset="-120"/>
              </a:rPr>
              <a:t>1993</a:t>
            </a:r>
            <a:r>
              <a:rPr kumimoji="1" lang="zh-TW" altLang="en-US" sz="2000" b="1" dirty="0">
                <a:latin typeface="微軟正黑體" pitchFamily="34" charset="-120"/>
              </a:rPr>
              <a:t>）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1600" dirty="0" smtClean="0">
                <a:solidFill>
                  <a:srgbClr val="4D4D4D"/>
                </a:solidFill>
                <a:latin typeface="微軟正黑體" pitchFamily="34" charset="-120"/>
              </a:rPr>
              <a:t>提出用</a:t>
            </a:r>
            <a:r>
              <a:rPr kumimoji="1" lang="zh-TW" altLang="en-US" sz="1600" dirty="0" smtClean="0">
                <a:solidFill>
                  <a:srgbClr val="C00000"/>
                </a:solidFill>
                <a:latin typeface="微軟正黑體" pitchFamily="34" charset="-120"/>
              </a:rPr>
              <a:t>職能</a:t>
            </a:r>
            <a:r>
              <a:rPr kumimoji="1" lang="zh-TW" altLang="en-US" sz="1600" dirty="0">
                <a:solidFill>
                  <a:srgbClr val="C00000"/>
                </a:solidFill>
                <a:latin typeface="微軟正黑體" pitchFamily="34" charset="-120"/>
              </a:rPr>
              <a:t>冰山</a:t>
            </a:r>
            <a:r>
              <a:rPr kumimoji="1" lang="zh-TW" altLang="en-US" sz="1600" dirty="0">
                <a:solidFill>
                  <a:srgbClr val="4D4D4D"/>
                </a:solidFill>
                <a:latin typeface="微軟正黑體" pitchFamily="34" charset="-120"/>
              </a:rPr>
              <a:t>為基礎，</a:t>
            </a:r>
            <a:r>
              <a:rPr kumimoji="1" lang="zh-TW" altLang="en-US" sz="1600" dirty="0">
                <a:solidFill>
                  <a:srgbClr val="C00000"/>
                </a:solidFill>
                <a:latin typeface="微軟正黑體" pitchFamily="34" charset="-120"/>
              </a:rPr>
              <a:t>冰山海面下為一個人所具有的潛在特質</a:t>
            </a:r>
            <a:r>
              <a:rPr kumimoji="1" lang="zh-TW" altLang="en-US" sz="1600" dirty="0">
                <a:solidFill>
                  <a:srgbClr val="4D4D4D"/>
                </a:solidFill>
                <a:latin typeface="微軟正黑體" pitchFamily="34" charset="-120"/>
              </a:rPr>
              <a:t>，包含</a:t>
            </a:r>
            <a:r>
              <a:rPr kumimoji="1" lang="zh-TW" altLang="en-US" sz="1600" dirty="0">
                <a:solidFill>
                  <a:srgbClr val="C00000"/>
                </a:solidFill>
                <a:latin typeface="微軟正黑體" pitchFamily="34" charset="-120"/>
              </a:rPr>
              <a:t>動機、人格特質、價值觀</a:t>
            </a:r>
            <a:r>
              <a:rPr kumimoji="1" lang="zh-TW" altLang="en-US" sz="1600" dirty="0">
                <a:solidFill>
                  <a:srgbClr val="4D4D4D"/>
                </a:solidFill>
                <a:latin typeface="微軟正黑體" pitchFamily="34" charset="-120"/>
              </a:rPr>
              <a:t>等較深沉穩定部分，且</a:t>
            </a:r>
            <a:r>
              <a:rPr kumimoji="1" lang="zh-TW" altLang="en-US" sz="1600" b="1" dirty="0">
                <a:solidFill>
                  <a:srgbClr val="4D4D4D"/>
                </a:solidFill>
                <a:latin typeface="微軟正黑體" pitchFamily="34" charset="-120"/>
              </a:rPr>
              <a:t>能預測一個人在複雜的工作情境及擔當重任時的行為表現</a:t>
            </a:r>
            <a:r>
              <a:rPr kumimoji="1" lang="zh-TW" altLang="en-US" sz="1600" dirty="0">
                <a:solidFill>
                  <a:srgbClr val="4D4D4D"/>
                </a:solidFill>
                <a:latin typeface="微軟正黑體" pitchFamily="34" charset="-120"/>
              </a:rPr>
              <a:t>，此即</a:t>
            </a:r>
            <a:r>
              <a:rPr kumimoji="1" lang="zh-TW" altLang="en-US" sz="1600" dirty="0" smtClean="0">
                <a:solidFill>
                  <a:srgbClr val="4D4D4D"/>
                </a:solidFill>
                <a:latin typeface="微軟正黑體" pitchFamily="34" charset="-120"/>
              </a:rPr>
              <a:t>為九大職能測</a:t>
            </a:r>
            <a:r>
              <a:rPr kumimoji="1" lang="zh-TW" altLang="en-US" sz="1600" dirty="0">
                <a:solidFill>
                  <a:srgbClr val="4D4D4D"/>
                </a:solidFill>
                <a:latin typeface="微軟正黑體" pitchFamily="34" charset="-120"/>
              </a:rPr>
              <a:t>評分析欲檢測之方向</a:t>
            </a:r>
            <a:r>
              <a:rPr kumimoji="1" lang="zh-TW" altLang="en-US" sz="1600" dirty="0" smtClean="0">
                <a:solidFill>
                  <a:srgbClr val="4D4D4D"/>
                </a:solidFill>
                <a:latin typeface="微軟正黑體" pitchFamily="34" charset="-120"/>
              </a:rPr>
              <a:t>。</a:t>
            </a:r>
            <a:endParaRPr kumimoji="1" lang="en-US" altLang="zh-TW" sz="1600" dirty="0" smtClean="0">
              <a:solidFill>
                <a:srgbClr val="4D4D4D"/>
              </a:solidFill>
              <a:latin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endParaRPr kumimoji="1" lang="en-US" altLang="zh-TW" dirty="0" smtClean="0">
              <a:solidFill>
                <a:srgbClr val="4D4D4D"/>
              </a:solidFill>
              <a:latin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en-US" altLang="zh-TW" sz="2000" b="1" dirty="0" smtClean="0">
                <a:latin typeface="微軟正黑體" pitchFamily="34" charset="-120"/>
              </a:rPr>
              <a:t>Holland</a:t>
            </a:r>
            <a:r>
              <a:rPr kumimoji="1" lang="zh-TW" altLang="en-US" sz="2000" b="1" dirty="0" smtClean="0">
                <a:latin typeface="微軟正黑體" pitchFamily="34" charset="-120"/>
              </a:rPr>
              <a:t>（</a:t>
            </a:r>
            <a:r>
              <a:rPr kumimoji="1" lang="en-US" altLang="zh-TW" sz="2000" b="1" dirty="0" smtClean="0">
                <a:latin typeface="微軟正黑體" pitchFamily="34" charset="-120"/>
              </a:rPr>
              <a:t>1973</a:t>
            </a:r>
            <a:r>
              <a:rPr kumimoji="1" lang="zh-TW" altLang="en-US" sz="2000" b="1" dirty="0" smtClean="0">
                <a:latin typeface="微軟正黑體" pitchFamily="34" charset="-120"/>
              </a:rPr>
              <a:t>）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1600" dirty="0" smtClean="0">
                <a:solidFill>
                  <a:srgbClr val="4D4D4D"/>
                </a:solidFill>
                <a:latin typeface="微軟正黑體" pitchFamily="34" charset="-120"/>
              </a:rPr>
              <a:t>六大興趣類型的典型，用職業為基礎，結合</a:t>
            </a:r>
            <a:r>
              <a:rPr kumimoji="1" lang="zh-TW" altLang="en-US" sz="1600" dirty="0" smtClean="0">
                <a:solidFill>
                  <a:srgbClr val="C00000"/>
                </a:solidFill>
                <a:latin typeface="微軟正黑體" pitchFamily="34" charset="-120"/>
              </a:rPr>
              <a:t>台灣區職場現況</a:t>
            </a:r>
            <a:r>
              <a:rPr kumimoji="1" lang="zh-TW" altLang="en-US" sz="1600" dirty="0" smtClean="0">
                <a:solidFill>
                  <a:srgbClr val="4D4D4D"/>
                </a:solidFill>
                <a:latin typeface="微軟正黑體" pitchFamily="34" charset="-120"/>
              </a:rPr>
              <a:t>與</a:t>
            </a:r>
            <a:r>
              <a:rPr kumimoji="1" lang="en-US" altLang="zh-TW" sz="1600" dirty="0" smtClean="0">
                <a:solidFill>
                  <a:srgbClr val="C00000"/>
                </a:solidFill>
                <a:latin typeface="微軟正黑體" pitchFamily="34" charset="-120"/>
              </a:rPr>
              <a:t>1111</a:t>
            </a:r>
            <a:r>
              <a:rPr kumimoji="1" lang="zh-TW" altLang="en-US" sz="1600" dirty="0" smtClean="0">
                <a:solidFill>
                  <a:srgbClr val="C00000"/>
                </a:solidFill>
                <a:latin typeface="微軟正黑體" pitchFamily="34" charset="-120"/>
              </a:rPr>
              <a:t>人力銀行</a:t>
            </a:r>
            <a:r>
              <a:rPr kumimoji="1" lang="zh-TW" altLang="en-US" sz="1600" dirty="0" smtClean="0">
                <a:solidFill>
                  <a:srgbClr val="4D4D4D"/>
                </a:solidFill>
                <a:latin typeface="微軟正黑體" pitchFamily="34" charset="-120"/>
              </a:rPr>
              <a:t>的職務分類，發展並重新定義出</a:t>
            </a:r>
            <a:r>
              <a:rPr kumimoji="1" lang="en-US" altLang="zh-TW" sz="1600" dirty="0" smtClean="0">
                <a:solidFill>
                  <a:srgbClr val="4D4D4D"/>
                </a:solidFill>
                <a:latin typeface="微軟正黑體" pitchFamily="34" charset="-120"/>
              </a:rPr>
              <a:t>9</a:t>
            </a:r>
            <a:r>
              <a:rPr kumimoji="1" lang="zh-TW" altLang="en-US" sz="1600" dirty="0" smtClean="0">
                <a:solidFill>
                  <a:srgbClr val="4D4D4D"/>
                </a:solidFill>
                <a:latin typeface="微軟正黑體" pitchFamily="34" charset="-120"/>
              </a:rPr>
              <a:t>種以職能為主的工作型態，提供求職求才全方位的參考。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7249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閱讀報告之前</a:t>
            </a:r>
            <a:r>
              <a:rPr lang="en-US" altLang="zh-TW" dirty="0" smtClean="0"/>
              <a:t>...</a:t>
            </a:r>
            <a:endParaRPr lang="zh-TW" altLang="en-US" dirty="0"/>
          </a:p>
        </p:txBody>
      </p:sp>
      <p:pic>
        <p:nvPicPr>
          <p:cNvPr id="8" name="圖片 7" descr="手機版005.png"/>
          <p:cNvPicPr>
            <a:picLocks noChangeAspect="1"/>
          </p:cNvPicPr>
          <p:nvPr/>
        </p:nvPicPr>
        <p:blipFill>
          <a:blip r:embed="rId2" cstate="print"/>
          <a:srcRect t="2828"/>
          <a:stretch>
            <a:fillRect/>
          </a:stretch>
        </p:blipFill>
        <p:spPr>
          <a:xfrm>
            <a:off x="6084488" y="1196752"/>
            <a:ext cx="2880000" cy="4982529"/>
          </a:xfrm>
          <a:prstGeom prst="rect">
            <a:avLst/>
          </a:prstGeom>
        </p:spPr>
      </p:pic>
      <p:pic>
        <p:nvPicPr>
          <p:cNvPr id="9" name="圖片 8" descr="手機版017.png"/>
          <p:cNvPicPr>
            <a:picLocks noChangeAspect="1"/>
          </p:cNvPicPr>
          <p:nvPr/>
        </p:nvPicPr>
        <p:blipFill>
          <a:blip r:embed="rId3" cstate="print"/>
          <a:srcRect t="15641" b="13251"/>
          <a:stretch>
            <a:fillRect/>
          </a:stretch>
        </p:blipFill>
        <p:spPr>
          <a:xfrm>
            <a:off x="3492160" y="2924944"/>
            <a:ext cx="2520000" cy="3182329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422" y="1257300"/>
            <a:ext cx="246951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橢圓 10"/>
          <p:cNvSpPr/>
          <p:nvPr/>
        </p:nvSpPr>
        <p:spPr bwMode="auto">
          <a:xfrm>
            <a:off x="3275856" y="1196752"/>
            <a:ext cx="792088" cy="43204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微軟正黑體" pitchFamily="34" charset="-12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3779912" y="3501008"/>
            <a:ext cx="864096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微軟正黑體" pitchFamily="34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2411760" y="1700808"/>
            <a:ext cx="936104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2339752" y="3429000"/>
            <a:ext cx="136815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67544" y="1460971"/>
            <a:ext cx="20162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Tips.</a:t>
            </a:r>
            <a:endParaRPr lang="en-US" altLang="zh-TW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</a:rPr>
              <a:t>施測完看到自己的報告後，</a:t>
            </a:r>
            <a:endParaRPr lang="en-US" altLang="zh-TW" sz="2000" b="1" dirty="0" smtClean="0">
              <a:solidFill>
                <a:srgbClr val="002060"/>
              </a:solidFill>
              <a:latin typeface="微軟正黑體" pitchFamily="34" charset="-120"/>
            </a:endParaRPr>
          </a:p>
          <a:p>
            <a:endParaRPr lang="en-US" altLang="zh-TW" sz="2000" b="1" dirty="0" smtClean="0">
              <a:solidFill>
                <a:srgbClr val="C00000"/>
              </a:solidFill>
              <a:latin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</a:rPr>
              <a:t>可以先點左上角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</a:rPr>
              <a:t>選單裡的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</a:endParaRPr>
          </a:p>
          <a:p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</a:rPr>
              <a:t>『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</a:rPr>
              <a:t>職能向度介紹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</a:rPr>
              <a:t>』</a:t>
            </a:r>
          </a:p>
          <a:p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</a:rPr>
              <a:t>瞭解每一項向度的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</a:rPr>
              <a:t>定義與說明，會更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</a:rPr>
              <a:t>幫助你理解報告。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</a:endParaRPr>
          </a:p>
          <a:p>
            <a:endParaRPr lang="en-US" altLang="zh-TW" sz="2000" b="1" dirty="0" smtClean="0">
              <a:solidFill>
                <a:srgbClr val="C00000"/>
              </a:solidFill>
              <a:latin typeface="微軟正黑體" pitchFamily="34" charset="-120"/>
            </a:endParaRPr>
          </a:p>
          <a:p>
            <a:endParaRPr lang="en-US" altLang="zh-TW" sz="2000" b="1" dirty="0" smtClean="0">
              <a:solidFill>
                <a:srgbClr val="C00000"/>
              </a:solidFill>
              <a:latin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1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724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職能</a:t>
            </a:r>
            <a:r>
              <a:rPr lang="zh-TW" altLang="en-US" b="1" dirty="0" smtClean="0">
                <a:latin typeface="+mj-ea"/>
              </a:rPr>
              <a:t>向度 </a:t>
            </a:r>
            <a:r>
              <a:rPr lang="en-US" altLang="zh-TW" dirty="0" smtClean="0">
                <a:solidFill>
                  <a:srgbClr val="0000FF"/>
                </a:solidFill>
                <a:latin typeface="+mj-ea"/>
              </a:rPr>
              <a:t>15</a:t>
            </a:r>
            <a:r>
              <a:rPr lang="zh-TW" altLang="en-US" dirty="0" smtClean="0">
                <a:solidFill>
                  <a:srgbClr val="0000FF"/>
                </a:solidFill>
                <a:latin typeface="+mj-ea"/>
              </a:rPr>
              <a:t>項核心職能向度</a:t>
            </a:r>
          </a:p>
        </p:txBody>
      </p:sp>
      <p:graphicFrame>
        <p:nvGraphicFramePr>
          <p:cNvPr id="31956" name="Group 212"/>
          <p:cNvGraphicFramePr>
            <a:graphicFrameLocks noGrp="1"/>
          </p:cNvGraphicFramePr>
          <p:nvPr>
            <p:ph sz="quarter" idx="1"/>
          </p:nvPr>
        </p:nvGraphicFramePr>
        <p:xfrm>
          <a:off x="179388" y="908720"/>
          <a:ext cx="8784976" cy="5544615"/>
        </p:xfrm>
        <a:graphic>
          <a:graphicData uri="http://schemas.openxmlformats.org/drawingml/2006/table">
            <a:tbl>
              <a:tblPr/>
              <a:tblGrid>
                <a:gridCol w="993723"/>
                <a:gridCol w="7791253"/>
              </a:tblGrid>
              <a:tr h="3773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向度</a:t>
                      </a: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定義</a:t>
                      </a: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56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成就動機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指個人從事自己認為重要或有價值的工作時，會向困難桃戰、努力以赴，並且力求完美。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工作控管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能區分工作任務之優先順序，並有效分配時間和資源，確實掌握工作流程和進度。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39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團隊精神</a:t>
                      </a:r>
                      <a:endParaRPr kumimoji="0" lang="zh-TW" alt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能與組織成員共同合作、分享重要資訊，並能增加成員參與感以達成目標或工作任務。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負責承擔</a:t>
                      </a:r>
                      <a:endParaRPr kumimoji="0" lang="es-E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針對自己的行動與決定所造成之結果負責，不會以他人不佳作為藉口，且確實達到工作要求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05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執行能力</a:t>
                      </a:r>
                      <a:endParaRPr kumimoji="0" lang="zh-TW" alt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能徹底成功完成工作任務，並將組織策略或工作計畫轉化為行動並有效落實，達成目標。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溝通協調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能清楚表達自己的想法，並具體展現出來，並將原先各自不同的意見，整合一致的共識。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89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人脈拓展</a:t>
                      </a:r>
                      <a:endParaRPr kumimoji="0" lang="zh-TW" alt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有能力利用自己的知識、見解或特質影響他人，建立或維持緊密、溫暖的關係和聯繫網路。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同理關懷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能傾聽及體會他人的想法、感覺及考量並對他人的感覺感同身受。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89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自我提升</a:t>
                      </a:r>
                      <a:endParaRPr kumimoji="0" lang="zh-TW" alt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對於自我要求較高，會持續尋找及善用各種學習發展機會，達到提高自我競爭力的目的。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適應能力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在面對工作內容和情境變動時，可以快速了解改變並依照情況需求來調整行為以適應改變。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89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抗壓能力</a:t>
                      </a:r>
                      <a:endParaRPr kumimoji="0" lang="zh-TW" alt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在工作和任務中遭遇壓力時，能保持穩定之情緒，不以防衛或退縮的態度，維持應有的表現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正向樂觀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對一切事物採正面看法的觀點，遭遇困難和挫折時，相信自己有足夠的能力可以承受一切。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89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分析思考</a:t>
                      </a:r>
                      <a:endParaRPr kumimoji="0" lang="zh-TW" alt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能蒐集彙整相關資訊，並能有系統、條理分明的解析複雜問題，進而推論出解決的方法。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創造能力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不會受到現有框架的限制，能提出不同於傳統之想法。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2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顧客關係</a:t>
                      </a:r>
                      <a:endParaRPr kumimoji="0" lang="zh-TW" alt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以顧客觀點為主，能主動了解、滿足，預測顧客的需求，並且與顧客維持良好的關係。</a:t>
                      </a:r>
                      <a:endParaRPr kumimoji="0" lang="zh-TW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83291" marR="83291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職</a:t>
            </a:r>
            <a:r>
              <a:rPr lang="zh-TW" altLang="en-US" b="1" dirty="0" smtClean="0">
                <a:latin typeface="+mj-ea"/>
              </a:rPr>
              <a:t>務基礎 </a:t>
            </a:r>
            <a:r>
              <a:rPr lang="en-US" altLang="zh-TW" dirty="0" smtClean="0">
                <a:solidFill>
                  <a:srgbClr val="0000FF"/>
                </a:solidFill>
                <a:latin typeface="+mj-ea"/>
              </a:rPr>
              <a:t>9</a:t>
            </a:r>
            <a:r>
              <a:rPr lang="zh-TW" altLang="en-US" dirty="0" smtClean="0">
                <a:solidFill>
                  <a:srgbClr val="0000FF"/>
                </a:solidFill>
                <a:latin typeface="+mj-ea"/>
              </a:rPr>
              <a:t>型工作型態</a:t>
            </a:r>
          </a:p>
        </p:txBody>
      </p:sp>
      <p:graphicFrame>
        <p:nvGraphicFramePr>
          <p:cNvPr id="33838" name="Group 46"/>
          <p:cNvGraphicFramePr>
            <a:graphicFrameLocks noGrp="1"/>
          </p:cNvGraphicFramePr>
          <p:nvPr>
            <p:ph sz="quarter" idx="1"/>
          </p:nvPr>
        </p:nvGraphicFramePr>
        <p:xfrm>
          <a:off x="179388" y="1052513"/>
          <a:ext cx="8785225" cy="5272088"/>
        </p:xfrm>
        <a:graphic>
          <a:graphicData uri="http://schemas.openxmlformats.org/drawingml/2006/table">
            <a:tbl>
              <a:tblPr/>
              <a:tblGrid>
                <a:gridCol w="1452403"/>
                <a:gridCol w="7332822"/>
              </a:tblGrid>
              <a:tr h="527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工作類型</a:t>
                      </a: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292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定義</a:t>
                      </a: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2929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研究型</a:t>
                      </a:r>
                      <a:endParaRPr kumimoji="0" lang="zh-TW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偏向需要思考、組織理解的開發性活動。</a:t>
                      </a:r>
                      <a:endParaRPr kumimoji="0" lang="zh-TW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業務型</a:t>
                      </a:r>
                      <a:endParaRPr kumimoji="0" lang="zh-TW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偏向與人接觸，進行溝通協調並進行心理說服的活動。</a:t>
                      </a:r>
                      <a:endParaRPr kumimoji="0" lang="zh-TW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服務型</a:t>
                      </a:r>
                      <a:endParaRPr kumimoji="0" lang="zh-TW" alt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偏向提供時間、產品、地點進行各種利益或心理滿足的情緒勞務活動。</a:t>
                      </a:r>
                      <a:endParaRPr kumimoji="0" lang="zh-TW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商業型</a:t>
                      </a:r>
                      <a:endParaRPr kumimoji="0" lang="zh-TW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偏向與時事結合並能夠創造契機並影響他人的目的性活動。</a:t>
                      </a:r>
                      <a:endParaRPr kumimoji="0" lang="zh-TW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藝術型</a:t>
                      </a:r>
                      <a:endParaRPr kumimoji="0" lang="zh-TW" alt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偏向需要獨立自主、無規則可循且較無形之創造性的活動。</a:t>
                      </a:r>
                      <a:endParaRPr kumimoji="0" lang="zh-TW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社會型</a:t>
                      </a:r>
                      <a:endParaRPr kumimoji="0" lang="zh-TW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偏向能夠幫助和提昇別人的活動。</a:t>
                      </a:r>
                      <a:endParaRPr kumimoji="0" lang="zh-TW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應用型</a:t>
                      </a:r>
                      <a:endParaRPr kumimoji="0" lang="zh-TW" alt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偏向使用專業知識進行應用與統整或分析的活動</a:t>
                      </a:r>
                      <a:endParaRPr kumimoji="0" lang="zh-TW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領導型</a:t>
                      </a:r>
                      <a:endParaRPr kumimoji="0" lang="zh-TW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偏向組織與主導團體，並進行策略規劃與任務分配管理型活動。</a:t>
                      </a:r>
                      <a:endParaRPr kumimoji="0" lang="zh-TW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傳統型</a:t>
                      </a:r>
                      <a:endParaRPr kumimoji="0" lang="zh-TW" alt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j-ea"/>
                          <a:ea typeface="+mj-ea"/>
                          <a:cs typeface="Arial Unicode MS" pitchFamily="34" charset="-120"/>
                        </a:rPr>
                        <a:t>偏向清楚明確、規範、有序的任務性活動。</a:t>
                      </a:r>
                      <a:endParaRPr kumimoji="0" lang="zh-TW" alt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  <a:cs typeface="Arial Unicode MS" pitchFamily="34" charset="-120"/>
                      </a:endParaRPr>
                    </a:p>
                  </a:txBody>
                  <a:tcPr marL="99475" marR="99475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九</a:t>
            </a:r>
            <a:r>
              <a:rPr lang="zh-TW" altLang="es-HN" b="1" dirty="0" smtClean="0">
                <a:solidFill>
                  <a:schemeClr val="tx2">
                    <a:lumMod val="75000"/>
                  </a:schemeClr>
                </a:solidFill>
              </a:rPr>
              <a:t>大職能測評</a:t>
            </a:r>
            <a:r>
              <a:rPr lang="es-HN" altLang="zh-TW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s-HN" sz="3000" dirty="0" smtClean="0">
                <a:solidFill>
                  <a:srgbClr val="CC0000"/>
                </a:solidFill>
              </a:rPr>
              <a:t>報告呈現</a:t>
            </a:r>
            <a:endParaRPr lang="zh-TW" altLang="en-US" sz="3000" dirty="0" smtClean="0">
              <a:solidFill>
                <a:srgbClr val="CC0000"/>
              </a:solidFill>
            </a:endParaRPr>
          </a:p>
        </p:txBody>
      </p:sp>
      <p:sp>
        <p:nvSpPr>
          <p:cNvPr id="18437" name="Rectangle 10"/>
          <p:cNvSpPr>
            <a:spLocks noGrp="1" noChangeArrowheads="1"/>
          </p:cNvSpPr>
          <p:nvPr>
            <p:ph sz="quarter" idx="1"/>
          </p:nvPr>
        </p:nvSpPr>
        <p:spPr>
          <a:noFill/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認真作答度：</a:t>
            </a:r>
            <a:endParaRPr lang="en-US" altLang="zh-TW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Clr>
                <a:schemeClr val="tx1"/>
              </a:buClr>
              <a:buSzPct val="68000"/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•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表示個人在</a:t>
            </a:r>
            <a:r>
              <a:rPr lang="zh-TW" altLang="en-US" sz="20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施測時認真的程度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lvl="1">
              <a:buClr>
                <a:schemeClr val="tx1"/>
              </a:buClr>
              <a:buSzTx/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•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達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90%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，即可判定為認真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Clr>
                <a:schemeClr val="tx1"/>
              </a:buClr>
              <a:buSzTx/>
              <a:buNone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  做答的。</a:t>
            </a:r>
          </a:p>
          <a:p>
            <a:pPr lvl="1">
              <a:buClr>
                <a:schemeClr val="tx1"/>
              </a:buClr>
              <a:buSzTx/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•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依測謊題得分、施測時間作為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Clr>
                <a:schemeClr val="tx1"/>
              </a:buClr>
              <a:buSzTx/>
              <a:buNone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  判斷的依據。</a:t>
            </a:r>
          </a:p>
          <a:p>
            <a:pPr lvl="1">
              <a:buClr>
                <a:schemeClr val="tx1"/>
              </a:buClr>
              <a:buSzTx/>
              <a:buNone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tx1"/>
              </a:buClr>
              <a:buNone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測驗可靠度：</a:t>
            </a:r>
          </a:p>
          <a:p>
            <a:pPr lvl="1">
              <a:buClr>
                <a:schemeClr val="tx1"/>
              </a:buClr>
              <a:buSzTx/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•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表示個人在</a:t>
            </a:r>
            <a:r>
              <a:rPr lang="zh-TW" altLang="en-US" sz="20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測驗時是否為誠實</a:t>
            </a:r>
            <a:endParaRPr lang="en-US" altLang="zh-TW" sz="2000" b="1" dirty="0" smtClean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Clr>
                <a:schemeClr val="tx1"/>
              </a:buClr>
              <a:buSzTx/>
              <a:buNone/>
            </a:pPr>
            <a:r>
              <a:rPr lang="zh-TW" altLang="en-US" sz="20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    的回答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lvl="1">
              <a:buClr>
                <a:schemeClr val="tx1"/>
              </a:buClr>
              <a:buSzTx/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•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一般而言，達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80%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，較具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Clr>
                <a:schemeClr val="tx1"/>
              </a:buClr>
              <a:buSzTx/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參考價值。</a:t>
            </a:r>
          </a:p>
          <a:p>
            <a:pPr lvl="1">
              <a:buClr>
                <a:schemeClr val="tx1"/>
              </a:buClr>
              <a:buSzTx/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•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依答題一致性、施測時間、整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Clr>
                <a:schemeClr val="tx1"/>
              </a:buClr>
              <a:buSzTx/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體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PR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值作為判斷的依據。</a:t>
            </a:r>
          </a:p>
        </p:txBody>
      </p:sp>
      <p:sp>
        <p:nvSpPr>
          <p:cNvPr id="7" name="雲朵形圖說文字 6"/>
          <p:cNvSpPr/>
          <p:nvPr/>
        </p:nvSpPr>
        <p:spPr>
          <a:xfrm>
            <a:off x="5508104" y="692696"/>
            <a:ext cx="3024336" cy="1656184"/>
          </a:xfrm>
          <a:prstGeom prst="cloudCallout">
            <a:avLst>
              <a:gd name="adj1" fmla="val -69195"/>
              <a:gd name="adj2" fmla="val -2181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未達標準怎麼辦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?</a:t>
            </a:r>
            <a:endParaRPr lang="zh-TW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08920"/>
            <a:ext cx="3888432" cy="23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圓角矩形 8"/>
          <p:cNvSpPr/>
          <p:nvPr/>
        </p:nvSpPr>
        <p:spPr bwMode="auto">
          <a:xfrm>
            <a:off x="4860032" y="4581128"/>
            <a:ext cx="1800200" cy="50405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九</a:t>
            </a:r>
            <a:r>
              <a:rPr lang="zh-TW" altLang="es-HN" b="1" dirty="0" smtClean="0">
                <a:solidFill>
                  <a:schemeClr val="tx2">
                    <a:lumMod val="75000"/>
                  </a:schemeClr>
                </a:solidFill>
              </a:rPr>
              <a:t>大職能測評</a:t>
            </a:r>
            <a:r>
              <a:rPr lang="es-HN" altLang="zh-TW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s-HN" sz="3000" b="1" dirty="0" smtClean="0">
                <a:solidFill>
                  <a:srgbClr val="CC0000"/>
                </a:solidFill>
              </a:rPr>
              <a:t>報告呈現</a:t>
            </a:r>
            <a:r>
              <a:rPr lang="zh-TW" altLang="en-US" sz="3000" b="1" dirty="0" smtClean="0">
                <a:solidFill>
                  <a:srgbClr val="CC0000"/>
                </a:solidFill>
              </a:rPr>
              <a:t> </a:t>
            </a:r>
            <a:r>
              <a:rPr lang="en-US" altLang="zh-TW" sz="2400" dirty="0" smtClean="0">
                <a:solidFill>
                  <a:srgbClr val="CC0000"/>
                </a:solidFill>
              </a:rPr>
              <a:t>-</a:t>
            </a:r>
            <a:r>
              <a:rPr lang="zh-TW" altLang="en-US" sz="2400" dirty="0" smtClean="0">
                <a:solidFill>
                  <a:srgbClr val="CC0000"/>
                </a:solidFill>
              </a:rPr>
              <a:t>常模分析圖表</a:t>
            </a:r>
            <a:endParaRPr lang="zh-TW" altLang="en-US" sz="2400" dirty="0" smtClean="0">
              <a:solidFill>
                <a:srgbClr val="FFCC00"/>
              </a:solidFill>
            </a:endParaRPr>
          </a:p>
        </p:txBody>
      </p:sp>
      <p:sp>
        <p:nvSpPr>
          <p:cNvPr id="19462" name="Rectangle 8"/>
          <p:cNvSpPr>
            <a:spLocks noGrp="1" noChangeArrowheads="1"/>
          </p:cNvSpPr>
          <p:nvPr>
            <p:ph sz="quarter" idx="1"/>
          </p:nvPr>
        </p:nvSpPr>
        <p:spPr>
          <a:noFill/>
        </p:spPr>
        <p:txBody>
          <a:bodyPr>
            <a:normAutofit/>
          </a:bodyPr>
          <a:lstStyle/>
          <a:p>
            <a:pPr marL="265113" indent="-265113" eaLnBrk="1" hangingPunct="1">
              <a:buClr>
                <a:schemeClr val="tx1"/>
              </a:buClr>
              <a:buNone/>
            </a:pPr>
            <a:r>
              <a:rPr lang="zh-TW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職能向度表現：</a:t>
            </a:r>
          </a:p>
          <a:p>
            <a:pPr marL="665163" lvl="1" indent="-220663" eaLnBrk="1" hangingPunct="1">
              <a:buClr>
                <a:schemeClr val="tx1"/>
              </a:buClr>
              <a:buSzTx/>
              <a:buNone/>
            </a:pPr>
            <a:r>
              <a:rPr lang="en-US" altLang="zh-TW" sz="1800" dirty="0" smtClean="0">
                <a:solidFill>
                  <a:srgbClr val="00B050"/>
                </a:solidFill>
                <a:latin typeface="+mj-ea"/>
                <a:ea typeface="+mj-ea"/>
              </a:rPr>
              <a:t>• </a:t>
            </a:r>
            <a:r>
              <a:rPr lang="zh-TW" altLang="en-US" sz="1800" b="1" dirty="0" smtClean="0">
                <a:solidFill>
                  <a:srgbClr val="00B050"/>
                </a:solidFill>
                <a:latin typeface="+mj-ea"/>
                <a:ea typeface="+mj-ea"/>
              </a:rPr>
              <a:t>大眾常模</a:t>
            </a:r>
            <a:r>
              <a:rPr lang="zh-TW" altLang="en-US" sz="1800" dirty="0" smtClean="0">
                <a:latin typeface="+mj-ea"/>
                <a:ea typeface="+mj-ea"/>
              </a:rPr>
              <a:t>：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665163" lvl="1" indent="-220663" eaLnBrk="1" hangingPunct="1">
              <a:buClr>
                <a:schemeClr val="tx1"/>
              </a:buClr>
              <a:buSzTx/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   求職版受試者的平均分數。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665163" lvl="1" indent="-220663" eaLnBrk="1" hangingPunct="1">
              <a:buClr>
                <a:schemeClr val="tx1"/>
              </a:buClr>
              <a:buSzTx/>
              <a:buNone/>
            </a:pPr>
            <a:r>
              <a:rPr lang="en-US" altLang="zh-TW" sz="1800" dirty="0" smtClean="0">
                <a:solidFill>
                  <a:srgbClr val="0070C0"/>
                </a:solidFill>
                <a:latin typeface="+mj-ea"/>
                <a:ea typeface="+mj-ea"/>
              </a:rPr>
              <a:t>• </a:t>
            </a:r>
            <a:r>
              <a:rPr lang="zh-TW" altLang="en-US" sz="1800" b="1" dirty="0" smtClean="0">
                <a:solidFill>
                  <a:srgbClr val="0070C0"/>
                </a:solidFill>
                <a:latin typeface="+mj-ea"/>
                <a:ea typeface="+mj-ea"/>
              </a:rPr>
              <a:t>校園常模</a:t>
            </a:r>
            <a:r>
              <a:rPr lang="zh-TW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：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665163" lvl="1" indent="-220663" eaLnBrk="1" hangingPunct="1">
              <a:buClr>
                <a:schemeClr val="tx1"/>
              </a:buClr>
              <a:buSzTx/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   校園版受試者的平均分數。</a:t>
            </a:r>
          </a:p>
          <a:p>
            <a:pPr marL="665163" lvl="1" indent="-220663" eaLnBrk="1" hangingPunct="1">
              <a:buClr>
                <a:schemeClr val="tx1"/>
              </a:buClr>
              <a:buSzTx/>
              <a:buNone/>
            </a:pPr>
            <a:r>
              <a:rPr lang="en-US" altLang="zh-TW" sz="1800" dirty="0" smtClean="0">
                <a:solidFill>
                  <a:srgbClr val="C00000"/>
                </a:solidFill>
                <a:latin typeface="+mj-ea"/>
                <a:ea typeface="+mj-ea"/>
              </a:rPr>
              <a:t>•</a:t>
            </a:r>
            <a:r>
              <a:rPr lang="en-US" altLang="zh-TW" sz="1800" b="1" dirty="0" smtClean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TW" altLang="en-US" sz="1800" b="1" dirty="0" smtClean="0">
                <a:solidFill>
                  <a:srgbClr val="C00000"/>
                </a:solidFill>
                <a:latin typeface="+mj-ea"/>
                <a:ea typeface="+mj-ea"/>
              </a:rPr>
              <a:t>自己</a:t>
            </a:r>
            <a:r>
              <a:rPr lang="zh-TW" altLang="en-US" sz="1800" dirty="0" smtClean="0">
                <a:latin typeface="+mj-ea"/>
                <a:ea typeface="+mj-ea"/>
              </a:rPr>
              <a:t>：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665163" lvl="1" indent="-220663" eaLnBrk="1" hangingPunct="1">
              <a:buClr>
                <a:schemeClr val="tx1"/>
              </a:buClr>
              <a:buSzTx/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   施測者的原始分數。</a:t>
            </a:r>
          </a:p>
          <a:p>
            <a:pPr marL="665163" lvl="1" indent="-220663" eaLnBrk="1" hangingPunct="1">
              <a:buClr>
                <a:schemeClr val="tx1"/>
              </a:buClr>
              <a:buSzTx/>
              <a:buNone/>
            </a:pPr>
            <a:r>
              <a:rPr lang="en-US" altLang="zh-TW" sz="1800" dirty="0" smtClean="0">
                <a:latin typeface="+mj-ea"/>
                <a:ea typeface="+mj-ea"/>
              </a:rPr>
              <a:t>• </a:t>
            </a:r>
            <a:r>
              <a:rPr lang="zh-TW" altLang="en-US" sz="1800" dirty="0" smtClean="0">
                <a:latin typeface="+mj-ea"/>
                <a:ea typeface="+mj-ea"/>
              </a:rPr>
              <a:t>表現：依據施測者原始分數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665163" lvl="1" indent="-220663" eaLnBrk="1" hangingPunct="1">
              <a:buClr>
                <a:schemeClr val="tx1"/>
              </a:buClr>
              <a:buSzTx/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   與大眾的比較，分成五等級。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665163" lvl="1" indent="-220663" eaLnBrk="1" hangingPunct="1">
              <a:buClr>
                <a:schemeClr val="tx1"/>
              </a:buClr>
              <a:buSzTx/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   很高＞偏高＞一般＞偏低＞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665163" lvl="1" indent="-220663" eaLnBrk="1" hangingPunct="1">
              <a:buClr>
                <a:schemeClr val="tx1"/>
              </a:buClr>
              <a:buSzTx/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   很低。</a:t>
            </a:r>
          </a:p>
          <a:p>
            <a:pPr marL="265113" indent="-265113" eaLnBrk="1" hangingPunct="1">
              <a:buClr>
                <a:schemeClr val="tx1"/>
              </a:buClr>
              <a:buNone/>
            </a:pPr>
            <a:r>
              <a:rPr lang="zh-TW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常模分析圖：</a:t>
            </a:r>
          </a:p>
          <a:p>
            <a:pPr marL="665163" lvl="1" indent="-220663" eaLnBrk="1" hangingPunct="1">
              <a:buClr>
                <a:schemeClr val="tx1"/>
              </a:buClr>
              <a:buSzTx/>
              <a:buNone/>
            </a:pPr>
            <a:r>
              <a:rPr lang="en-US" altLang="zh-TW" sz="1800" dirty="0" smtClean="0">
                <a:latin typeface="+mj-ea"/>
                <a:ea typeface="+mj-ea"/>
              </a:rPr>
              <a:t>• </a:t>
            </a:r>
            <a:r>
              <a:rPr lang="zh-TW" altLang="en-US" sz="1800" dirty="0" smtClean="0">
                <a:latin typeface="+mj-ea"/>
                <a:ea typeface="+mj-ea"/>
              </a:rPr>
              <a:t>以原始分數、職能向度為軸，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665163" lvl="1" indent="-220663" eaLnBrk="1" hangingPunct="1">
              <a:buClr>
                <a:schemeClr val="tx1"/>
              </a:buClr>
              <a:buSzTx/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   用折線圖的方式呈現母群分數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665163" lvl="1" indent="-220663" eaLnBrk="1" hangingPunct="1">
              <a:buClr>
                <a:schemeClr val="tx1"/>
              </a:buClr>
              <a:buSzTx/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   與個人分數的分析比較。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836712"/>
            <a:ext cx="2057319" cy="58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 l="2737" t="10159" r="4208" b="1997"/>
          <a:stretch>
            <a:fillRect/>
          </a:stretch>
        </p:blipFill>
        <p:spPr bwMode="auto">
          <a:xfrm>
            <a:off x="6516216" y="1628800"/>
            <a:ext cx="24482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圓角矩形 7"/>
          <p:cNvSpPr/>
          <p:nvPr/>
        </p:nvSpPr>
        <p:spPr bwMode="auto">
          <a:xfrm>
            <a:off x="4211960" y="836712"/>
            <a:ext cx="864095" cy="28803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1124744"/>
            <a:ext cx="2371800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b="1" dirty="0" smtClean="0">
                <a:latin typeface="+mj-ea"/>
                <a:cs typeface="Verdana" pitchFamily="34" charset="0"/>
              </a:rPr>
              <a:t>內容大綱</a:t>
            </a:r>
            <a:endParaRPr lang="en-US" altLang="zh-TW" sz="3600" b="1" dirty="0" smtClean="0">
              <a:latin typeface="+mj-ea"/>
              <a:cs typeface="Verdana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060848"/>
            <a:ext cx="9144000" cy="1944216"/>
          </a:xfrm>
        </p:spPr>
        <p:txBody>
          <a:bodyPr anchor="ctr"/>
          <a:lstStyle/>
          <a:p>
            <a:pPr marL="2870200">
              <a:buSzPct val="70000"/>
              <a:buFont typeface="Wingdings" pitchFamily="2" charset="2"/>
              <a:buChar char="n"/>
            </a:pPr>
            <a:r>
              <a:rPr lang="zh-TW" altLang="en-US" sz="3200" b="1" dirty="0" smtClean="0">
                <a:latin typeface="+mj-ea"/>
                <a:ea typeface="+mj-ea"/>
              </a:rPr>
              <a:t>測驗使用及概念</a:t>
            </a:r>
          </a:p>
          <a:p>
            <a:pPr marL="2870200">
              <a:buSzPct val="70000"/>
              <a:buFont typeface="Wingdings" pitchFamily="2" charset="2"/>
              <a:buChar char="n"/>
            </a:pPr>
            <a:r>
              <a:rPr lang="zh-TW" altLang="en-US" sz="3200" b="1" dirty="0" smtClean="0">
                <a:latin typeface="+mj-ea"/>
                <a:ea typeface="+mj-ea"/>
              </a:rPr>
              <a:t>九大職能施測介紹</a:t>
            </a:r>
          </a:p>
          <a:p>
            <a:pPr marL="2870200">
              <a:buSzPct val="70000"/>
              <a:buFont typeface="Wingdings" pitchFamily="2" charset="2"/>
              <a:buChar char="n"/>
            </a:pPr>
            <a:r>
              <a:rPr lang="zh-TW" altLang="en-US" sz="3200" b="1" dirty="0" smtClean="0">
                <a:latin typeface="+mj-ea"/>
                <a:ea typeface="+mj-ea"/>
              </a:rPr>
              <a:t>報告解讀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 smtClean="0">
                <a:solidFill>
                  <a:srgbClr val="333333"/>
                </a:solidFill>
              </a:rPr>
              <a:t>九</a:t>
            </a:r>
            <a:r>
              <a:rPr lang="zh-TW" altLang="es-HN" b="1" dirty="0" smtClean="0">
                <a:solidFill>
                  <a:srgbClr val="333333"/>
                </a:solidFill>
              </a:rPr>
              <a:t>大職能測評</a:t>
            </a:r>
            <a:r>
              <a:rPr lang="es-HN" altLang="zh-TW" b="1" dirty="0" smtClean="0">
                <a:solidFill>
                  <a:srgbClr val="FFCC00"/>
                </a:solidFill>
              </a:rPr>
              <a:t> </a:t>
            </a:r>
            <a:r>
              <a:rPr lang="zh-TW" altLang="es-HN" sz="3000" b="1" dirty="0" smtClean="0">
                <a:solidFill>
                  <a:srgbClr val="CC0000"/>
                </a:solidFill>
              </a:rPr>
              <a:t>報告呈現</a:t>
            </a:r>
            <a:r>
              <a:rPr lang="zh-TW" altLang="en-US" sz="3000" b="1" dirty="0" smtClean="0">
                <a:solidFill>
                  <a:srgbClr val="CC0000"/>
                </a:solidFill>
              </a:rPr>
              <a:t> </a:t>
            </a:r>
            <a:r>
              <a:rPr lang="en-US" altLang="zh-TW" sz="2400" dirty="0" smtClean="0">
                <a:solidFill>
                  <a:srgbClr val="CC0000"/>
                </a:solidFill>
              </a:rPr>
              <a:t>-</a:t>
            </a:r>
            <a:r>
              <a:rPr lang="zh-TW" altLang="en-US" sz="2400" dirty="0" smtClean="0">
                <a:solidFill>
                  <a:srgbClr val="CC0000"/>
                </a:solidFill>
              </a:rPr>
              <a:t>職能向度分析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179512" y="1124744"/>
            <a:ext cx="8784976" cy="5400600"/>
          </a:xfrm>
          <a:noFill/>
        </p:spPr>
        <p:txBody>
          <a:bodyPr>
            <a:normAutofit fontScale="92500" lnSpcReduction="10000"/>
          </a:bodyPr>
          <a:lstStyle/>
          <a:p>
            <a:pPr marL="263525" indent="-263525" eaLnBrk="1" hangingPunct="1">
              <a:buClr>
                <a:schemeClr val="tx1"/>
              </a:buCl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職場準備力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 marL="263525" indent="-263525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zh-TW" altLang="en-US" sz="18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    透過個人對職涯發展、職場認知的程度，</a:t>
            </a:r>
            <a:endParaRPr lang="en-US" altLang="zh-TW" sz="1800" b="1" dirty="0" smtClean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3525" indent="-263525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zh-TW" altLang="en-US" sz="18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    進行職場準備力的判斷。</a:t>
            </a:r>
            <a:endParaRPr lang="en-US" altLang="zh-TW" sz="1800" b="1" dirty="0" smtClean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3525" indent="-263525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zh-TW" altLang="en-US" sz="1800" b="1" dirty="0" smtClean="0">
                <a:solidFill>
                  <a:srgbClr val="7AA69C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800" b="0" dirty="0" smtClean="0">
                <a:latin typeface="微軟正黑體" pitchFamily="34" charset="-120"/>
                <a:ea typeface="微軟正黑體" pitchFamily="34" charset="-120"/>
              </a:rPr>
              <a:t>90%</a:t>
            </a:r>
            <a:r>
              <a:rPr lang="zh-TW" altLang="en-US" sz="1800" b="0" dirty="0" smtClean="0">
                <a:latin typeface="微軟正黑體" pitchFamily="34" charset="-120"/>
                <a:ea typeface="微軟正黑體" pitchFamily="34" charset="-120"/>
              </a:rPr>
              <a:t>以上代表已經準備好，</a:t>
            </a:r>
            <a:endParaRPr lang="en-US" altLang="zh-TW" sz="1800" b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263525" indent="-263525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zh-TW" altLang="en-US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800" b="0" dirty="0" smtClean="0">
                <a:latin typeface="微軟正黑體" pitchFamily="34" charset="-120"/>
                <a:ea typeface="微軟正黑體" pitchFamily="34" charset="-120"/>
              </a:rPr>
              <a:t>70%-90%</a:t>
            </a:r>
            <a:r>
              <a:rPr lang="zh-TW" altLang="en-US" sz="1800" b="0" dirty="0" smtClean="0">
                <a:latin typeface="微軟正黑體" pitchFamily="34" charset="-120"/>
                <a:ea typeface="微軟正黑體" pitchFamily="34" charset="-120"/>
              </a:rPr>
              <a:t>具有不錯的概念，</a:t>
            </a:r>
            <a:endParaRPr lang="en-US" altLang="zh-TW" sz="1800" b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263525" indent="-263525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1800" b="0" dirty="0" smtClean="0">
                <a:latin typeface="微軟正黑體" pitchFamily="34" charset="-120"/>
                <a:ea typeface="微軟正黑體" pitchFamily="34" charset="-120"/>
              </a:rPr>
              <a:t>依序往下至 </a:t>
            </a:r>
            <a:r>
              <a:rPr lang="en-US" altLang="zh-TW" sz="1800" b="0" dirty="0" smtClean="0">
                <a:latin typeface="微軟正黑體" pitchFamily="34" charset="-120"/>
                <a:ea typeface="微軟正黑體" pitchFamily="34" charset="-120"/>
              </a:rPr>
              <a:t>30%</a:t>
            </a:r>
            <a:r>
              <a:rPr lang="zh-TW" altLang="en-US" sz="1800" b="0" dirty="0" smtClean="0">
                <a:latin typeface="微軟正黑體" pitchFamily="34" charset="-120"/>
                <a:ea typeface="微軟正黑體" pitchFamily="34" charset="-120"/>
              </a:rPr>
              <a:t>以下表示對就業很迷惘。</a:t>
            </a:r>
            <a:endParaRPr lang="en-US" altLang="zh-TW" sz="1800" b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263525" indent="-263525" eaLnBrk="1" hangingPunct="1">
              <a:buClr>
                <a:schemeClr val="tx1"/>
              </a:buClr>
              <a:buFont typeface="Wingdings" pitchFamily="2" charset="2"/>
              <a:buNone/>
            </a:pPr>
            <a:endParaRPr lang="zh-TW" altLang="en-US" sz="1800" b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263525" indent="-263525" eaLnBrk="1" hangingPunct="1">
              <a:buClr>
                <a:schemeClr val="tx1"/>
              </a:buClr>
              <a:buNone/>
            </a:pP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職能分析結果：</a:t>
            </a:r>
          </a:p>
          <a:p>
            <a:pPr marL="842963" lvl="1" indent="-400050" eaLnBrk="1" hangingPunct="1">
              <a:buClr>
                <a:schemeClr val="tx1"/>
              </a:buClr>
              <a:buSzTx/>
              <a:buNone/>
            </a:pP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•  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依據個人原始分數的高低，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42963" lvl="1" indent="-400050" eaLnBrk="1" hangingPunct="1">
              <a:buClr>
                <a:schemeClr val="tx1"/>
              </a:buClr>
              <a:buSzTx/>
              <a:buNone/>
            </a:pPr>
            <a:r>
              <a:rPr lang="zh-TW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給予職能狀況的分析說明。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42963" lvl="1" indent="-400050" eaLnBrk="1" hangingPunct="1">
              <a:buClr>
                <a:schemeClr val="tx1"/>
              </a:buClr>
              <a:buSzTx/>
              <a:buNone/>
            </a:pPr>
            <a:endParaRPr kumimoji="1" lang="zh-TW" altLang="en-US" sz="1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3525" indent="-263525" eaLnBrk="1" hangingPunct="1">
              <a:buClr>
                <a:schemeClr val="tx1"/>
              </a:buClr>
              <a:buNone/>
            </a:pPr>
            <a:r>
              <a:rPr kumimoji="1"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職能向度表現：</a:t>
            </a:r>
          </a:p>
          <a:p>
            <a:pPr marL="842963" lvl="1" indent="-400050" eaLnBrk="1" hangingPunct="1">
              <a:buClr>
                <a:schemeClr val="tx1"/>
              </a:buClr>
              <a:buSzTx/>
              <a:buNone/>
            </a:pP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•  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分數：個人的原始分數。</a:t>
            </a:r>
          </a:p>
          <a:p>
            <a:pPr marL="842963" lvl="1" indent="-400050">
              <a:buClr>
                <a:schemeClr val="tx1"/>
              </a:buClr>
              <a:buSzTx/>
              <a:buNone/>
            </a:pP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•  PR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值：平均每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人當中，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42963" lvl="1" indent="-400050">
              <a:buClr>
                <a:schemeClr val="tx1"/>
              </a:buClr>
              <a:buSzTx/>
              <a:buNone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                所贏過的人數。</a:t>
            </a:r>
            <a:r>
              <a:rPr lang="en-US" altLang="zh-TW" sz="1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(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越高越好</a:t>
            </a:r>
            <a:r>
              <a:rPr lang="en-US" altLang="zh-TW" sz="1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42963" lvl="1" indent="-400050">
              <a:buClr>
                <a:schemeClr val="tx1"/>
              </a:buClr>
              <a:buSzTx/>
              <a:buNone/>
            </a:pP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•  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排名：平均每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人當中的排名。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42963" lvl="1" indent="-400050">
              <a:buClr>
                <a:schemeClr val="tx1"/>
              </a:buClr>
              <a:buSzTx/>
              <a:buNone/>
            </a:pPr>
            <a:r>
              <a:rPr lang="zh-TW" altLang="en-US" sz="1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</a:t>
            </a:r>
            <a:r>
              <a:rPr lang="en-US" altLang="zh-TW" sz="1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(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越低越好</a:t>
            </a:r>
            <a:r>
              <a:rPr lang="en-US" altLang="zh-TW" sz="1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 t="21425" b="1933"/>
          <a:stretch>
            <a:fillRect/>
          </a:stretch>
        </p:blipFill>
        <p:spPr bwMode="auto">
          <a:xfrm>
            <a:off x="4932360" y="1165184"/>
            <a:ext cx="2880000" cy="39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 bwMode="auto">
          <a:xfrm>
            <a:off x="6084168" y="1196752"/>
            <a:ext cx="1008112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84976" cy="724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九</a:t>
            </a:r>
            <a:r>
              <a:rPr lang="zh-TW" altLang="es-HN" b="1" dirty="0" smtClean="0">
                <a:solidFill>
                  <a:schemeClr val="tx2">
                    <a:lumMod val="75000"/>
                  </a:schemeClr>
                </a:solidFill>
              </a:rPr>
              <a:t>大職能測評</a:t>
            </a:r>
            <a:r>
              <a:rPr lang="es-HN" altLang="zh-TW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s-HN" sz="3000" b="1" dirty="0" smtClean="0">
                <a:solidFill>
                  <a:srgbClr val="CC0000"/>
                </a:solidFill>
              </a:rPr>
              <a:t>報告呈現 </a:t>
            </a:r>
            <a:r>
              <a:rPr lang="en-US" altLang="zh-TW" sz="2400" dirty="0" smtClean="0">
                <a:solidFill>
                  <a:srgbClr val="CC0000"/>
                </a:solidFill>
              </a:rPr>
              <a:t>-</a:t>
            </a:r>
            <a:r>
              <a:rPr lang="zh-TW" altLang="en-US" sz="2400" dirty="0" smtClean="0">
                <a:solidFill>
                  <a:srgbClr val="CC0000"/>
                </a:solidFill>
              </a:rPr>
              <a:t>工作分布型態</a:t>
            </a:r>
          </a:p>
        </p:txBody>
      </p: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251520" y="1052736"/>
            <a:ext cx="3528392" cy="453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eaLnBrk="1" hangingPunct="1">
              <a:spcBef>
                <a:spcPct val="20000"/>
              </a:spcBef>
              <a:buClr>
                <a:schemeClr val="tx1"/>
              </a:buClr>
            </a:pPr>
            <a:r>
              <a:rPr lang="zh-TW" altLang="en-US" sz="2400" b="1" dirty="0" smtClean="0">
                <a:latin typeface="微軟正黑體" pitchFamily="34" charset="-120"/>
              </a:rPr>
              <a:t>職能</a:t>
            </a:r>
            <a:r>
              <a:rPr lang="zh-TW" altLang="en-US" sz="2400" b="1" dirty="0">
                <a:latin typeface="微軟正黑體" pitchFamily="34" charset="-120"/>
              </a:rPr>
              <a:t>向度表現：</a:t>
            </a:r>
          </a:p>
          <a:p>
            <a:pPr marL="665163" lvl="1" indent="-220663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zh-TW" sz="2000" dirty="0" smtClean="0">
                <a:latin typeface="微軟正黑體" pitchFamily="34" charset="-120"/>
              </a:rPr>
              <a:t>•  </a:t>
            </a:r>
            <a:r>
              <a:rPr lang="zh-TW" altLang="en-US" sz="2000" dirty="0" smtClean="0">
                <a:latin typeface="微軟正黑體" pitchFamily="34" charset="-120"/>
              </a:rPr>
              <a:t>顯示依職能</a:t>
            </a:r>
            <a:r>
              <a:rPr lang="zh-TW" altLang="en-US" sz="2000" dirty="0">
                <a:latin typeface="微軟正黑體" pitchFamily="34" charset="-120"/>
              </a:rPr>
              <a:t>向</a:t>
            </a:r>
            <a:r>
              <a:rPr lang="zh-TW" altLang="en-US" sz="2000" dirty="0" smtClean="0">
                <a:latin typeface="微軟正黑體" pitchFamily="34" charset="-120"/>
              </a:rPr>
              <a:t>度表現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</a:rPr>
              <a:t>適合</a:t>
            </a:r>
            <a:r>
              <a:rPr lang="zh-TW" altLang="en-US" sz="2000" dirty="0">
                <a:solidFill>
                  <a:srgbClr val="FF0000"/>
                </a:solidFill>
                <a:latin typeface="微軟正黑體" pitchFamily="34" charset="-120"/>
              </a:rPr>
              <a:t>度最高</a:t>
            </a:r>
            <a:r>
              <a:rPr lang="zh-TW" altLang="en-US" sz="2000" dirty="0">
                <a:latin typeface="微軟正黑體" pitchFamily="34" charset="-120"/>
              </a:rPr>
              <a:t>的工作類型</a:t>
            </a:r>
            <a:r>
              <a:rPr lang="zh-TW" altLang="en-US" sz="2000" dirty="0" smtClean="0">
                <a:latin typeface="微軟正黑體" pitchFamily="34" charset="-120"/>
              </a:rPr>
              <a:t>。</a:t>
            </a:r>
            <a:endParaRPr lang="en-US" altLang="zh-TW" sz="2000" dirty="0" smtClean="0">
              <a:latin typeface="微軟正黑體" pitchFamily="34" charset="-120"/>
            </a:endParaRPr>
          </a:p>
          <a:p>
            <a:pPr marL="665163" lvl="1" indent="-220663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zh-TW" altLang="en-US" sz="2000" b="1" dirty="0">
              <a:latin typeface="微軟正黑體" pitchFamily="34" charset="-120"/>
            </a:endParaRPr>
          </a:p>
          <a:p>
            <a:pPr marL="265113" indent="-265113" eaLnBrk="1" hangingPunct="1">
              <a:spcBef>
                <a:spcPct val="20000"/>
              </a:spcBef>
              <a:buClr>
                <a:schemeClr val="tx1"/>
              </a:buClr>
            </a:pPr>
            <a:r>
              <a:rPr lang="zh-TW" altLang="en-US" sz="2400" b="1" dirty="0" smtClean="0">
                <a:latin typeface="微軟正黑體" pitchFamily="34" charset="-120"/>
              </a:rPr>
              <a:t>工作</a:t>
            </a:r>
            <a:r>
              <a:rPr lang="zh-TW" altLang="en-US" sz="2400" b="1" dirty="0">
                <a:latin typeface="微軟正黑體" pitchFamily="34" charset="-120"/>
              </a:rPr>
              <a:t>職務表現：</a:t>
            </a:r>
          </a:p>
          <a:p>
            <a:pPr marL="665163" lvl="1" indent="-220663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zh-TW" sz="2000" dirty="0" smtClean="0">
                <a:latin typeface="微軟正黑體" pitchFamily="34" charset="-120"/>
              </a:rPr>
              <a:t>•  </a:t>
            </a:r>
            <a:r>
              <a:rPr lang="zh-TW" altLang="en-US" sz="2000" dirty="0" smtClean="0">
                <a:latin typeface="微軟正黑體" pitchFamily="34" charset="-120"/>
              </a:rPr>
              <a:t>依據</a:t>
            </a:r>
            <a:r>
              <a:rPr lang="zh-TW" altLang="en-US" sz="2000" dirty="0">
                <a:latin typeface="微軟正黑體" pitchFamily="34" charset="-120"/>
              </a:rPr>
              <a:t>原始分數，將結果</a:t>
            </a:r>
            <a:r>
              <a:rPr lang="zh-TW" altLang="en-US" sz="2000" dirty="0" smtClean="0">
                <a:latin typeface="微軟正黑體" pitchFamily="34" charset="-120"/>
              </a:rPr>
              <a:t>依九大</a:t>
            </a:r>
            <a:r>
              <a:rPr lang="zh-TW" altLang="en-US" sz="2000" dirty="0">
                <a:latin typeface="微軟正黑體" pitchFamily="34" charset="-120"/>
              </a:rPr>
              <a:t>類型適合度配對，可見所有類型的適合度</a:t>
            </a:r>
            <a:r>
              <a:rPr lang="zh-TW" altLang="en-US" sz="2000" dirty="0" smtClean="0">
                <a:latin typeface="微軟正黑體" pitchFamily="34" charset="-120"/>
              </a:rPr>
              <a:t>。</a:t>
            </a:r>
            <a:endParaRPr lang="en-US" altLang="zh-TW" sz="2000" dirty="0" smtClean="0">
              <a:latin typeface="微軟正黑體" pitchFamily="34" charset="-120"/>
            </a:endParaRPr>
          </a:p>
          <a:p>
            <a:pPr marL="665163" lvl="1" indent="-220663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zh-TW" sz="2000" dirty="0" smtClean="0">
                <a:latin typeface="微軟正黑體" pitchFamily="34" charset="-120"/>
              </a:rPr>
              <a:t>•  </a:t>
            </a:r>
            <a:r>
              <a:rPr lang="zh-TW" altLang="en-US" sz="2000" dirty="0" smtClean="0">
                <a:latin typeface="微軟正黑體" pitchFamily="34" charset="-120"/>
              </a:rPr>
              <a:t>適合度後的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</a:rPr>
              <a:t>放大鏡圖示</a:t>
            </a:r>
            <a:r>
              <a:rPr lang="zh-TW" altLang="en-US" sz="2000" dirty="0" smtClean="0">
                <a:latin typeface="微軟正黑體" pitchFamily="34" charset="-120"/>
              </a:rPr>
              <a:t>點下去可以連結到該工作類型的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</a:rPr>
              <a:t>推薦職務</a:t>
            </a:r>
            <a:r>
              <a:rPr lang="zh-TW" altLang="en-US" sz="2000" dirty="0" smtClean="0">
                <a:latin typeface="微軟正黑體" pitchFamily="34" charset="-120"/>
              </a:rPr>
              <a:t>有哪些，供施測者參考最實務的資訊。</a:t>
            </a:r>
            <a:endParaRPr lang="zh-TW" altLang="en-US" sz="2000" b="1" dirty="0">
              <a:latin typeface="微軟正黑體" pitchFamily="34" charset="-12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/>
          <a:srcRect t="9738" r="3064" b="20735"/>
          <a:stretch>
            <a:fillRect/>
          </a:stretch>
        </p:blipFill>
        <p:spPr bwMode="auto">
          <a:xfrm>
            <a:off x="3779912" y="1128658"/>
            <a:ext cx="2880000" cy="36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6183" t="10407" r="6984"/>
          <a:stretch>
            <a:fillRect/>
          </a:stretch>
        </p:blipFill>
        <p:spPr bwMode="auto">
          <a:xfrm>
            <a:off x="6588224" y="2924944"/>
            <a:ext cx="23762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橢圓 12"/>
          <p:cNvSpPr/>
          <p:nvPr/>
        </p:nvSpPr>
        <p:spPr>
          <a:xfrm>
            <a:off x="5004048" y="4509120"/>
            <a:ext cx="504056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5508104" y="3212976"/>
            <a:ext cx="1800200" cy="14401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55786"/>
            <a:ext cx="8064896" cy="72494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九</a:t>
            </a:r>
            <a:r>
              <a:rPr lang="zh-TW" altLang="es-HN" b="1" dirty="0" smtClean="0">
                <a:solidFill>
                  <a:schemeClr val="tx2">
                    <a:lumMod val="75000"/>
                  </a:schemeClr>
                </a:solidFill>
              </a:rPr>
              <a:t>大職能測評</a:t>
            </a:r>
            <a:r>
              <a:rPr lang="es-HN" altLang="zh-TW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s-HN" sz="3000" b="1" dirty="0" smtClean="0">
                <a:solidFill>
                  <a:srgbClr val="CC0000"/>
                </a:solidFill>
              </a:rPr>
              <a:t>報告呈現 </a:t>
            </a:r>
            <a:r>
              <a:rPr lang="en-US" altLang="zh-TW" sz="2400" dirty="0" smtClean="0">
                <a:solidFill>
                  <a:srgbClr val="CC0000"/>
                </a:solidFill>
              </a:rPr>
              <a:t>-</a:t>
            </a:r>
            <a:r>
              <a:rPr lang="zh-TW" altLang="en-US" sz="2400" dirty="0" smtClean="0">
                <a:solidFill>
                  <a:srgbClr val="CC0000"/>
                </a:solidFill>
              </a:rPr>
              <a:t>工作分布型態</a:t>
            </a:r>
            <a:endParaRPr lang="zh-TW" altLang="en-US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11560" y="1052736"/>
            <a:ext cx="3528392" cy="281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eaLnBrk="1" hangingPunct="1">
              <a:spcBef>
                <a:spcPct val="20000"/>
              </a:spcBef>
              <a:buClr>
                <a:schemeClr val="tx1"/>
              </a:buClr>
            </a:pPr>
            <a:endParaRPr lang="zh-TW" altLang="en-US" sz="2000" b="1" dirty="0">
              <a:latin typeface="微軟正黑體" pitchFamily="34" charset="-120"/>
            </a:endParaRPr>
          </a:p>
          <a:p>
            <a:pPr marL="265113" indent="-265113" eaLnBrk="1" hangingPunct="1">
              <a:spcBef>
                <a:spcPct val="20000"/>
              </a:spcBef>
              <a:buClr>
                <a:schemeClr val="tx1"/>
              </a:buClr>
            </a:pPr>
            <a:r>
              <a:rPr lang="zh-TW" altLang="en-US" sz="2400" b="1" dirty="0" smtClean="0">
                <a:latin typeface="微軟正黑體" pitchFamily="34" charset="-120"/>
              </a:rPr>
              <a:t>職能力分析：</a:t>
            </a:r>
          </a:p>
          <a:p>
            <a:pPr marL="665163" lvl="1" indent="-220663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zh-TW" sz="2000" dirty="0" smtClean="0">
                <a:latin typeface="微軟正黑體" pitchFamily="34" charset="-120"/>
              </a:rPr>
              <a:t>• </a:t>
            </a:r>
            <a:r>
              <a:rPr lang="zh-TW" altLang="en-US" sz="2000" dirty="0" smtClean="0">
                <a:latin typeface="微軟正黑體" pitchFamily="34" charset="-120"/>
              </a:rPr>
              <a:t>可點選九大職務類型，查看不同職務類型的</a:t>
            </a:r>
            <a:r>
              <a:rPr lang="zh-TW" altLang="en-US" sz="2000" dirty="0" smtClean="0">
                <a:solidFill>
                  <a:srgbClr val="003DB8"/>
                </a:solidFill>
                <a:latin typeface="微軟正黑體" pitchFamily="34" charset="-120"/>
              </a:rPr>
              <a:t>雷達圖</a:t>
            </a:r>
            <a:r>
              <a:rPr lang="zh-TW" altLang="en-US" sz="2000" dirty="0" smtClean="0">
                <a:latin typeface="微軟正黑體" pitchFamily="34" charset="-120"/>
              </a:rPr>
              <a:t>。</a:t>
            </a:r>
          </a:p>
          <a:p>
            <a:pPr marL="665163" lvl="1" indent="-220663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zh-TW" sz="2000" dirty="0" smtClean="0">
                <a:latin typeface="微軟正黑體" pitchFamily="34" charset="-120"/>
              </a:rPr>
              <a:t>• </a:t>
            </a:r>
            <a:r>
              <a:rPr lang="zh-TW" altLang="en-US" sz="2000" dirty="0" smtClean="0">
                <a:latin typeface="微軟正黑體" pitchFamily="34" charset="-120"/>
              </a:rPr>
              <a:t>可</a:t>
            </a:r>
            <a:r>
              <a:rPr lang="zh-TW" altLang="en-US" sz="2000" dirty="0">
                <a:latin typeface="微軟正黑體" pitchFamily="34" charset="-120"/>
              </a:rPr>
              <a:t>表現各類型所屬的職能向度，</a:t>
            </a:r>
            <a:r>
              <a:rPr lang="zh-TW" altLang="en-US" sz="2000" dirty="0" smtClean="0">
                <a:latin typeface="微軟正黑體" pitchFamily="34" charset="-120"/>
              </a:rPr>
              <a:t>以及施測者</a:t>
            </a:r>
            <a:r>
              <a:rPr lang="zh-TW" altLang="en-US" sz="2000" dirty="0">
                <a:latin typeface="微軟正黑體" pitchFamily="34" charset="-120"/>
              </a:rPr>
              <a:t>與大眾職能向度的</a:t>
            </a:r>
            <a:r>
              <a:rPr lang="zh-TW" altLang="en-US" sz="2000" dirty="0" smtClean="0">
                <a:latin typeface="微軟正黑體" pitchFamily="34" charset="-120"/>
              </a:rPr>
              <a:t>比較。</a:t>
            </a:r>
            <a:endParaRPr lang="zh-TW" altLang="en-US" sz="2000" dirty="0">
              <a:latin typeface="微軟正黑體" pitchFamily="34" charset="-120"/>
            </a:endParaRPr>
          </a:p>
        </p:txBody>
      </p:sp>
      <p:pic>
        <p:nvPicPr>
          <p:cNvPr id="5" name="圖片 4" descr="手機版012.png"/>
          <p:cNvPicPr>
            <a:picLocks noChangeAspect="1"/>
          </p:cNvPicPr>
          <p:nvPr/>
        </p:nvPicPr>
        <p:blipFill>
          <a:blip r:embed="rId2" cstate="print"/>
          <a:srcRect t="27183" r="3382" b="7628"/>
          <a:stretch>
            <a:fillRect/>
          </a:stretch>
        </p:blipFill>
        <p:spPr>
          <a:xfrm>
            <a:off x="4355976" y="1340768"/>
            <a:ext cx="3418505" cy="40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27794"/>
            <a:ext cx="8064896" cy="724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九</a:t>
            </a:r>
            <a:r>
              <a:rPr lang="zh-TW" altLang="es-HN" b="1" dirty="0" smtClean="0">
                <a:solidFill>
                  <a:schemeClr val="tx2">
                    <a:lumMod val="75000"/>
                  </a:schemeClr>
                </a:solidFill>
              </a:rPr>
              <a:t>大職能測評</a:t>
            </a:r>
            <a:r>
              <a:rPr lang="es-HN" altLang="zh-TW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s-HN" sz="3000" b="1" dirty="0" smtClean="0">
                <a:solidFill>
                  <a:srgbClr val="CC0000"/>
                </a:solidFill>
              </a:rPr>
              <a:t>報告呈現</a:t>
            </a:r>
            <a:r>
              <a:rPr lang="zh-TW" altLang="en-US" sz="3000" b="1" dirty="0" smtClean="0">
                <a:solidFill>
                  <a:srgbClr val="CC0000"/>
                </a:solidFill>
              </a:rPr>
              <a:t> </a:t>
            </a:r>
            <a:r>
              <a:rPr lang="en-US" altLang="zh-TW" sz="2400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職能秘笈</a:t>
            </a:r>
          </a:p>
        </p:txBody>
      </p:sp>
      <p:sp>
        <p:nvSpPr>
          <p:cNvPr id="22533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611560" y="1340768"/>
            <a:ext cx="7021288" cy="5328592"/>
          </a:xfrm>
          <a:noFill/>
        </p:spPr>
        <p:txBody>
          <a:bodyPr/>
          <a:lstStyle/>
          <a:p>
            <a:pPr marL="265113" indent="-265113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職能提升秘笈：</a:t>
            </a:r>
          </a:p>
          <a:p>
            <a:pPr marL="665163" lvl="1" indent="-220663" eaLnBrk="1" hangingPunct="1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•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依據個人較弱勢的職能，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665163" lvl="1" indent="-220663" eaLnBrk="1" hangingPunct="1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altLang="zh-TW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給予職能提升的建議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665163" lvl="1" indent="-220663" eaLnBrk="1" hangingPunct="1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•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學校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企業可依據個人較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665163" lvl="1" indent="-220663" eaLnBrk="1" hangingPunct="1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 弱勢的職能，制定不同的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665163" lvl="1" indent="-220663" eaLnBrk="1" hangingPunct="1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 輔導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教育訓練課程。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665163" lvl="1" indent="-220663" eaLnBrk="1" hangingPunct="1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 t="2829" b="2083"/>
          <a:stretch>
            <a:fillRect/>
          </a:stretch>
        </p:blipFill>
        <p:spPr bwMode="auto">
          <a:xfrm>
            <a:off x="4427984" y="1305320"/>
            <a:ext cx="2963219" cy="50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 bwMode="auto">
          <a:xfrm>
            <a:off x="6372200" y="1628800"/>
            <a:ext cx="936104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400600" cy="7249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線上諮詢、回饋建議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868144" y="332656"/>
            <a:ext cx="2592288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</a:rPr>
              <a:t>謝謝同學們的鼓勵與支持</a:t>
            </a:r>
            <a:r>
              <a:rPr lang="en-US" altLang="zh-TW" sz="1400" dirty="0" smtClean="0">
                <a:solidFill>
                  <a:srgbClr val="FF0000"/>
                </a:solidFill>
              </a:rPr>
              <a:t>!!</a:t>
            </a:r>
          </a:p>
          <a:p>
            <a:r>
              <a:rPr lang="zh-TW" altLang="en-US" sz="1400" dirty="0" smtClean="0">
                <a:solidFill>
                  <a:srgbClr val="FF0000"/>
                </a:solidFill>
              </a:rPr>
              <a:t>「回饋建議」採不記名方式</a:t>
            </a:r>
          </a:p>
          <a:p>
            <a:r>
              <a:rPr lang="zh-TW" altLang="en-US" sz="1400" dirty="0" smtClean="0">
                <a:solidFill>
                  <a:srgbClr val="FF0000"/>
                </a:solidFill>
              </a:rPr>
              <a:t>你們的回饋將使我們更進步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96752"/>
            <a:ext cx="3168352" cy="51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五邊形 13"/>
          <p:cNvSpPr/>
          <p:nvPr/>
        </p:nvSpPr>
        <p:spPr>
          <a:xfrm flipH="1" flipV="1">
            <a:off x="323528" y="4149080"/>
            <a:ext cx="5184576" cy="208823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endParaRPr lang="zh-TW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99802"/>
            <a:ext cx="8208912" cy="724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 smtClean="0">
                <a:latin typeface="+mj-ea"/>
              </a:rPr>
              <a:t>心理測驗是什麼？</a:t>
            </a:r>
          </a:p>
        </p:txBody>
      </p:sp>
      <p:pic>
        <p:nvPicPr>
          <p:cNvPr id="6149" name="Picture 9" descr="MCj029092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218093"/>
            <a:ext cx="1296144" cy="127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MCHH01737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916832"/>
            <a:ext cx="1080120" cy="150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五邊形 11"/>
          <p:cNvSpPr/>
          <p:nvPr/>
        </p:nvSpPr>
        <p:spPr>
          <a:xfrm>
            <a:off x="827584" y="1556792"/>
            <a:ext cx="5184576" cy="20882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endParaRPr kumimoji="1" lang="en-US" altLang="zh-TW" sz="24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eaLnBrk="1" hangingPunct="1"/>
            <a:endParaRPr kumimoji="1" lang="en-US" altLang="zh-TW" sz="24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eaLnBrk="1" hangingPunct="1"/>
            <a:endParaRPr kumimoji="1" lang="en-US" altLang="zh-TW" sz="2400" b="1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03648" y="4149080"/>
            <a:ext cx="26642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kumimoji="1" lang="zh-TW" altLang="en-US" sz="2400" b="1" dirty="0" smtClean="0">
                <a:solidFill>
                  <a:srgbClr val="002060"/>
                </a:solidFill>
                <a:latin typeface="+mj-ea"/>
                <a:ea typeface="+mj-ea"/>
              </a:rPr>
              <a:t>內在無法看到的：</a:t>
            </a:r>
            <a:endParaRPr kumimoji="1" lang="en-US" altLang="zh-TW" sz="2400" b="1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75656" y="4653136"/>
            <a:ext cx="252028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個性</a:t>
            </a:r>
            <a:r>
              <a:rPr lang="en-US" altLang="zh-TW" sz="2000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人格特質</a:t>
            </a:r>
            <a:r>
              <a:rPr lang="en-US" altLang="zh-TW" sz="2000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興趣</a:t>
            </a:r>
            <a:r>
              <a:rPr lang="en-US" altLang="zh-TW" sz="2000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興趣分類</a:t>
            </a:r>
            <a:r>
              <a:rPr lang="en-US" altLang="zh-TW" sz="2000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價值觀</a:t>
            </a:r>
          </a:p>
          <a:p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性向</a:t>
            </a:r>
            <a:endParaRPr lang="zh-TW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雲朵形 9"/>
          <p:cNvSpPr/>
          <p:nvPr/>
        </p:nvSpPr>
        <p:spPr>
          <a:xfrm>
            <a:off x="4932040" y="4005064"/>
            <a:ext cx="3816424" cy="2160240"/>
          </a:xfrm>
          <a:prstGeom prst="cloud">
            <a:avLst/>
          </a:prstGeom>
          <a:solidFill>
            <a:srgbClr val="7AA69C">
              <a:alpha val="92000"/>
            </a:srgbClr>
          </a:solidFill>
          <a:ln w="76200">
            <a:solidFill>
              <a:srgbClr val="597A72">
                <a:alpha val="7059"/>
              </a:srgbClr>
            </a:solidFill>
            <a:prstDash val="lgDash"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心理測驗是一種</a:t>
            </a:r>
          </a:p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對行為樣本做客觀及標準化的</a:t>
            </a:r>
          </a:p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測量和分析工具</a:t>
            </a:r>
            <a:endParaRPr lang="zh-TW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31640" y="1556792"/>
            <a:ext cx="26642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kumimoji="1" lang="zh-TW" altLang="en-US" sz="2400" b="1" dirty="0" smtClean="0">
                <a:solidFill>
                  <a:srgbClr val="002060"/>
                </a:solidFill>
                <a:latin typeface="+mj-ea"/>
                <a:ea typeface="+mj-ea"/>
              </a:rPr>
              <a:t>外表能夠辨別的：</a:t>
            </a:r>
            <a:endParaRPr kumimoji="1" lang="en-US" altLang="zh-TW" sz="2400" b="1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31640" y="2060848"/>
            <a:ext cx="4608512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頭髮</a:t>
            </a:r>
            <a:r>
              <a:rPr lang="en-US" altLang="zh-TW" sz="2000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顏色、長短</a:t>
            </a:r>
            <a:r>
              <a:rPr lang="en-US" altLang="zh-TW" sz="2000" dirty="0" smtClean="0">
                <a:solidFill>
                  <a:schemeClr val="tx1"/>
                </a:solidFill>
                <a:latin typeface="+mj-ea"/>
                <a:ea typeface="+mj-ea"/>
              </a:rPr>
              <a:t>)    </a:t>
            </a:r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身高</a:t>
            </a:r>
            <a:r>
              <a:rPr lang="en-US" altLang="zh-TW" sz="2000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公分</a:t>
            </a:r>
            <a:r>
              <a:rPr lang="en-US" altLang="zh-TW" sz="2000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體重</a:t>
            </a:r>
            <a:r>
              <a:rPr lang="en-US" altLang="zh-TW" sz="2000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公斤</a:t>
            </a:r>
            <a:r>
              <a:rPr lang="en-US" altLang="zh-TW" sz="2000" dirty="0" smtClean="0">
                <a:solidFill>
                  <a:schemeClr val="tx1"/>
                </a:solidFill>
                <a:latin typeface="+mj-ea"/>
                <a:ea typeface="+mj-ea"/>
              </a:rPr>
              <a:t>)                </a:t>
            </a:r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腰圍</a:t>
            </a:r>
            <a:r>
              <a:rPr lang="en-US" altLang="zh-TW" sz="2000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吋</a:t>
            </a:r>
            <a:r>
              <a:rPr lang="en-US" altLang="zh-TW" sz="2000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腳長</a:t>
            </a:r>
            <a:r>
              <a:rPr lang="en-US" altLang="zh-TW" sz="2000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公分</a:t>
            </a:r>
            <a:r>
              <a:rPr lang="en-US" altLang="zh-TW" sz="2000" dirty="0" smtClean="0">
                <a:solidFill>
                  <a:schemeClr val="tx1"/>
                </a:solidFill>
                <a:latin typeface="+mj-ea"/>
                <a:ea typeface="+mj-ea"/>
              </a:rPr>
              <a:t>)                </a:t>
            </a:r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皮膚</a:t>
            </a:r>
            <a:r>
              <a:rPr lang="en-US" altLang="zh-TW" sz="2000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顏色</a:t>
            </a:r>
            <a:r>
              <a:rPr lang="en-US" altLang="zh-TW" sz="2000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zh-TW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908720"/>
            <a:ext cx="4176464" cy="724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 smtClean="0">
                <a:latin typeface="+mj-ea"/>
              </a:rPr>
              <a:t>心理測驗的分類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27684" y="1628800"/>
            <a:ext cx="5688632" cy="3600400"/>
          </a:xfrm>
        </p:spPr>
        <p:txBody>
          <a:bodyPr/>
          <a:lstStyle/>
          <a:p>
            <a:pPr eaLnBrk="1" hangingPunct="1"/>
            <a:endParaRPr lang="en-US" altLang="zh-TW" dirty="0" smtClean="0">
              <a:latin typeface="+mj-ea"/>
              <a:ea typeface="+mj-ea"/>
            </a:endParaRPr>
          </a:p>
          <a:p>
            <a:pPr eaLnBrk="1" hangingPunct="1"/>
            <a:r>
              <a:rPr lang="zh-TW" altLang="en-US" dirty="0" smtClean="0">
                <a:latin typeface="+mj-ea"/>
                <a:ea typeface="+mj-ea"/>
              </a:rPr>
              <a:t>智力測驗（魏氏智力測驗）</a:t>
            </a:r>
          </a:p>
          <a:p>
            <a:pPr eaLnBrk="1" hangingPunct="1"/>
            <a:r>
              <a:rPr lang="zh-TW" altLang="en-US" dirty="0" smtClean="0">
                <a:latin typeface="+mj-ea"/>
                <a:ea typeface="+mj-ea"/>
              </a:rPr>
              <a:t>性向測驗（通用性向測驗）</a:t>
            </a:r>
          </a:p>
          <a:p>
            <a:pPr eaLnBrk="1" hangingPunct="1"/>
            <a:r>
              <a:rPr lang="zh-TW" altLang="en-US" dirty="0" smtClean="0">
                <a:latin typeface="+mj-ea"/>
                <a:ea typeface="+mj-ea"/>
              </a:rPr>
              <a:t>成就測驗（升學考試）</a:t>
            </a:r>
          </a:p>
          <a:p>
            <a:pPr eaLnBrk="1" hangingPunct="1"/>
            <a:r>
              <a:rPr lang="zh-TW" altLang="en-US" dirty="0" smtClean="0">
                <a:latin typeface="+mj-ea"/>
                <a:ea typeface="+mj-ea"/>
              </a:rPr>
              <a:t>人格測驗（</a:t>
            </a:r>
            <a:r>
              <a:rPr lang="en-US" altLang="zh-TW" dirty="0" smtClean="0">
                <a:latin typeface="+mj-ea"/>
                <a:ea typeface="+mj-ea"/>
              </a:rPr>
              <a:t>MBTI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en-US" altLang="zh-TW" dirty="0" smtClean="0">
                <a:latin typeface="+mj-ea"/>
                <a:ea typeface="+mj-ea"/>
              </a:rPr>
              <a:t>MMPI</a:t>
            </a:r>
            <a:r>
              <a:rPr lang="zh-TW" altLang="en-US" dirty="0" smtClean="0">
                <a:latin typeface="+mj-ea"/>
                <a:ea typeface="+mj-ea"/>
              </a:rPr>
              <a:t>）</a:t>
            </a:r>
          </a:p>
          <a:p>
            <a:pPr eaLnBrk="1" hangingPunct="1"/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職能測驗（九大職能測評、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CA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200800" cy="724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 smtClean="0"/>
              <a:t>什麼是好的心理測驗？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3568" y="1052736"/>
            <a:ext cx="8064896" cy="5328592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良好的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信度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（測驗的穩定性）</a:t>
            </a:r>
          </a:p>
          <a:p>
            <a:pPr eaLnBrk="1" hangingPunct="1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良好的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效度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（測驗的有效性）</a:t>
            </a:r>
          </a:p>
          <a:p>
            <a:pPr eaLnBrk="1" hangingPunct="1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良好的理論基礎</a:t>
            </a:r>
          </a:p>
          <a:p>
            <a:pPr eaLnBrk="1" hangingPunct="1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良好的常模</a:t>
            </a:r>
          </a:p>
          <a:p>
            <a:pPr eaLnBrk="1" hangingPunct="1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效度與信度之間的關聯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6512" y="558924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2400" b="1" dirty="0">
                <a:solidFill>
                  <a:srgbClr val="0070C0"/>
                </a:solidFill>
              </a:rPr>
              <a:t>當用一些很普通、很廣泛的形容詞來形容一個人的性格時</a:t>
            </a:r>
            <a:r>
              <a:rPr kumimoji="1" lang="zh-TW" altLang="en-US" sz="2400" b="1" dirty="0" smtClean="0">
                <a:solidFill>
                  <a:srgbClr val="0070C0"/>
                </a:solidFill>
              </a:rPr>
              <a:t>，</a:t>
            </a:r>
            <a:endParaRPr kumimoji="1" lang="en-US" altLang="zh-TW" sz="2400" b="1" dirty="0" smtClean="0">
              <a:solidFill>
                <a:srgbClr val="0070C0"/>
              </a:solidFill>
            </a:endParaRPr>
          </a:p>
          <a:p>
            <a:pPr algn="ctr"/>
            <a:r>
              <a:rPr kumimoji="1" lang="zh-TW" altLang="en-US" sz="2400" b="1" dirty="0" smtClean="0">
                <a:solidFill>
                  <a:srgbClr val="0070C0"/>
                </a:solidFill>
              </a:rPr>
              <a:t>人們</a:t>
            </a:r>
            <a:r>
              <a:rPr kumimoji="1" lang="zh-TW" altLang="en-US" sz="2400" b="1" dirty="0">
                <a:solidFill>
                  <a:srgbClr val="0070C0"/>
                </a:solidFill>
              </a:rPr>
              <a:t>常常毫不考慮地接受它，以為說的正是</a:t>
            </a:r>
            <a:r>
              <a:rPr kumimoji="1" lang="zh-TW" altLang="en-US" sz="2400" b="1" dirty="0" smtClean="0">
                <a:solidFill>
                  <a:srgbClr val="0070C0"/>
                </a:solidFill>
              </a:rPr>
              <a:t>自己</a:t>
            </a:r>
            <a:endParaRPr kumimoji="1" lang="zh-TW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12" name="圖片 11" descr="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052736"/>
            <a:ext cx="1656184" cy="182991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804248" y="1569566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信度：</a:t>
            </a:r>
            <a:endParaRPr lang="en-US" altLang="zh-TW" dirty="0" smtClean="0"/>
          </a:p>
          <a:p>
            <a:r>
              <a:rPr lang="zh-TW" altLang="en-US" dirty="0" smtClean="0"/>
              <a:t>重覆施測，</a:t>
            </a:r>
            <a:endParaRPr lang="en-US" altLang="zh-TW" dirty="0" smtClean="0"/>
          </a:p>
          <a:p>
            <a:r>
              <a:rPr lang="zh-TW" altLang="en-US" dirty="0" smtClean="0"/>
              <a:t>結果相近的程度。</a:t>
            </a:r>
            <a:endParaRPr lang="zh-TW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5026"/>
          <a:stretch>
            <a:fillRect/>
          </a:stretch>
        </p:blipFill>
        <p:spPr bwMode="auto">
          <a:xfrm>
            <a:off x="5004048" y="3140968"/>
            <a:ext cx="1800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6804248" y="3729806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效度：</a:t>
            </a:r>
            <a:endParaRPr lang="en-US" altLang="zh-TW" dirty="0" smtClean="0"/>
          </a:p>
          <a:p>
            <a:r>
              <a:rPr lang="zh-TW" altLang="en-US" dirty="0" smtClean="0"/>
              <a:t>施測結果，</a:t>
            </a:r>
            <a:endParaRPr lang="en-US" altLang="zh-TW" dirty="0" smtClean="0"/>
          </a:p>
          <a:p>
            <a:r>
              <a:rPr lang="zh-TW" altLang="en-US" dirty="0" smtClean="0"/>
              <a:t>貼近事實的程度。</a:t>
            </a:r>
            <a:endParaRPr lang="zh-TW" altLang="en-US" dirty="0"/>
          </a:p>
        </p:txBody>
      </p:sp>
      <p:sp>
        <p:nvSpPr>
          <p:cNvPr id="16" name="雲朵形圖說文字 15"/>
          <p:cNvSpPr/>
          <p:nvPr/>
        </p:nvSpPr>
        <p:spPr>
          <a:xfrm>
            <a:off x="971600" y="3645024"/>
            <a:ext cx="3672408" cy="1656184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避免</a:t>
            </a:r>
            <a:r>
              <a:rPr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巴南效應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 descr="bg (1).jpg"/>
          <p:cNvPicPr>
            <a:picLocks noChangeAspect="1"/>
          </p:cNvPicPr>
          <p:nvPr/>
        </p:nvPicPr>
        <p:blipFill>
          <a:blip r:embed="rId2" cstate="print"/>
          <a:srcRect l="1963" r="1963" b="6300"/>
          <a:stretch>
            <a:fillRect/>
          </a:stretch>
        </p:blipFill>
        <p:spPr>
          <a:xfrm>
            <a:off x="179512" y="1314400"/>
            <a:ext cx="8784976" cy="5354960"/>
          </a:xfrm>
          <a:prstGeom prst="rect">
            <a:avLst/>
          </a:prstGeom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568952" cy="724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 smtClean="0"/>
              <a:t>職能是什麼？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908720"/>
            <a:ext cx="8784976" cy="532859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kumimoji="1"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職能</a:t>
            </a:r>
            <a:r>
              <a:rPr kumimoji="1" lang="zh-TW" altLang="en-US" sz="1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kumimoji="1" lang="en-US" altLang="zh-TW" sz="1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Competency</a:t>
            </a:r>
            <a:r>
              <a:rPr kumimoji="1" lang="zh-TW" altLang="en-US" sz="1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kumimoji="1"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kumimoji="1" lang="zh-TW" altLang="en-US" sz="20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kumimoji="1" lang="zh-TW" altLang="en-US" sz="2000" b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個人的潛在特質</a:t>
            </a:r>
            <a:r>
              <a:rPr kumimoji="1" lang="zh-TW" altLang="en-US" sz="20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，此潛在特質會導致個人在</a:t>
            </a:r>
            <a:endParaRPr kumimoji="1" lang="en-US" altLang="zh-TW" sz="2000" b="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kumimoji="1" lang="zh-TW" altLang="en-US" sz="2000" b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工作情境中的工作表現</a:t>
            </a:r>
            <a:r>
              <a:rPr kumimoji="1" lang="zh-TW" altLang="en-US" sz="20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。這些特質包含五種型態如下：</a:t>
            </a:r>
            <a:endParaRPr kumimoji="1" lang="en-US" altLang="zh-TW" sz="2000" b="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kumimoji="1" lang="zh-TW" altLang="en-US" sz="14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kumimoji="1" lang="en-US" altLang="zh-TW" sz="14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Spencer&amp;Spencer,1993</a:t>
            </a:r>
            <a:r>
              <a:rPr kumimoji="1" lang="zh-TW" altLang="en-US" sz="14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827584" y="2564383"/>
            <a:ext cx="16573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44000"/>
              </a:lnSpc>
            </a:pPr>
            <a:r>
              <a:rPr lang="zh-TW" altLang="en-US" b="1" dirty="0">
                <a:latin typeface="微軟正黑體" pitchFamily="34" charset="-120"/>
              </a:rPr>
              <a:t>水面上的</a:t>
            </a:r>
          </a:p>
          <a:p>
            <a:pPr>
              <a:lnSpc>
                <a:spcPct val="144000"/>
              </a:lnSpc>
            </a:pPr>
            <a:r>
              <a:rPr lang="zh-TW" altLang="en-US" b="1" dirty="0">
                <a:latin typeface="微軟正黑體" pitchFamily="34" charset="-120"/>
              </a:rPr>
              <a:t>顯而易見的部分</a:t>
            </a:r>
            <a:endParaRPr lang="zh-TW" altLang="en-US" dirty="0">
              <a:latin typeface="微軟正黑體" pitchFamily="34" charset="-120"/>
            </a:endParaRPr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 flipV="1">
            <a:off x="684213" y="2336723"/>
            <a:ext cx="0" cy="136842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827584" y="4582194"/>
            <a:ext cx="17287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44000"/>
              </a:lnSpc>
            </a:pPr>
            <a:r>
              <a:rPr lang="zh-TW" altLang="en-US" b="1" dirty="0">
                <a:latin typeface="微軟正黑體" pitchFamily="34" charset="-120"/>
              </a:rPr>
              <a:t>水面下的</a:t>
            </a:r>
          </a:p>
          <a:p>
            <a:pPr>
              <a:lnSpc>
                <a:spcPct val="144000"/>
              </a:lnSpc>
            </a:pPr>
            <a:r>
              <a:rPr lang="zh-TW" altLang="en-US" b="1" dirty="0">
                <a:latin typeface="微軟正黑體" pitchFamily="34" charset="-120"/>
              </a:rPr>
              <a:t>內在隱藏的部分</a:t>
            </a:r>
            <a:endParaRPr lang="zh-TW" altLang="en-US" dirty="0">
              <a:latin typeface="微軟正黑體" pitchFamily="34" charset="-120"/>
            </a:endParaRPr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 flipH="1">
            <a:off x="684213" y="4010744"/>
            <a:ext cx="0" cy="25146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6299771" y="2272283"/>
            <a:ext cx="280873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44000"/>
              </a:lnSpc>
            </a:pPr>
            <a:r>
              <a:rPr lang="zh-TW" altLang="en-US" dirty="0">
                <a:latin typeface="微軟正黑體" pitchFamily="34" charset="-120"/>
              </a:rPr>
              <a:t>必備</a:t>
            </a:r>
            <a:r>
              <a:rPr lang="zh-TW" altLang="en-US" dirty="0" smtClean="0">
                <a:latin typeface="微軟正黑體" pitchFamily="34" charset="-120"/>
              </a:rPr>
              <a:t>專業技能</a:t>
            </a:r>
            <a:endParaRPr lang="zh-TW" altLang="en-US" dirty="0">
              <a:latin typeface="微軟正黑體" pitchFamily="34" charset="-120"/>
            </a:endParaRPr>
          </a:p>
          <a:p>
            <a:pPr>
              <a:lnSpc>
                <a:spcPct val="144000"/>
              </a:lnSpc>
            </a:pPr>
            <a:r>
              <a:rPr lang="en-US" altLang="zh-TW" sz="1400" dirty="0" smtClean="0">
                <a:solidFill>
                  <a:srgbClr val="C00000"/>
                </a:solidFill>
                <a:latin typeface="微軟正黑體" pitchFamily="34" charset="-120"/>
              </a:rPr>
              <a:t>EX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itchFamily="34" charset="-120"/>
              </a:rPr>
              <a:t>：考試第一名、有幾張證照</a:t>
            </a:r>
            <a:endParaRPr lang="zh-TW" altLang="en-US" sz="1400" dirty="0">
              <a:solidFill>
                <a:srgbClr val="C00000"/>
              </a:solidFill>
              <a:latin typeface="微軟正黑體" pitchFamily="34" charset="-120"/>
            </a:endParaRPr>
          </a:p>
          <a:p>
            <a:pPr>
              <a:lnSpc>
                <a:spcPct val="144000"/>
              </a:lnSpc>
            </a:pPr>
            <a:r>
              <a:rPr lang="zh-TW" altLang="en-US" dirty="0">
                <a:latin typeface="微軟正黑體" pitchFamily="34" charset="-120"/>
              </a:rPr>
              <a:t>特定的專業知識</a:t>
            </a: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6299398" y="3644900"/>
            <a:ext cx="266509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44000"/>
              </a:lnSpc>
            </a:pPr>
            <a:endParaRPr lang="en-US" altLang="zh-TW" dirty="0">
              <a:latin typeface="微軟正黑體" pitchFamily="34" charset="-120"/>
            </a:endParaRPr>
          </a:p>
          <a:p>
            <a:pPr>
              <a:lnSpc>
                <a:spcPct val="144000"/>
              </a:lnSpc>
            </a:pPr>
            <a:r>
              <a:rPr lang="zh-TW" altLang="en-US" dirty="0">
                <a:latin typeface="微軟正黑體" pitchFamily="34" charset="-120"/>
              </a:rPr>
              <a:t>可決定行為</a:t>
            </a:r>
            <a:r>
              <a:rPr lang="zh-TW" altLang="en-US" dirty="0" smtClean="0">
                <a:latin typeface="微軟正黑體" pitchFamily="34" charset="-120"/>
              </a:rPr>
              <a:t>的 </a:t>
            </a:r>
            <a:r>
              <a:rPr lang="en-US" altLang="zh-TW" dirty="0" smtClean="0">
                <a:latin typeface="微軟正黑體" pitchFamily="34" charset="-120"/>
              </a:rPr>
              <a:t>/</a:t>
            </a:r>
            <a:r>
              <a:rPr lang="zh-TW" altLang="en-US" dirty="0" smtClean="0">
                <a:latin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</a:rPr>
              <a:t>內在</a:t>
            </a:r>
            <a:r>
              <a:rPr lang="zh-TW" altLang="en-US" b="1" dirty="0">
                <a:solidFill>
                  <a:srgbClr val="FFFF00"/>
                </a:solidFill>
                <a:latin typeface="微軟正黑體" pitchFamily="34" charset="-120"/>
              </a:rPr>
              <a:t>動機</a:t>
            </a:r>
          </a:p>
          <a:p>
            <a:pPr>
              <a:lnSpc>
                <a:spcPct val="144000"/>
              </a:lnSpc>
            </a:pPr>
            <a:endParaRPr lang="zh-TW" altLang="en-US" dirty="0">
              <a:latin typeface="微軟正黑體" pitchFamily="34" charset="-120"/>
            </a:endParaRPr>
          </a:p>
          <a:p>
            <a:pPr>
              <a:lnSpc>
                <a:spcPct val="144000"/>
              </a:lnSpc>
            </a:pPr>
            <a:r>
              <a:rPr lang="zh-TW" altLang="en-US" dirty="0">
                <a:latin typeface="微軟正黑體" pitchFamily="34" charset="-120"/>
              </a:rPr>
              <a:t>人格與</a:t>
            </a:r>
            <a:r>
              <a:rPr lang="zh-TW" altLang="en-US" dirty="0" smtClean="0">
                <a:latin typeface="微軟正黑體" pitchFamily="34" charset="-120"/>
              </a:rPr>
              <a:t>智力 </a:t>
            </a:r>
            <a:r>
              <a:rPr lang="en-US" altLang="zh-TW" dirty="0" smtClean="0">
                <a:latin typeface="微軟正黑體" pitchFamily="34" charset="-120"/>
              </a:rPr>
              <a:t>/</a:t>
            </a:r>
            <a:r>
              <a:rPr lang="zh-TW" altLang="en-US" dirty="0" smtClean="0">
                <a:latin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</a:rPr>
              <a:t>個人特質</a:t>
            </a:r>
            <a:endParaRPr lang="en-US" altLang="zh-TW" dirty="0">
              <a:latin typeface="微軟正黑體" pitchFamily="34" charset="-120"/>
            </a:endParaRPr>
          </a:p>
          <a:p>
            <a:pPr>
              <a:lnSpc>
                <a:spcPct val="144000"/>
              </a:lnSpc>
            </a:pPr>
            <a:endParaRPr lang="en-US" altLang="zh-TW" dirty="0">
              <a:latin typeface="微軟正黑體" pitchFamily="34" charset="-120"/>
            </a:endParaRPr>
          </a:p>
          <a:p>
            <a:pPr>
              <a:lnSpc>
                <a:spcPct val="144000"/>
              </a:lnSpc>
            </a:pPr>
            <a:r>
              <a:rPr lang="zh-TW" altLang="en-US" dirty="0">
                <a:latin typeface="微軟正黑體" pitchFamily="34" charset="-120"/>
              </a:rPr>
              <a:t>人事物</a:t>
            </a:r>
            <a:r>
              <a:rPr lang="zh-TW" altLang="en-US" dirty="0" smtClean="0">
                <a:latin typeface="微軟正黑體" pitchFamily="34" charset="-120"/>
              </a:rPr>
              <a:t>態度 </a:t>
            </a:r>
            <a:r>
              <a:rPr lang="en-US" altLang="zh-TW" dirty="0" smtClean="0">
                <a:latin typeface="微軟正黑體" pitchFamily="34" charset="-120"/>
              </a:rPr>
              <a:t>/</a:t>
            </a:r>
            <a:r>
              <a:rPr lang="zh-TW" altLang="en-US" dirty="0" smtClean="0">
                <a:latin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</a:rPr>
              <a:t>價值觀</a:t>
            </a:r>
            <a:endParaRPr lang="en-US" altLang="zh-TW" dirty="0">
              <a:latin typeface="微軟正黑體" pitchFamily="34" charset="-120"/>
            </a:endParaRPr>
          </a:p>
        </p:txBody>
      </p:sp>
      <p:sp>
        <p:nvSpPr>
          <p:cNvPr id="9229" name="Line 15"/>
          <p:cNvSpPr>
            <a:spLocks noChangeShapeType="1"/>
          </p:cNvSpPr>
          <p:nvPr/>
        </p:nvSpPr>
        <p:spPr bwMode="auto">
          <a:xfrm flipH="1">
            <a:off x="4643438" y="2420938"/>
            <a:ext cx="1584325" cy="503237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oval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30" name="Line 16"/>
          <p:cNvSpPr>
            <a:spLocks noChangeShapeType="1"/>
          </p:cNvSpPr>
          <p:nvPr/>
        </p:nvSpPr>
        <p:spPr bwMode="auto">
          <a:xfrm flipH="1">
            <a:off x="4643438" y="3213100"/>
            <a:ext cx="1584325" cy="7143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oval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31" name="Line 17"/>
          <p:cNvSpPr>
            <a:spLocks noChangeShapeType="1"/>
          </p:cNvSpPr>
          <p:nvPr/>
        </p:nvSpPr>
        <p:spPr bwMode="auto">
          <a:xfrm flipH="1" flipV="1">
            <a:off x="4716015" y="4149079"/>
            <a:ext cx="1511746" cy="7208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oval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32" name="Line 18"/>
          <p:cNvSpPr>
            <a:spLocks noChangeShapeType="1"/>
          </p:cNvSpPr>
          <p:nvPr/>
        </p:nvSpPr>
        <p:spPr bwMode="auto">
          <a:xfrm flipH="1" flipV="1">
            <a:off x="4643438" y="4941888"/>
            <a:ext cx="1584325" cy="1428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oval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33" name="Line 19"/>
          <p:cNvSpPr>
            <a:spLocks noChangeShapeType="1"/>
          </p:cNvSpPr>
          <p:nvPr/>
        </p:nvSpPr>
        <p:spPr bwMode="auto">
          <a:xfrm flipH="1" flipV="1">
            <a:off x="4643438" y="5805488"/>
            <a:ext cx="1584325" cy="71437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oval" w="lg" len="lg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2798931" y="2456657"/>
            <a:ext cx="3546139" cy="1944687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你了解自己嗎？</a:t>
            </a:r>
          </a:p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自己未來想做的事？ </a:t>
            </a:r>
          </a:p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適合嗎？</a:t>
            </a:r>
            <a:r>
              <a:rPr lang="zh-TW" altLang="en-US" dirty="0" smtClean="0"/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386100" y="1124744"/>
            <a:ext cx="2371800" cy="792088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+mj-ea"/>
                <a:cs typeface="Verdana" pitchFamily="34" charset="0"/>
              </a:rPr>
              <a:t>內容大綱</a:t>
            </a:r>
            <a:endParaRPr lang="en-US" altLang="zh-TW" b="1" dirty="0" smtClean="0">
              <a:latin typeface="+mj-ea"/>
              <a:cs typeface="Verdana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060848"/>
            <a:ext cx="9144000" cy="1944216"/>
          </a:xfrm>
        </p:spPr>
        <p:txBody>
          <a:bodyPr anchor="ctr"/>
          <a:lstStyle/>
          <a:p>
            <a:pPr marL="2870200">
              <a:buSzPct val="70000"/>
              <a:buFont typeface="Wingdings" pitchFamily="2" charset="2"/>
              <a:buChar char="n"/>
            </a:pPr>
            <a:r>
              <a:rPr lang="zh-TW" altLang="en-US" sz="3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測驗使用及概念</a:t>
            </a:r>
          </a:p>
          <a:p>
            <a:pPr marL="2870200">
              <a:buSzPct val="70000"/>
              <a:buFont typeface="Wingdings" pitchFamily="2" charset="2"/>
              <a:buChar char="n"/>
            </a:pPr>
            <a:r>
              <a:rPr lang="zh-TW" altLang="en-US" sz="3200" b="1" dirty="0" smtClean="0">
                <a:solidFill>
                  <a:srgbClr val="C00000"/>
                </a:solidFill>
                <a:latin typeface="+mj-ea"/>
                <a:ea typeface="+mj-ea"/>
              </a:rPr>
              <a:t>九大職能施測介紹</a:t>
            </a:r>
          </a:p>
          <a:p>
            <a:pPr marL="2870200">
              <a:buSzPct val="70000"/>
              <a:buFont typeface="Wingdings" pitchFamily="2" charset="2"/>
              <a:buChar char="n"/>
            </a:pPr>
            <a:r>
              <a:rPr lang="zh-TW" altLang="en-US" sz="32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報告解讀</a:t>
            </a:r>
          </a:p>
        </p:txBody>
      </p:sp>
      <p:pic>
        <p:nvPicPr>
          <p:cNvPr id="4" name="Picture 5" descr="7777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3312368" cy="248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55786"/>
            <a:ext cx="6840760" cy="72494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九大職能星校園版測驗頁面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39552" y="941819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  <a:latin typeface="+mj-ea"/>
                <a:ea typeface="+mj-ea"/>
              </a:rPr>
              <a:t>1.</a:t>
            </a:r>
            <a:r>
              <a:rPr lang="zh-TW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搜尋關鍵字：</a:t>
            </a:r>
            <a:endParaRPr lang="en-US" altLang="zh-TW" sz="24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en-US" altLang="zh-TW" sz="2400" b="1" dirty="0" smtClean="0">
                <a:solidFill>
                  <a:srgbClr val="C00000"/>
                </a:solidFill>
                <a:latin typeface="+mj-ea"/>
                <a:ea typeface="+mj-ea"/>
              </a:rPr>
              <a:t>    Google</a:t>
            </a:r>
            <a:r>
              <a:rPr lang="zh-TW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→九大職能星校園版</a:t>
            </a:r>
            <a:endParaRPr lang="zh-TW" altLang="en-US" sz="2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9552" y="177281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+mj-ea"/>
                <a:ea typeface="+mj-ea"/>
                <a:cs typeface="Verdana" pitchFamily="34" charset="0"/>
              </a:rPr>
              <a:t>2.</a:t>
            </a:r>
            <a:r>
              <a:rPr lang="zh-TW" altLang="en-US" sz="2000" dirty="0" smtClean="0">
                <a:latin typeface="+mj-ea"/>
                <a:ea typeface="+mj-ea"/>
                <a:cs typeface="Verdana" pitchFamily="34" charset="0"/>
              </a:rPr>
              <a:t>網址輸入</a:t>
            </a:r>
            <a:r>
              <a:rPr lang="zh-TW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→</a:t>
            </a:r>
            <a:r>
              <a:rPr lang="en-US" altLang="zh-TW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PPT.CC/4HEX</a:t>
            </a:r>
          </a:p>
          <a:p>
            <a:r>
              <a:rPr lang="en-US" altLang="zh-TW" sz="2000" dirty="0" smtClean="0"/>
              <a:t>    (</a:t>
            </a:r>
            <a:r>
              <a:rPr lang="zh-TW" altLang="en-US" sz="2000" dirty="0" smtClean="0"/>
              <a:t>英文需全部大寫</a:t>
            </a:r>
            <a:r>
              <a:rPr lang="en-US" altLang="zh-TW" sz="2000" dirty="0" smtClean="0"/>
              <a:t>)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39552" y="2452826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+mj-ea"/>
                <a:ea typeface="+mj-ea"/>
                <a:cs typeface="Verdana" pitchFamily="34" charset="0"/>
              </a:rPr>
              <a:t>3.</a:t>
            </a:r>
            <a:r>
              <a:rPr lang="zh-TW" altLang="en-US" sz="2000" dirty="0" smtClean="0">
                <a:latin typeface="+mj-ea"/>
                <a:ea typeface="+mj-ea"/>
                <a:cs typeface="Verdana" pitchFamily="34" charset="0"/>
              </a:rPr>
              <a:t>手機掃 </a:t>
            </a:r>
            <a:r>
              <a:rPr lang="en-US" altLang="zh-TW" sz="2000" b="1" dirty="0" smtClean="0">
                <a:latin typeface="+mj-ea"/>
                <a:ea typeface="+mj-ea"/>
                <a:cs typeface="Verdana" pitchFamily="34" charset="0"/>
              </a:rPr>
              <a:t>QR CODE</a:t>
            </a:r>
            <a:endParaRPr lang="en-US" altLang="zh-TW" sz="2000" b="1" dirty="0" smtClean="0"/>
          </a:p>
        </p:txBody>
      </p:sp>
      <p:pic>
        <p:nvPicPr>
          <p:cNvPr id="11" name="圖片 10" descr="Cstar_School_QRcode.jpg"/>
          <p:cNvPicPr>
            <a:picLocks noChangeAspect="1"/>
          </p:cNvPicPr>
          <p:nvPr/>
        </p:nvPicPr>
        <p:blipFill>
          <a:blip r:embed="rId2" cstate="print"/>
          <a:srcRect l="8333" t="10417" r="8333" b="8333"/>
          <a:stretch>
            <a:fillRect/>
          </a:stretch>
        </p:blipFill>
        <p:spPr>
          <a:xfrm>
            <a:off x="1692040" y="2852936"/>
            <a:ext cx="3240000" cy="315900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t="2921"/>
          <a:stretch>
            <a:fillRect/>
          </a:stretch>
        </p:blipFill>
        <p:spPr bwMode="auto">
          <a:xfrm>
            <a:off x="5940152" y="980728"/>
            <a:ext cx="2427610" cy="378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3" descr="手機版013.png"/>
          <p:cNvPicPr>
            <a:picLocks noChangeAspect="1"/>
          </p:cNvPicPr>
          <p:nvPr/>
        </p:nvPicPr>
        <p:blipFill>
          <a:blip r:embed="rId4" cstate="print"/>
          <a:srcRect t="57350"/>
          <a:stretch>
            <a:fillRect/>
          </a:stretch>
        </p:blipFill>
        <p:spPr>
          <a:xfrm>
            <a:off x="5940152" y="4725144"/>
            <a:ext cx="2448272" cy="1676646"/>
          </a:xfrm>
          <a:prstGeom prst="rect">
            <a:avLst/>
          </a:prstGeom>
        </p:spPr>
      </p:pic>
      <p:cxnSp>
        <p:nvCxnSpPr>
          <p:cNvPr id="15" name="直線單箭頭接點 14"/>
          <p:cNvCxnSpPr/>
          <p:nvPr/>
        </p:nvCxnSpPr>
        <p:spPr bwMode="auto">
          <a:xfrm flipV="1">
            <a:off x="5580112" y="5661248"/>
            <a:ext cx="1296144" cy="50405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文字方塊 15"/>
          <p:cNvSpPr txBox="1"/>
          <p:nvPr/>
        </p:nvSpPr>
        <p:spPr>
          <a:xfrm>
            <a:off x="3275856" y="593011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+mj-lt"/>
              </a:rPr>
              <a:t>點這開始測驗</a:t>
            </a:r>
            <a:endParaRPr lang="zh-TW" altLang="en-US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2590</TotalTime>
  <Words>1903</Words>
  <Application>Microsoft Office PowerPoint</Application>
  <PresentationFormat>如螢幕大小 (4:3)</PresentationFormat>
  <Paragraphs>247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6" baseType="lpstr">
      <vt:lpstr>Arial</vt:lpstr>
      <vt:lpstr>新細明體</vt:lpstr>
      <vt:lpstr>微軟正黑體</vt:lpstr>
      <vt:lpstr>Verdana</vt:lpstr>
      <vt:lpstr>Wingdings</vt:lpstr>
      <vt:lpstr>Wingdings 2</vt:lpstr>
      <vt:lpstr>Franklin Gothic Book</vt:lpstr>
      <vt:lpstr>Times New Roman</vt:lpstr>
      <vt:lpstr>Perpetua</vt:lpstr>
      <vt:lpstr>Arial Unicode MS</vt:lpstr>
      <vt:lpstr>바탕</vt:lpstr>
      <vt:lpstr>公正</vt:lpstr>
      <vt:lpstr>投影片 1</vt:lpstr>
      <vt:lpstr>內容大綱</vt:lpstr>
      <vt:lpstr>心理測驗是什麼？</vt:lpstr>
      <vt:lpstr>心理測驗的分類</vt:lpstr>
      <vt:lpstr>什麼是好的心理測驗？</vt:lpstr>
      <vt:lpstr>職能是什麼？</vt:lpstr>
      <vt:lpstr>投影片 7</vt:lpstr>
      <vt:lpstr>內容大綱</vt:lpstr>
      <vt:lpstr>九大職能星校園版測驗頁面</vt:lpstr>
      <vt:lpstr>九大職能星校園版測驗步驟</vt:lpstr>
      <vt:lpstr>九大職能星校園版測驗步驟</vt:lpstr>
      <vt:lpstr>九大職能星校園版測驗步驟</vt:lpstr>
      <vt:lpstr>內容大綱</vt:lpstr>
      <vt:lpstr>九大職能測評的理論基礎</vt:lpstr>
      <vt:lpstr>閱讀報告之前...</vt:lpstr>
      <vt:lpstr>職能向度 15項核心職能向度</vt:lpstr>
      <vt:lpstr>職務基礎 9型工作型態</vt:lpstr>
      <vt:lpstr>九大職能測評 報告呈現</vt:lpstr>
      <vt:lpstr>九大職能測評 報告呈現 -常模分析圖表</vt:lpstr>
      <vt:lpstr>九大職能測評 報告呈現 -職能向度分析</vt:lpstr>
      <vt:lpstr>九大職能測評 報告呈現 -工作分布型態</vt:lpstr>
      <vt:lpstr>九大職能測評 報告呈現 -工作分布型態</vt:lpstr>
      <vt:lpstr>九大職能測評 報告呈現 -職能秘笈</vt:lpstr>
      <vt:lpstr>線上諮詢、回饋建議</vt:lpstr>
    </vt:vector>
  </TitlesOfParts>
  <Company>1111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USERS</dc:creator>
  <cp:lastModifiedBy>1</cp:lastModifiedBy>
  <cp:revision>251</cp:revision>
  <dcterms:created xsi:type="dcterms:W3CDTF">2012-04-19T07:56:16Z</dcterms:created>
  <dcterms:modified xsi:type="dcterms:W3CDTF">2020-09-14T09:31:00Z</dcterms:modified>
</cp:coreProperties>
</file>