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67" r:id="rId4"/>
  </p:sldMasterIdLst>
  <p:notesMasterIdLst>
    <p:notesMasterId r:id="rId27"/>
  </p:notesMasterIdLst>
  <p:handoutMasterIdLst>
    <p:handoutMasterId r:id="rId28"/>
  </p:handoutMasterIdLst>
  <p:sldIdLst>
    <p:sldId id="282" r:id="rId5"/>
    <p:sldId id="292" r:id="rId6"/>
    <p:sldId id="283" r:id="rId7"/>
    <p:sldId id="291" r:id="rId8"/>
    <p:sldId id="297" r:id="rId9"/>
    <p:sldId id="284" r:id="rId10"/>
    <p:sldId id="298" r:id="rId11"/>
    <p:sldId id="299" r:id="rId12"/>
    <p:sldId id="300" r:id="rId13"/>
    <p:sldId id="301" r:id="rId14"/>
    <p:sldId id="304" r:id="rId15"/>
    <p:sldId id="302" r:id="rId16"/>
    <p:sldId id="303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81" r:id="rId25"/>
    <p:sldId id="296" r:id="rId2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BE34E-ED1D-4250-8BD6-D09687FF3308}" type="doc">
      <dgm:prSet loTypeId="urn:microsoft.com/office/officeart/2005/8/layout/StepDownProcess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43A89819-25AE-46C5-B64F-17B2B2902127}">
      <dgm:prSet phldrT="[文字]" custT="1"/>
      <dgm:spPr/>
      <dgm:t>
        <a:bodyPr/>
        <a:lstStyle/>
        <a:p>
          <a:r>
            <a:rPr lang="zh-TW" altLang="en-US" sz="2800" dirty="0"/>
            <a:t>學測</a:t>
          </a:r>
        </a:p>
      </dgm:t>
    </dgm:pt>
    <dgm:pt modelId="{08598261-7990-4B9D-973F-63A662FB784A}" type="parTrans" cxnId="{4C406F9D-1936-4339-A0D5-6C2C1BDB0C5F}">
      <dgm:prSet/>
      <dgm:spPr/>
      <dgm:t>
        <a:bodyPr/>
        <a:lstStyle/>
        <a:p>
          <a:endParaRPr lang="zh-TW" altLang="en-US"/>
        </a:p>
      </dgm:t>
    </dgm:pt>
    <dgm:pt modelId="{9C1A3BD0-7D1F-41B4-9278-3A78EBBE3DA7}" type="sibTrans" cxnId="{4C406F9D-1936-4339-A0D5-6C2C1BDB0C5F}">
      <dgm:prSet/>
      <dgm:spPr/>
      <dgm:t>
        <a:bodyPr/>
        <a:lstStyle/>
        <a:p>
          <a:endParaRPr lang="zh-TW" altLang="en-US"/>
        </a:p>
      </dgm:t>
    </dgm:pt>
    <dgm:pt modelId="{7A6539A9-6352-46E4-B364-EFF5D91C1608}">
      <dgm:prSet phldrT="[文字]" custT="1"/>
      <dgm:spPr/>
      <dgm:t>
        <a:bodyPr/>
        <a:lstStyle/>
        <a:p>
          <a:r>
            <a:rPr lang="zh-TW" altLang="en-US" sz="2000" dirty="0"/>
            <a:t>專心讀書之餘，多做一些作品</a:t>
          </a:r>
        </a:p>
      </dgm:t>
    </dgm:pt>
    <dgm:pt modelId="{29C6C693-E21E-42B4-A066-EFD8FEE45135}" type="parTrans" cxnId="{A8B3C5D2-6191-412F-BE79-8423DD90D5C7}">
      <dgm:prSet/>
      <dgm:spPr/>
      <dgm:t>
        <a:bodyPr/>
        <a:lstStyle/>
        <a:p>
          <a:endParaRPr lang="zh-TW" altLang="en-US"/>
        </a:p>
      </dgm:t>
    </dgm:pt>
    <dgm:pt modelId="{3FBA798F-1885-4413-8766-3126B1D892E3}" type="sibTrans" cxnId="{A8B3C5D2-6191-412F-BE79-8423DD90D5C7}">
      <dgm:prSet/>
      <dgm:spPr/>
      <dgm:t>
        <a:bodyPr/>
        <a:lstStyle/>
        <a:p>
          <a:endParaRPr lang="zh-TW" altLang="en-US"/>
        </a:p>
      </dgm:t>
    </dgm:pt>
    <dgm:pt modelId="{B4028158-663E-4BDC-BBB0-B9FA59C39A60}">
      <dgm:prSet phldrT="[文字]" custT="1"/>
      <dgm:spPr/>
      <dgm:t>
        <a:bodyPr/>
        <a:lstStyle/>
        <a:p>
          <a:r>
            <a:rPr lang="zh-TW" altLang="en-US" sz="2800" dirty="0"/>
            <a:t>獨招</a:t>
          </a:r>
        </a:p>
      </dgm:t>
    </dgm:pt>
    <dgm:pt modelId="{DF1903FF-6FAD-4695-BF5E-0E64F61EAF01}" type="parTrans" cxnId="{65268726-9EF6-48B2-8396-71712B55E50D}">
      <dgm:prSet/>
      <dgm:spPr/>
      <dgm:t>
        <a:bodyPr/>
        <a:lstStyle/>
        <a:p>
          <a:endParaRPr lang="zh-TW" altLang="en-US"/>
        </a:p>
      </dgm:t>
    </dgm:pt>
    <dgm:pt modelId="{FED0AEB5-70D9-4D70-B383-65001032C3D7}" type="sibTrans" cxnId="{65268726-9EF6-48B2-8396-71712B55E50D}">
      <dgm:prSet/>
      <dgm:spPr/>
      <dgm:t>
        <a:bodyPr/>
        <a:lstStyle/>
        <a:p>
          <a:endParaRPr lang="zh-TW" altLang="en-US"/>
        </a:p>
      </dgm:t>
    </dgm:pt>
    <dgm:pt modelId="{F9A4C390-A927-4CF0-8CDC-6C8006468A58}">
      <dgm:prSet phldrT="[文字]" custT="1"/>
      <dgm:spPr/>
      <dgm:t>
        <a:bodyPr/>
        <a:lstStyle/>
        <a:p>
          <a:pPr algn="r"/>
          <a:r>
            <a:rPr lang="zh-TW" altLang="en-US" sz="2000" dirty="0"/>
            <a:t>詳細閱讀簡章並準確依照時間繳交資料</a:t>
          </a:r>
        </a:p>
      </dgm:t>
    </dgm:pt>
    <dgm:pt modelId="{3FDCA903-1BCE-41AA-A1B8-8B769397660F}" type="parTrans" cxnId="{8A68EB0F-5A01-41A8-AEB3-3E037D5DA637}">
      <dgm:prSet/>
      <dgm:spPr/>
      <dgm:t>
        <a:bodyPr/>
        <a:lstStyle/>
        <a:p>
          <a:endParaRPr lang="zh-TW" altLang="en-US"/>
        </a:p>
      </dgm:t>
    </dgm:pt>
    <dgm:pt modelId="{C1BB6F95-F1DE-409D-9FD9-CC05D3941BA5}" type="sibTrans" cxnId="{8A68EB0F-5A01-41A8-AEB3-3E037D5DA637}">
      <dgm:prSet/>
      <dgm:spPr/>
      <dgm:t>
        <a:bodyPr/>
        <a:lstStyle/>
        <a:p>
          <a:endParaRPr lang="zh-TW" altLang="en-US"/>
        </a:p>
      </dgm:t>
    </dgm:pt>
    <dgm:pt modelId="{3C9809F7-3FCC-4997-AD9A-F7543AD8919B}">
      <dgm:prSet phldrT="[文字]" custT="1"/>
      <dgm:spPr/>
      <dgm:t>
        <a:bodyPr/>
        <a:lstStyle/>
        <a:p>
          <a:r>
            <a:rPr lang="zh-TW" altLang="en-US" sz="2800" dirty="0"/>
            <a:t>個人申請</a:t>
          </a:r>
        </a:p>
      </dgm:t>
    </dgm:pt>
    <dgm:pt modelId="{8138B330-7698-4BA8-BF07-C7F4E96E17A0}" type="parTrans" cxnId="{4A487434-14E1-48D7-A17B-4AF2855D221F}">
      <dgm:prSet/>
      <dgm:spPr/>
      <dgm:t>
        <a:bodyPr/>
        <a:lstStyle/>
        <a:p>
          <a:endParaRPr lang="zh-TW" altLang="en-US"/>
        </a:p>
      </dgm:t>
    </dgm:pt>
    <dgm:pt modelId="{1DF1E429-6DC1-4AE1-8357-04AD23CC5C04}" type="sibTrans" cxnId="{4A487434-14E1-48D7-A17B-4AF2855D221F}">
      <dgm:prSet/>
      <dgm:spPr/>
      <dgm:t>
        <a:bodyPr/>
        <a:lstStyle/>
        <a:p>
          <a:endParaRPr lang="zh-TW" altLang="en-US"/>
        </a:p>
      </dgm:t>
    </dgm:pt>
    <dgm:pt modelId="{38539EF3-4BA5-4671-9BE6-D34E8263C2E8}">
      <dgm:prSet phldrT="[文字]" custT="1"/>
      <dgm:spPr/>
      <dgm:t>
        <a:bodyPr/>
        <a:lstStyle/>
        <a:p>
          <a:r>
            <a:rPr lang="zh-TW" altLang="en-US" sz="1800" dirty="0"/>
            <a:t>依照成績選填</a:t>
          </a:r>
        </a:p>
      </dgm:t>
    </dgm:pt>
    <dgm:pt modelId="{BEAEE665-DB9A-43D7-BE27-56F3713A61C3}" type="parTrans" cxnId="{B7571B3C-4F72-4D82-90C6-2B507EE3C7E0}">
      <dgm:prSet/>
      <dgm:spPr/>
      <dgm:t>
        <a:bodyPr/>
        <a:lstStyle/>
        <a:p>
          <a:endParaRPr lang="zh-TW" altLang="en-US"/>
        </a:p>
      </dgm:t>
    </dgm:pt>
    <dgm:pt modelId="{50C01EED-CB0D-4CB6-930E-0F71F47A94D2}" type="sibTrans" cxnId="{B7571B3C-4F72-4D82-90C6-2B507EE3C7E0}">
      <dgm:prSet/>
      <dgm:spPr/>
      <dgm:t>
        <a:bodyPr/>
        <a:lstStyle/>
        <a:p>
          <a:endParaRPr lang="zh-TW" altLang="en-US"/>
        </a:p>
      </dgm:t>
    </dgm:pt>
    <dgm:pt modelId="{52DED4E0-A4D3-4DFD-856D-F3DBAF4E39FD}">
      <dgm:prSet phldrT="[文字]" custT="1"/>
      <dgm:spPr/>
      <dgm:t>
        <a:bodyPr/>
        <a:lstStyle/>
        <a:p>
          <a:r>
            <a:rPr lang="zh-TW" altLang="en-US" sz="1800" dirty="0"/>
            <a:t>詳細閱讀各校備審準備方向</a:t>
          </a:r>
        </a:p>
      </dgm:t>
    </dgm:pt>
    <dgm:pt modelId="{DA74A826-A5DA-4E14-998C-D3F330D4D910}" type="parTrans" cxnId="{07BDCFD8-1E48-478D-850A-6FDB58D1C127}">
      <dgm:prSet/>
      <dgm:spPr/>
      <dgm:t>
        <a:bodyPr/>
        <a:lstStyle/>
        <a:p>
          <a:endParaRPr lang="zh-TW" altLang="en-US"/>
        </a:p>
      </dgm:t>
    </dgm:pt>
    <dgm:pt modelId="{649C3A6A-6572-4F03-80B0-171F7D433EB0}" type="sibTrans" cxnId="{07BDCFD8-1E48-478D-850A-6FDB58D1C127}">
      <dgm:prSet/>
      <dgm:spPr/>
      <dgm:t>
        <a:bodyPr/>
        <a:lstStyle/>
        <a:p>
          <a:endParaRPr lang="zh-TW" altLang="en-US"/>
        </a:p>
      </dgm:t>
    </dgm:pt>
    <dgm:pt modelId="{8EEF77FA-CC18-4E58-BAF4-6E670D460ECD}">
      <dgm:prSet phldrT="[文字]" custT="1"/>
      <dgm:spPr/>
      <dgm:t>
        <a:bodyPr/>
        <a:lstStyle/>
        <a:p>
          <a:r>
            <a:rPr lang="zh-TW" altLang="en-US" sz="1800" dirty="0"/>
            <a:t>結合過去經歷，使自己的能力更多樣化</a:t>
          </a:r>
        </a:p>
      </dgm:t>
    </dgm:pt>
    <dgm:pt modelId="{5A90D5CD-0E5B-44BE-A6CF-E32C21136C87}" type="parTrans" cxnId="{8AE2A2CE-58DC-48FE-928E-5CFAA178A3FA}">
      <dgm:prSet/>
      <dgm:spPr/>
      <dgm:t>
        <a:bodyPr/>
        <a:lstStyle/>
        <a:p>
          <a:endParaRPr lang="zh-TW" altLang="en-US"/>
        </a:p>
      </dgm:t>
    </dgm:pt>
    <dgm:pt modelId="{C99B9B07-A544-4565-B337-B0CFDF85CE31}" type="sibTrans" cxnId="{8AE2A2CE-58DC-48FE-928E-5CFAA178A3FA}">
      <dgm:prSet/>
      <dgm:spPr/>
      <dgm:t>
        <a:bodyPr/>
        <a:lstStyle/>
        <a:p>
          <a:endParaRPr lang="zh-TW" altLang="en-US"/>
        </a:p>
      </dgm:t>
    </dgm:pt>
    <dgm:pt modelId="{5C7348D9-E8D8-4BD5-BD75-5B6A15C4693E}">
      <dgm:prSet phldrT="[文字]" custT="1"/>
      <dgm:spPr/>
      <dgm:t>
        <a:bodyPr/>
        <a:lstStyle/>
        <a:p>
          <a:r>
            <a:rPr lang="zh-TW" altLang="en-US" sz="1800" dirty="0"/>
            <a:t>喜歡的填最前面</a:t>
          </a:r>
        </a:p>
      </dgm:t>
    </dgm:pt>
    <dgm:pt modelId="{27BD7BC6-C280-4703-8754-3CAE6CB2E41F}" type="parTrans" cxnId="{8AE88A0C-E4E1-49D3-AB70-9CBE261DB578}">
      <dgm:prSet/>
      <dgm:spPr/>
      <dgm:t>
        <a:bodyPr/>
        <a:lstStyle/>
        <a:p>
          <a:endParaRPr lang="zh-TW" altLang="en-US"/>
        </a:p>
      </dgm:t>
    </dgm:pt>
    <dgm:pt modelId="{7DE27C42-A5D9-47E2-B72B-0E4623707484}" type="sibTrans" cxnId="{8AE88A0C-E4E1-49D3-AB70-9CBE261DB578}">
      <dgm:prSet/>
      <dgm:spPr/>
      <dgm:t>
        <a:bodyPr/>
        <a:lstStyle/>
        <a:p>
          <a:endParaRPr lang="zh-TW" altLang="en-US"/>
        </a:p>
      </dgm:t>
    </dgm:pt>
    <dgm:pt modelId="{96B7162F-8AED-40B3-9078-B2C9AB45B9D6}" type="pres">
      <dgm:prSet presAssocID="{736BE34E-ED1D-4250-8BD6-D09687FF3308}" presName="rootnode" presStyleCnt="0">
        <dgm:presLayoutVars>
          <dgm:chMax/>
          <dgm:chPref/>
          <dgm:dir/>
          <dgm:animLvl val="lvl"/>
        </dgm:presLayoutVars>
      </dgm:prSet>
      <dgm:spPr/>
    </dgm:pt>
    <dgm:pt modelId="{A82D0DF9-CE5F-46EB-905F-005AB4DA5EFA}" type="pres">
      <dgm:prSet presAssocID="{43A89819-25AE-46C5-B64F-17B2B2902127}" presName="composite" presStyleCnt="0"/>
      <dgm:spPr/>
    </dgm:pt>
    <dgm:pt modelId="{257BD9AB-A32C-4B1F-B879-2E9DF67498A5}" type="pres">
      <dgm:prSet presAssocID="{43A89819-25AE-46C5-B64F-17B2B2902127}" presName="bentUpArrow1" presStyleLbl="alignImgPlace1" presStyleIdx="0" presStyleCnt="2" custScaleX="63504" custScaleY="63504" custLinFactNeighborX="4813" custLinFactNeighborY="-45471"/>
      <dgm:spPr/>
    </dgm:pt>
    <dgm:pt modelId="{22876278-03C3-477C-96FD-582C68B6DF86}" type="pres">
      <dgm:prSet presAssocID="{43A89819-25AE-46C5-B64F-17B2B2902127}" presName="ParentText" presStyleLbl="node1" presStyleIdx="0" presStyleCnt="3" custScaleX="55657" custScaleY="36179" custLinFactX="-39239" custLinFactNeighborX="-100000" custLinFactNeighborY="11426">
        <dgm:presLayoutVars>
          <dgm:chMax val="1"/>
          <dgm:chPref val="1"/>
          <dgm:bulletEnabled val="1"/>
        </dgm:presLayoutVars>
      </dgm:prSet>
      <dgm:spPr/>
    </dgm:pt>
    <dgm:pt modelId="{B3C6BDC0-81F8-4A18-B79C-C45709C85634}" type="pres">
      <dgm:prSet presAssocID="{43A89819-25AE-46C5-B64F-17B2B2902127}" presName="ChildText" presStyleLbl="revTx" presStyleIdx="0" presStyleCnt="3" custScaleX="258485" custScaleY="50070" custLinFactNeighborX="30230" custLinFactNeighborY="15149">
        <dgm:presLayoutVars>
          <dgm:chMax val="0"/>
          <dgm:chPref val="0"/>
          <dgm:bulletEnabled val="1"/>
        </dgm:presLayoutVars>
      </dgm:prSet>
      <dgm:spPr/>
    </dgm:pt>
    <dgm:pt modelId="{CB537A6E-1B09-4BB7-89DB-7C020D731F06}" type="pres">
      <dgm:prSet presAssocID="{9C1A3BD0-7D1F-41B4-9278-3A78EBBE3DA7}" presName="sibTrans" presStyleCnt="0"/>
      <dgm:spPr/>
    </dgm:pt>
    <dgm:pt modelId="{17B3C7F2-0DE4-4B1E-9B99-15AE64A89027}" type="pres">
      <dgm:prSet presAssocID="{B4028158-663E-4BDC-BBB0-B9FA59C39A60}" presName="composite" presStyleCnt="0"/>
      <dgm:spPr/>
    </dgm:pt>
    <dgm:pt modelId="{F4372EAD-578B-4BAD-AE10-ECE6699E5C7C}" type="pres">
      <dgm:prSet presAssocID="{B4028158-663E-4BDC-BBB0-B9FA59C39A60}" presName="bentUpArrow1" presStyleLbl="alignImgPlace1" presStyleIdx="1" presStyleCnt="2" custScaleX="74915" custScaleY="74915" custLinFactNeighborX="-35671" custLinFactNeighborY="-49826"/>
      <dgm:spPr/>
    </dgm:pt>
    <dgm:pt modelId="{8D6E772C-B605-4A1A-95DC-F1CD0AAAE874}" type="pres">
      <dgm:prSet presAssocID="{B4028158-663E-4BDC-BBB0-B9FA59C39A60}" presName="ParentText" presStyleLbl="node1" presStyleIdx="1" presStyleCnt="3" custScaleX="71487" custScaleY="38103" custLinFactNeighborX="-47259" custLinFactNeighborY="-569">
        <dgm:presLayoutVars>
          <dgm:chMax val="1"/>
          <dgm:chPref val="1"/>
          <dgm:bulletEnabled val="1"/>
        </dgm:presLayoutVars>
      </dgm:prSet>
      <dgm:spPr/>
    </dgm:pt>
    <dgm:pt modelId="{9E5023C9-972B-4174-8928-18C35123D4DF}" type="pres">
      <dgm:prSet presAssocID="{B4028158-663E-4BDC-BBB0-B9FA59C39A60}" presName="ChildText" presStyleLbl="revTx" presStyleIdx="1" presStyleCnt="3" custScaleX="241268" custScaleY="58059" custLinFactNeighborX="4300" custLinFactNeighborY="891">
        <dgm:presLayoutVars>
          <dgm:chMax val="0"/>
          <dgm:chPref val="0"/>
          <dgm:bulletEnabled val="1"/>
        </dgm:presLayoutVars>
      </dgm:prSet>
      <dgm:spPr/>
    </dgm:pt>
    <dgm:pt modelId="{B1E638F0-AF67-4299-835A-0D6A966CE5EB}" type="pres">
      <dgm:prSet presAssocID="{FED0AEB5-70D9-4D70-B383-65001032C3D7}" presName="sibTrans" presStyleCnt="0"/>
      <dgm:spPr/>
    </dgm:pt>
    <dgm:pt modelId="{C898135E-F382-4EDB-87BB-77AFCD33A875}" type="pres">
      <dgm:prSet presAssocID="{3C9809F7-3FCC-4997-AD9A-F7543AD8919B}" presName="composite" presStyleCnt="0"/>
      <dgm:spPr/>
    </dgm:pt>
    <dgm:pt modelId="{1AE71617-150F-47F2-8AE1-B28CC1DE39F1}" type="pres">
      <dgm:prSet presAssocID="{3C9809F7-3FCC-4997-AD9A-F7543AD8919B}" presName="ParentText" presStyleLbl="node1" presStyleIdx="2" presStyleCnt="3" custScaleX="91439" custScaleY="39864" custLinFactNeighborX="-66745" custLinFactNeighborY="-55613">
        <dgm:presLayoutVars>
          <dgm:chMax val="1"/>
          <dgm:chPref val="1"/>
          <dgm:bulletEnabled val="1"/>
        </dgm:presLayoutVars>
      </dgm:prSet>
      <dgm:spPr/>
    </dgm:pt>
    <dgm:pt modelId="{745E9392-918C-41C1-BC66-3DA15DBDB217}" type="pres">
      <dgm:prSet presAssocID="{3C9809F7-3FCC-4997-AD9A-F7543AD8919B}" presName="FinalChildText" presStyleLbl="revTx" presStyleIdx="2" presStyleCnt="3" custScaleX="239050" custScaleY="168856" custLinFactNeighborX="-17287" custLinFactNeighborY="-36400">
        <dgm:presLayoutVars>
          <dgm:chMax val="0"/>
          <dgm:chPref val="0"/>
          <dgm:bulletEnabled val="1"/>
        </dgm:presLayoutVars>
      </dgm:prSet>
      <dgm:spPr/>
    </dgm:pt>
  </dgm:ptLst>
  <dgm:cxnLst>
    <dgm:cxn modelId="{8AE88A0C-E4E1-49D3-AB70-9CBE261DB578}" srcId="{3C9809F7-3FCC-4997-AD9A-F7543AD8919B}" destId="{5C7348D9-E8D8-4BD5-BD75-5B6A15C4693E}" srcOrd="3" destOrd="0" parTransId="{27BD7BC6-C280-4703-8754-3CAE6CB2E41F}" sibTransId="{7DE27C42-A5D9-47E2-B72B-0E4623707484}"/>
    <dgm:cxn modelId="{8A68EB0F-5A01-41A8-AEB3-3E037D5DA637}" srcId="{B4028158-663E-4BDC-BBB0-B9FA59C39A60}" destId="{F9A4C390-A927-4CF0-8CDC-6C8006468A58}" srcOrd="0" destOrd="0" parTransId="{3FDCA903-1BCE-41AA-A1B8-8B769397660F}" sibTransId="{C1BB6F95-F1DE-409D-9FD9-CC05D3941BA5}"/>
    <dgm:cxn modelId="{65268726-9EF6-48B2-8396-71712B55E50D}" srcId="{736BE34E-ED1D-4250-8BD6-D09687FF3308}" destId="{B4028158-663E-4BDC-BBB0-B9FA59C39A60}" srcOrd="1" destOrd="0" parTransId="{DF1903FF-6FAD-4695-BF5E-0E64F61EAF01}" sibTransId="{FED0AEB5-70D9-4D70-B383-65001032C3D7}"/>
    <dgm:cxn modelId="{4A487434-14E1-48D7-A17B-4AF2855D221F}" srcId="{736BE34E-ED1D-4250-8BD6-D09687FF3308}" destId="{3C9809F7-3FCC-4997-AD9A-F7543AD8919B}" srcOrd="2" destOrd="0" parTransId="{8138B330-7698-4BA8-BF07-C7F4E96E17A0}" sibTransId="{1DF1E429-6DC1-4AE1-8357-04AD23CC5C04}"/>
    <dgm:cxn modelId="{B7571B3C-4F72-4D82-90C6-2B507EE3C7E0}" srcId="{3C9809F7-3FCC-4997-AD9A-F7543AD8919B}" destId="{38539EF3-4BA5-4671-9BE6-D34E8263C2E8}" srcOrd="0" destOrd="0" parTransId="{BEAEE665-DB9A-43D7-BE27-56F3713A61C3}" sibTransId="{50C01EED-CB0D-4CB6-930E-0F71F47A94D2}"/>
    <dgm:cxn modelId="{51398A3D-36C6-49D1-AF8D-D157B6764B0E}" type="presOf" srcId="{7A6539A9-6352-46E4-B364-EFF5D91C1608}" destId="{B3C6BDC0-81F8-4A18-B79C-C45709C85634}" srcOrd="0" destOrd="0" presId="urn:microsoft.com/office/officeart/2005/8/layout/StepDownProcess"/>
    <dgm:cxn modelId="{9F572C60-71CF-455E-A968-E219BE93739B}" type="presOf" srcId="{736BE34E-ED1D-4250-8BD6-D09687FF3308}" destId="{96B7162F-8AED-40B3-9078-B2C9AB45B9D6}" srcOrd="0" destOrd="0" presId="urn:microsoft.com/office/officeart/2005/8/layout/StepDownProcess"/>
    <dgm:cxn modelId="{60BC6C42-1E1F-4CA7-AC24-F0934E611368}" type="presOf" srcId="{B4028158-663E-4BDC-BBB0-B9FA59C39A60}" destId="{8D6E772C-B605-4A1A-95DC-F1CD0AAAE874}" srcOrd="0" destOrd="0" presId="urn:microsoft.com/office/officeart/2005/8/layout/StepDownProcess"/>
    <dgm:cxn modelId="{3DE9996F-8791-4B46-9CA5-4297041A9DE6}" type="presOf" srcId="{8EEF77FA-CC18-4E58-BAF4-6E670D460ECD}" destId="{745E9392-918C-41C1-BC66-3DA15DBDB217}" srcOrd="0" destOrd="2" presId="urn:microsoft.com/office/officeart/2005/8/layout/StepDownProcess"/>
    <dgm:cxn modelId="{4416FB89-C2CE-41B6-851B-C9A9213235F4}" type="presOf" srcId="{38539EF3-4BA5-4671-9BE6-D34E8263C2E8}" destId="{745E9392-918C-41C1-BC66-3DA15DBDB217}" srcOrd="0" destOrd="0" presId="urn:microsoft.com/office/officeart/2005/8/layout/StepDownProcess"/>
    <dgm:cxn modelId="{4C406F9D-1936-4339-A0D5-6C2C1BDB0C5F}" srcId="{736BE34E-ED1D-4250-8BD6-D09687FF3308}" destId="{43A89819-25AE-46C5-B64F-17B2B2902127}" srcOrd="0" destOrd="0" parTransId="{08598261-7990-4B9D-973F-63A662FB784A}" sibTransId="{9C1A3BD0-7D1F-41B4-9278-3A78EBBE3DA7}"/>
    <dgm:cxn modelId="{06A029A3-795E-4E4B-B7DF-759517729D1D}" type="presOf" srcId="{3C9809F7-3FCC-4997-AD9A-F7543AD8919B}" destId="{1AE71617-150F-47F2-8AE1-B28CC1DE39F1}" srcOrd="0" destOrd="0" presId="urn:microsoft.com/office/officeart/2005/8/layout/StepDownProcess"/>
    <dgm:cxn modelId="{351DF3B2-7F0C-4256-A03D-B1FA441A43D0}" type="presOf" srcId="{52DED4E0-A4D3-4DFD-856D-F3DBAF4E39FD}" destId="{745E9392-918C-41C1-BC66-3DA15DBDB217}" srcOrd="0" destOrd="1" presId="urn:microsoft.com/office/officeart/2005/8/layout/StepDownProcess"/>
    <dgm:cxn modelId="{65FC1DB5-E388-4602-9B47-2038A43BE087}" type="presOf" srcId="{F9A4C390-A927-4CF0-8CDC-6C8006468A58}" destId="{9E5023C9-972B-4174-8928-18C35123D4DF}" srcOrd="0" destOrd="0" presId="urn:microsoft.com/office/officeart/2005/8/layout/StepDownProcess"/>
    <dgm:cxn modelId="{8AE2A2CE-58DC-48FE-928E-5CFAA178A3FA}" srcId="{3C9809F7-3FCC-4997-AD9A-F7543AD8919B}" destId="{8EEF77FA-CC18-4E58-BAF4-6E670D460ECD}" srcOrd="2" destOrd="0" parTransId="{5A90D5CD-0E5B-44BE-A6CF-E32C21136C87}" sibTransId="{C99B9B07-A544-4565-B337-B0CFDF85CE31}"/>
    <dgm:cxn modelId="{A8B3C5D2-6191-412F-BE79-8423DD90D5C7}" srcId="{43A89819-25AE-46C5-B64F-17B2B2902127}" destId="{7A6539A9-6352-46E4-B364-EFF5D91C1608}" srcOrd="0" destOrd="0" parTransId="{29C6C693-E21E-42B4-A066-EFD8FEE45135}" sibTransId="{3FBA798F-1885-4413-8766-3126B1D892E3}"/>
    <dgm:cxn modelId="{07BDCFD8-1E48-478D-850A-6FDB58D1C127}" srcId="{3C9809F7-3FCC-4997-AD9A-F7543AD8919B}" destId="{52DED4E0-A4D3-4DFD-856D-F3DBAF4E39FD}" srcOrd="1" destOrd="0" parTransId="{DA74A826-A5DA-4E14-998C-D3F330D4D910}" sibTransId="{649C3A6A-6572-4F03-80B0-171F7D433EB0}"/>
    <dgm:cxn modelId="{421F42DD-D328-4356-8FF0-06D24CAC7B6C}" type="presOf" srcId="{43A89819-25AE-46C5-B64F-17B2B2902127}" destId="{22876278-03C3-477C-96FD-582C68B6DF86}" srcOrd="0" destOrd="0" presId="urn:microsoft.com/office/officeart/2005/8/layout/StepDownProcess"/>
    <dgm:cxn modelId="{7F9797EA-B94B-4292-8626-237EF5FDFCAD}" type="presOf" srcId="{5C7348D9-E8D8-4BD5-BD75-5B6A15C4693E}" destId="{745E9392-918C-41C1-BC66-3DA15DBDB217}" srcOrd="0" destOrd="3" presId="urn:microsoft.com/office/officeart/2005/8/layout/StepDownProcess"/>
    <dgm:cxn modelId="{232DFC58-E252-4689-B256-C03C6949E201}" type="presParOf" srcId="{96B7162F-8AED-40B3-9078-B2C9AB45B9D6}" destId="{A82D0DF9-CE5F-46EB-905F-005AB4DA5EFA}" srcOrd="0" destOrd="0" presId="urn:microsoft.com/office/officeart/2005/8/layout/StepDownProcess"/>
    <dgm:cxn modelId="{B9381E16-947F-4F76-A9AE-4770CB4F891D}" type="presParOf" srcId="{A82D0DF9-CE5F-46EB-905F-005AB4DA5EFA}" destId="{257BD9AB-A32C-4B1F-B879-2E9DF67498A5}" srcOrd="0" destOrd="0" presId="urn:microsoft.com/office/officeart/2005/8/layout/StepDownProcess"/>
    <dgm:cxn modelId="{EA1E670B-97E2-4B02-A334-9405899F9A7E}" type="presParOf" srcId="{A82D0DF9-CE5F-46EB-905F-005AB4DA5EFA}" destId="{22876278-03C3-477C-96FD-582C68B6DF86}" srcOrd="1" destOrd="0" presId="urn:microsoft.com/office/officeart/2005/8/layout/StepDownProcess"/>
    <dgm:cxn modelId="{56010656-1A44-4A2A-91B7-70FE1916C06D}" type="presParOf" srcId="{A82D0DF9-CE5F-46EB-905F-005AB4DA5EFA}" destId="{B3C6BDC0-81F8-4A18-B79C-C45709C85634}" srcOrd="2" destOrd="0" presId="urn:microsoft.com/office/officeart/2005/8/layout/StepDownProcess"/>
    <dgm:cxn modelId="{D6837F83-4377-46E9-B1A7-3B9D42EF613C}" type="presParOf" srcId="{96B7162F-8AED-40B3-9078-B2C9AB45B9D6}" destId="{CB537A6E-1B09-4BB7-89DB-7C020D731F06}" srcOrd="1" destOrd="0" presId="urn:microsoft.com/office/officeart/2005/8/layout/StepDownProcess"/>
    <dgm:cxn modelId="{833B8F40-E41D-4BE8-A69A-4916805BD44D}" type="presParOf" srcId="{96B7162F-8AED-40B3-9078-B2C9AB45B9D6}" destId="{17B3C7F2-0DE4-4B1E-9B99-15AE64A89027}" srcOrd="2" destOrd="0" presId="urn:microsoft.com/office/officeart/2005/8/layout/StepDownProcess"/>
    <dgm:cxn modelId="{BF011A0E-9268-42D4-8947-12A0C64C879F}" type="presParOf" srcId="{17B3C7F2-0DE4-4B1E-9B99-15AE64A89027}" destId="{F4372EAD-578B-4BAD-AE10-ECE6699E5C7C}" srcOrd="0" destOrd="0" presId="urn:microsoft.com/office/officeart/2005/8/layout/StepDownProcess"/>
    <dgm:cxn modelId="{C49FAC5B-0229-482F-919C-6FBE595850EC}" type="presParOf" srcId="{17B3C7F2-0DE4-4B1E-9B99-15AE64A89027}" destId="{8D6E772C-B605-4A1A-95DC-F1CD0AAAE874}" srcOrd="1" destOrd="0" presId="urn:microsoft.com/office/officeart/2005/8/layout/StepDownProcess"/>
    <dgm:cxn modelId="{AEF80D8E-39CE-400E-AFED-29F2C5D094E1}" type="presParOf" srcId="{17B3C7F2-0DE4-4B1E-9B99-15AE64A89027}" destId="{9E5023C9-972B-4174-8928-18C35123D4DF}" srcOrd="2" destOrd="0" presId="urn:microsoft.com/office/officeart/2005/8/layout/StepDownProcess"/>
    <dgm:cxn modelId="{709C45DD-88E1-4B7A-A213-78043F40AF6C}" type="presParOf" srcId="{96B7162F-8AED-40B3-9078-B2C9AB45B9D6}" destId="{B1E638F0-AF67-4299-835A-0D6A966CE5EB}" srcOrd="3" destOrd="0" presId="urn:microsoft.com/office/officeart/2005/8/layout/StepDownProcess"/>
    <dgm:cxn modelId="{18CE832C-FB2F-48AB-B91A-C6BE55CA4F77}" type="presParOf" srcId="{96B7162F-8AED-40B3-9078-B2C9AB45B9D6}" destId="{C898135E-F382-4EDB-87BB-77AFCD33A875}" srcOrd="4" destOrd="0" presId="urn:microsoft.com/office/officeart/2005/8/layout/StepDownProcess"/>
    <dgm:cxn modelId="{F102514A-F63D-4B8F-99CC-3604C19D4395}" type="presParOf" srcId="{C898135E-F382-4EDB-87BB-77AFCD33A875}" destId="{1AE71617-150F-47F2-8AE1-B28CC1DE39F1}" srcOrd="0" destOrd="0" presId="urn:microsoft.com/office/officeart/2005/8/layout/StepDownProcess"/>
    <dgm:cxn modelId="{92E6C410-78F2-444A-9163-A48C386E6B4A}" type="presParOf" srcId="{C898135E-F382-4EDB-87BB-77AFCD33A875}" destId="{745E9392-918C-41C1-BC66-3DA15DBDB21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D9AB-A32C-4B1F-B879-2E9DF67498A5}">
      <dsp:nvSpPr>
        <dsp:cNvPr id="0" name=""/>
        <dsp:cNvSpPr/>
      </dsp:nvSpPr>
      <dsp:spPr>
        <a:xfrm rot="5400000">
          <a:off x="644579" y="846298"/>
          <a:ext cx="1023546" cy="11652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76278-03C3-477C-96FD-582C68B6DF86}">
      <dsp:nvSpPr>
        <dsp:cNvPr id="0" name=""/>
        <dsp:cNvSpPr/>
      </dsp:nvSpPr>
      <dsp:spPr>
        <a:xfrm>
          <a:off x="0" y="280709"/>
          <a:ext cx="1510137" cy="68711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學測</a:t>
          </a:r>
        </a:p>
      </dsp:txBody>
      <dsp:txXfrm>
        <a:off x="33548" y="314257"/>
        <a:ext cx="1443041" cy="620021"/>
      </dsp:txXfrm>
    </dsp:sp>
    <dsp:sp modelId="{B3C6BDC0-81F8-4A18-B79C-C45709C85634}">
      <dsp:nvSpPr>
        <dsp:cNvPr id="0" name=""/>
        <dsp:cNvSpPr/>
      </dsp:nvSpPr>
      <dsp:spPr>
        <a:xfrm>
          <a:off x="1581205" y="254551"/>
          <a:ext cx="5100920" cy="76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專心讀書之餘，多做一些作品</a:t>
          </a:r>
        </a:p>
      </dsp:txBody>
      <dsp:txXfrm>
        <a:off x="1581205" y="254551"/>
        <a:ext cx="5100920" cy="768590"/>
      </dsp:txXfrm>
    </dsp:sp>
    <dsp:sp modelId="{F4372EAD-578B-4BAD-AE10-ECE6699E5C7C}">
      <dsp:nvSpPr>
        <dsp:cNvPr id="0" name=""/>
        <dsp:cNvSpPr/>
      </dsp:nvSpPr>
      <dsp:spPr>
        <a:xfrm rot="5400000">
          <a:off x="2735970" y="2007703"/>
          <a:ext cx="1207467" cy="13746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E772C-B605-4A1A-95DC-F1CD0AAAE874}">
      <dsp:nvSpPr>
        <dsp:cNvPr id="0" name=""/>
        <dsp:cNvSpPr/>
      </dsp:nvSpPr>
      <dsp:spPr>
        <a:xfrm>
          <a:off x="1865881" y="1370920"/>
          <a:ext cx="1939652" cy="72365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獨招</a:t>
          </a:r>
        </a:p>
      </dsp:txBody>
      <dsp:txXfrm>
        <a:off x="1901213" y="1406252"/>
        <a:ext cx="1868988" cy="652994"/>
      </dsp:txXfrm>
    </dsp:sp>
    <dsp:sp modelId="{9E5023C9-972B-4174-8928-18C35123D4DF}">
      <dsp:nvSpPr>
        <dsp:cNvPr id="0" name=""/>
        <dsp:cNvSpPr/>
      </dsp:nvSpPr>
      <dsp:spPr>
        <a:xfrm>
          <a:off x="4165600" y="1310662"/>
          <a:ext cx="4761162" cy="89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詳細閱讀簡章並準確依照時間繳交資料</a:t>
          </a:r>
        </a:p>
      </dsp:txBody>
      <dsp:txXfrm>
        <a:off x="4165600" y="1310662"/>
        <a:ext cx="4761162" cy="891223"/>
      </dsp:txXfrm>
    </dsp:sp>
    <dsp:sp modelId="{1AE71617-150F-47F2-8AE1-B28CC1DE39F1}">
      <dsp:nvSpPr>
        <dsp:cNvPr id="0" name=""/>
        <dsp:cNvSpPr/>
      </dsp:nvSpPr>
      <dsp:spPr>
        <a:xfrm>
          <a:off x="4048627" y="2587429"/>
          <a:ext cx="2481008" cy="75710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個人申請</a:t>
          </a:r>
        </a:p>
      </dsp:txBody>
      <dsp:txXfrm>
        <a:off x="4085592" y="2624394"/>
        <a:ext cx="2407078" cy="683174"/>
      </dsp:txXfrm>
    </dsp:sp>
    <dsp:sp modelId="{745E9392-918C-41C1-BC66-3DA15DBDB217}">
      <dsp:nvSpPr>
        <dsp:cNvPr id="0" name=""/>
        <dsp:cNvSpPr/>
      </dsp:nvSpPr>
      <dsp:spPr>
        <a:xfrm>
          <a:off x="6743626" y="2166486"/>
          <a:ext cx="4717392" cy="259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依照成績選填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詳細閱讀各校備審準備方向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結合過去經歷，使自己的能力更多樣化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喜歡的填最前面</a:t>
          </a:r>
        </a:p>
      </dsp:txBody>
      <dsp:txXfrm>
        <a:off x="6743626" y="2166486"/>
        <a:ext cx="4717392" cy="259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177C4F-8DAB-40BB-88DC-A8683E86509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2020/5/28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E6ED9D6-F524-4813-AE93-00E399B22F27}" type="datetime1">
              <a:rPr lang="zh-TW" altLang="en-US" smtClean="0"/>
              <a:pPr/>
              <a:t>2020/5/28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530193B-564F-4854-8A52-728F3FB19C8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175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152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000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0809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7a5d5072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7a5d5072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7a5d5072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7a5d5072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7a5d5072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7a5d5072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a5d5072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7a5d5072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7a5d5072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7a5d5072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7a5d5072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7a5d5072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82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9013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34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551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070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541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188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175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551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070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2" name="圖片預留位置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感謝您</a:t>
            </a:r>
          </a:p>
        </p:txBody>
      </p:sp>
      <p:sp>
        <p:nvSpPr>
          <p:cNvPr id="7" name="文字預留位置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全名</a:t>
            </a:r>
          </a:p>
        </p:txBody>
      </p:sp>
      <p:sp>
        <p:nvSpPr>
          <p:cNvPr id="8" name="文字預留位置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電話號碼</a:t>
            </a:r>
          </a:p>
        </p:txBody>
      </p:sp>
      <p:sp>
        <p:nvSpPr>
          <p:cNvPr id="9" name="文字預留位置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電子郵件或社交媒體控制代碼</a:t>
            </a:r>
          </a:p>
        </p:txBody>
      </p:sp>
      <p:sp>
        <p:nvSpPr>
          <p:cNvPr id="10" name="文字預留位置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公司網站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30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952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65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圖片預留位置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按一下以編輯簡報標題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2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33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11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2000" cy="54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5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2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128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200" cy="16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200" cy="1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242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11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按一下以編輯分隔線投影片標題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投影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預留位置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5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按一下以編輯分隔線投影片標題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預留位置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預留位置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圖片預留位置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9" name="圖片預留位置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手繪多邊形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手繪多邊形​​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手繪多邊形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手繪多邊形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dirty="0"/>
              <a:t>插入或拖放您的相片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zh-TW" altLang="en-US" dirty="0"/>
              <a:t>輸入您的標題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矩形：圓角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 dirty="0"/>
              <a:t>按一下以編輯頁面標題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729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預留位置 6" descr="投影片影像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文字方塊 24" descr="投影片至輔色標題方塊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tIns="576000" rtlCol="0"/>
          <a:lstStyle/>
          <a:p>
            <a:pPr rtl="0">
              <a:spcBef>
                <a:spcPts val="1200"/>
              </a:spcBef>
            </a:pPr>
            <a:r>
              <a:rPr lang="zh-TW" altLang="en-US" dirty="0"/>
              <a:t>繁星推薦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24645"/>
            <a:ext cx="4000500" cy="69075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3200" b="1" dirty="0"/>
              <a:t>學長姐經驗分享</a:t>
            </a:r>
            <a:endParaRPr lang="zh-TW" altLang="en-US" sz="32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等腰三角形 19" descr="投影片陰影至標題方塊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張嘉祐</a:t>
            </a:r>
          </a:p>
        </p:txBody>
      </p:sp>
      <p:pic>
        <p:nvPicPr>
          <p:cNvPr id="8" name="圖片預留位置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tretch>
            <a:fillRect/>
          </a:stretch>
        </p:blipFill>
        <p:spPr>
          <a:xfrm>
            <a:off x="6638352" y="682084"/>
            <a:ext cx="5156139" cy="4920430"/>
          </a:xfrm>
        </p:spPr>
      </p:pic>
      <p:sp>
        <p:nvSpPr>
          <p:cNvPr id="66" name="手繪多邊形 5" descr="空心輔色區塊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7" name="手繪多邊形 5" descr="實心輔色區塊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BADE264-AB8E-4C4B-8AA9-9D1C19CFC7F8}"/>
              </a:ext>
            </a:extLst>
          </p:cNvPr>
          <p:cNvSpPr txBox="1"/>
          <p:nvPr/>
        </p:nvSpPr>
        <p:spPr>
          <a:xfrm>
            <a:off x="170800" y="1332207"/>
            <a:ext cx="599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選填志願注意事項</a:t>
            </a:r>
            <a:r>
              <a:rPr lang="en-US" altLang="zh-TW" sz="2400" dirty="0"/>
              <a:t>:</a:t>
            </a:r>
          </a:p>
          <a:p>
            <a:pPr algn="ctr"/>
            <a:r>
              <a:rPr lang="en-US" altLang="zh-TW" sz="2400" dirty="0"/>
              <a:t>1.</a:t>
            </a:r>
            <a:r>
              <a:rPr lang="zh-TW" altLang="en-US" sz="2400" dirty="0"/>
              <a:t>交叉比對</a:t>
            </a:r>
            <a:endParaRPr lang="en-US" altLang="zh-TW" sz="2400" dirty="0"/>
          </a:p>
          <a:p>
            <a:pPr algn="ctr"/>
            <a:r>
              <a:rPr lang="en-US" altLang="zh-TW" sz="2400" dirty="0"/>
              <a:t>2.</a:t>
            </a:r>
            <a:r>
              <a:rPr lang="zh-TW" altLang="en-US" sz="2400" dirty="0"/>
              <a:t>詢問師長</a:t>
            </a:r>
            <a:endParaRPr lang="en-US" altLang="zh-TW" sz="2400" dirty="0"/>
          </a:p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口試準備</a:t>
            </a:r>
            <a:r>
              <a:rPr lang="en-US" altLang="zh-TW" sz="2400" dirty="0"/>
              <a:t>:</a:t>
            </a:r>
          </a:p>
          <a:p>
            <a:pPr algn="ctr"/>
            <a:r>
              <a:rPr lang="en-US" altLang="zh-TW" sz="2400" dirty="0"/>
              <a:t>1.</a:t>
            </a:r>
            <a:r>
              <a:rPr lang="zh-TW" altLang="en-US" sz="2400" dirty="0"/>
              <a:t>音量</a:t>
            </a:r>
            <a:endParaRPr lang="en-US" altLang="zh-TW" sz="2400" dirty="0"/>
          </a:p>
          <a:p>
            <a:pPr algn="ctr"/>
            <a:r>
              <a:rPr lang="en-US" altLang="zh-TW" sz="2400" dirty="0"/>
              <a:t>2.</a:t>
            </a:r>
            <a:r>
              <a:rPr lang="zh-TW" altLang="en-US" sz="2400" dirty="0"/>
              <a:t>流暢度</a:t>
            </a:r>
            <a:endParaRPr lang="en-US" altLang="zh-TW" sz="2400" dirty="0"/>
          </a:p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三</a:t>
            </a:r>
            <a:r>
              <a:rPr lang="en-US" altLang="zh-TW" sz="2400" dirty="0"/>
              <a:t>)</a:t>
            </a:r>
            <a:r>
              <a:rPr lang="zh-TW" altLang="en-US" sz="2400" dirty="0"/>
              <a:t>志願序選填</a:t>
            </a:r>
            <a:r>
              <a:rPr lang="en-US" altLang="zh-TW" sz="2400" dirty="0"/>
              <a:t>:</a:t>
            </a:r>
          </a:p>
          <a:p>
            <a:pPr algn="ctr"/>
            <a:r>
              <a:rPr lang="en-US" altLang="zh-TW" sz="2400" dirty="0"/>
              <a:t>1.</a:t>
            </a:r>
            <a:r>
              <a:rPr lang="zh-TW" altLang="en-US" sz="2400" dirty="0"/>
              <a:t>和父母溝通</a:t>
            </a:r>
            <a:endParaRPr lang="en-US" altLang="zh-TW" sz="2400" dirty="0"/>
          </a:p>
          <a:p>
            <a:pPr algn="ctr"/>
            <a:r>
              <a:rPr lang="en-US" altLang="zh-TW" sz="2400" dirty="0"/>
              <a:t>2.</a:t>
            </a:r>
            <a:r>
              <a:rPr lang="zh-TW" altLang="en-US" sz="2400" dirty="0"/>
              <a:t>喜好</a:t>
            </a:r>
            <a:endParaRPr lang="en-US" altLang="zh-TW" sz="2400" dirty="0"/>
          </a:p>
          <a:p>
            <a:pPr algn="ctr"/>
            <a:r>
              <a:rPr lang="en-US" altLang="zh-TW" sz="2400" dirty="0"/>
              <a:t>3.</a:t>
            </a:r>
            <a:r>
              <a:rPr lang="zh-TW" altLang="en-US" sz="2400" dirty="0"/>
              <a:t>位置、開銷考量</a:t>
            </a:r>
            <a:endParaRPr lang="en-US" altLang="zh-TW" sz="2400" dirty="0"/>
          </a:p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四</a:t>
            </a:r>
            <a:r>
              <a:rPr lang="en-US" altLang="zh-TW" sz="2400" dirty="0"/>
              <a:t>)</a:t>
            </a:r>
            <a:r>
              <a:rPr lang="zh-TW" altLang="en-US" sz="2400" dirty="0"/>
              <a:t>書審文件準備</a:t>
            </a:r>
            <a:r>
              <a:rPr lang="en-US" altLang="zh-TW" sz="2400" dirty="0"/>
              <a:t>:</a:t>
            </a:r>
          </a:p>
          <a:p>
            <a:pPr algn="ctr"/>
            <a:r>
              <a:rPr lang="en-US" altLang="zh-TW" sz="2400" dirty="0"/>
              <a:t>1.</a:t>
            </a:r>
            <a:r>
              <a:rPr lang="zh-TW" altLang="en-US" sz="2400" dirty="0"/>
              <a:t>精簡</a:t>
            </a:r>
            <a:endParaRPr lang="en-US" altLang="zh-TW" sz="2400" dirty="0"/>
          </a:p>
          <a:p>
            <a:pPr algn="ctr"/>
            <a:r>
              <a:rPr lang="en-US" altLang="zh-TW" sz="2400" dirty="0"/>
              <a:t>2.</a:t>
            </a:r>
            <a:r>
              <a:rPr lang="zh-TW" altLang="en-US" sz="2400" dirty="0"/>
              <a:t>表格化</a:t>
            </a:r>
          </a:p>
        </p:txBody>
      </p:sp>
    </p:spTree>
    <p:extLst>
      <p:ext uri="{BB962C8B-B14F-4D97-AF65-F5344CB8AC3E}">
        <p14:creationId xmlns:p14="http://schemas.microsoft.com/office/powerpoint/2010/main" val="311830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蔡靖慧</a:t>
            </a:r>
          </a:p>
        </p:txBody>
      </p:sp>
      <p:pic>
        <p:nvPicPr>
          <p:cNvPr id="8" name="圖片預留位置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tretch>
            <a:fillRect/>
          </a:stretch>
        </p:blipFill>
        <p:spPr>
          <a:xfrm>
            <a:off x="6282692" y="602032"/>
            <a:ext cx="5511800" cy="5419936"/>
          </a:xfrm>
        </p:spPr>
      </p:pic>
      <p:sp>
        <p:nvSpPr>
          <p:cNvPr id="66" name="手繪多邊形 5" descr="空心輔色區塊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7" name="手繪多邊形 5" descr="實心輔色區塊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3A3859-A1E0-4DA0-9A97-D71FCD7E6C37}"/>
              </a:ext>
            </a:extLst>
          </p:cNvPr>
          <p:cNvSpPr txBox="1"/>
          <p:nvPr/>
        </p:nvSpPr>
        <p:spPr>
          <a:xfrm>
            <a:off x="1095808" y="1233533"/>
            <a:ext cx="41443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照成績、興趣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選擇的學系盡量不要差太多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書審：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版面清楚易閱讀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字體大小適中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口試：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保持好的精神狀態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不要太緊張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志願序填寫：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自己的興趣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學校的位置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28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28" y="1256816"/>
            <a:ext cx="5058343" cy="4935184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志願選填：照學測優勢科 </a:t>
            </a:r>
            <a: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or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興趣選擇 </a:t>
            </a:r>
            <a:b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b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備審：須注意排版、要與科系相關</a:t>
            </a:r>
            <a:b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b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面試：有自信地表達、熟悉備審內容</a:t>
            </a:r>
            <a:b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b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志願序填寫：照自己喜好</a:t>
            </a:r>
            <a:b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</a:br>
            <a:endParaRPr lang="zh-TW" alt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" name="圖片預留位置 7" descr="投影片影像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6" name="手繪多邊形 5" descr="空心輔色區塊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7" name="手繪多邊形 5" descr="實心輔色區塊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A206713-31A3-4AFF-8501-F6D669A1A693}"/>
              </a:ext>
            </a:extLst>
          </p:cNvPr>
          <p:cNvSpPr txBox="1">
            <a:spLocks/>
          </p:cNvSpPr>
          <p:nvPr/>
        </p:nvSpPr>
        <p:spPr>
          <a:xfrm>
            <a:off x="584400" y="584400"/>
            <a:ext cx="5472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defRPr>
            </a:lvl1pPr>
          </a:lstStyle>
          <a:p>
            <a:pPr algn="ctr"/>
            <a:r>
              <a:rPr lang="zh-TW" altLang="en-US" b="1"/>
              <a:t>王鳳霙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423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預留位置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098" r="12098"/>
          <a:stretch/>
        </p:blipFill>
        <p:spPr>
          <a:xfrm>
            <a:off x="284687" y="2343662"/>
            <a:ext cx="4904790" cy="4333769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0" y="510365"/>
            <a:ext cx="5472000" cy="432000"/>
          </a:xfrm>
        </p:spPr>
        <p:txBody>
          <a:bodyPr rtlCol="0"/>
          <a:lstStyle/>
          <a:p>
            <a:pPr algn="ctr" rtl="0"/>
            <a:r>
              <a:rPr lang="zh-TW" altLang="en-US" sz="3600" b="1" dirty="0">
                <a:latin typeface="華康童童體(P)" panose="040B0300000000000000" pitchFamily="82" charset="-120"/>
                <a:ea typeface="華康童童體(P)" panose="040B0300000000000000" pitchFamily="82" charset="-120"/>
                <a:sym typeface="Microsoft JhengHei UI" panose="020B0604030504040204" pitchFamily="34" charset="-120"/>
              </a:rPr>
              <a:t>楊涴淩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232FFDFB-6323-457B-8616-72C1D693A5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4687" y="978191"/>
            <a:ext cx="5472000" cy="360000"/>
          </a:xfrm>
        </p:spPr>
        <p:txBody>
          <a:bodyPr/>
          <a:lstStyle/>
          <a:p>
            <a:r>
              <a:rPr lang="en-US" altLang="zh-TW" sz="3600" dirty="0">
                <a:latin typeface="Algerian" panose="04020705040A02060702" pitchFamily="82" charset="0"/>
              </a:rPr>
              <a:t>TIMELINE</a:t>
            </a:r>
          </a:p>
          <a:p>
            <a:endParaRPr lang="zh-TW" altLang="en-US" sz="2400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D7CCDF3E-A72D-44E6-95E0-71E3A2B69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897473"/>
              </p:ext>
            </p:extLst>
          </p:nvPr>
        </p:nvGraphicFramePr>
        <p:xfrm>
          <a:off x="695505" y="1338191"/>
          <a:ext cx="12238857" cy="533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621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/>
              <a:t>國防大學經驗分享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zh-TW"/>
              <a:t>林耘詳 : 運籌管理系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/>
              <a:t>入學途徑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192900" y="1954067"/>
            <a:ext cx="5555200" cy="28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altLang="zh-TW" sz="2667"/>
              <a:t>1</a:t>
            </a:r>
            <a:r>
              <a:rPr lang="zh-TW" altLang="en-US" sz="2667"/>
              <a:t>．學校推薦</a:t>
            </a:r>
            <a:endParaRPr sz="2667"/>
          </a:p>
          <a:p>
            <a:pPr marL="0" indent="0">
              <a:spcBef>
                <a:spcPts val="2133"/>
              </a:spcBef>
              <a:buNone/>
            </a:pPr>
            <a:r>
              <a:rPr lang="zh-TW"/>
              <a:t>　　需準備備審資料並面試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-US" altLang="zh-TW" sz="2667"/>
              <a:t>2</a:t>
            </a:r>
            <a:r>
              <a:rPr lang="zh-TW" altLang="en-US" sz="2667"/>
              <a:t>．個人申請</a:t>
            </a:r>
            <a:endParaRPr sz="2667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zh-TW"/>
              <a:t>　　只看學測成績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/>
              <a:t>報名方式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192900" y="2061267"/>
            <a:ext cx="5555200" cy="259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zh-TW" altLang="en-US" sz="3200"/>
              <a:t>１．體檢</a:t>
            </a:r>
            <a:endParaRPr sz="1867"/>
          </a:p>
          <a:p>
            <a:pPr marL="0" indent="0">
              <a:spcBef>
                <a:spcPts val="2133"/>
              </a:spcBef>
              <a:buNone/>
            </a:pPr>
            <a:r>
              <a:rPr lang="zh-TW" altLang="en-US" sz="3200"/>
              <a:t>２．智力測驗</a:t>
            </a:r>
            <a:endParaRPr sz="320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zh-TW" altLang="en-US" sz="3200"/>
              <a:t>３．國防測驗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/>
              <a:t>注意事項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300100" y="1096633"/>
            <a:ext cx="5555200" cy="436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altLang="zh-TW" sz="2000" b="1"/>
              <a:t>1.</a:t>
            </a:r>
            <a:r>
              <a:rPr lang="zh-TW" altLang="en-US" sz="2000" b="1"/>
              <a:t>體檢不能有任何不合格之處，包含：</a:t>
            </a:r>
            <a:endParaRPr sz="2000" b="1"/>
          </a:p>
          <a:p>
            <a:pPr marL="0" indent="0">
              <a:spcBef>
                <a:spcPts val="2133"/>
              </a:spcBef>
              <a:buNone/>
            </a:pPr>
            <a:r>
              <a:rPr lang="zh-TW" altLang="en-US" sz="1867"/>
              <a:t>　　男生身高</a:t>
            </a:r>
            <a:r>
              <a:rPr lang="en-US" altLang="zh-TW" sz="1867"/>
              <a:t>160cm</a:t>
            </a:r>
            <a:r>
              <a:rPr lang="zh-TW" altLang="en-US" sz="1867"/>
              <a:t>以上／女生身高</a:t>
            </a:r>
            <a:r>
              <a:rPr lang="en-US" altLang="zh-TW" sz="1867"/>
              <a:t>155cm</a:t>
            </a:r>
            <a:r>
              <a:rPr lang="zh-TW" altLang="en-US" sz="1867"/>
              <a:t>以上</a:t>
            </a:r>
            <a:endParaRPr sz="1867"/>
          </a:p>
          <a:p>
            <a:pPr marL="0" indent="0">
              <a:spcBef>
                <a:spcPts val="2133"/>
              </a:spcBef>
              <a:buNone/>
            </a:pPr>
            <a:r>
              <a:rPr lang="en-US" altLang="zh-TW" sz="2000" b="1"/>
              <a:t>2.</a:t>
            </a:r>
            <a:r>
              <a:rPr lang="zh-TW" altLang="en-US" sz="2000" b="1"/>
              <a:t>視力 </a:t>
            </a:r>
            <a:r>
              <a:rPr lang="en-US" altLang="zh-TW" sz="2000" b="1"/>
              <a:t>: </a:t>
            </a:r>
            <a:endParaRPr sz="2000" b="1"/>
          </a:p>
          <a:p>
            <a:pPr marL="0" indent="0">
              <a:spcBef>
                <a:spcPts val="2133"/>
              </a:spcBef>
              <a:buNone/>
            </a:pPr>
            <a:r>
              <a:rPr lang="zh-TW" altLang="en-US" sz="1867"/>
              <a:t>　　航空組裸視</a:t>
            </a:r>
            <a:r>
              <a:rPr lang="en-US" altLang="zh-TW" sz="1867"/>
              <a:t>0.6</a:t>
            </a:r>
            <a:r>
              <a:rPr lang="zh-TW" altLang="en-US" sz="1867"/>
              <a:t>以上，最佳矯正</a:t>
            </a:r>
            <a:r>
              <a:rPr lang="en-US" altLang="zh-TW" sz="1867"/>
              <a:t>1.0</a:t>
            </a:r>
            <a:r>
              <a:rPr lang="zh-TW" altLang="en-US" sz="1867"/>
              <a:t>，須接受空勤體檢並合格</a:t>
            </a:r>
            <a:endParaRPr sz="1867"/>
          </a:p>
          <a:p>
            <a:pPr marL="0" indent="0">
              <a:spcBef>
                <a:spcPts val="2133"/>
              </a:spcBef>
              <a:buNone/>
            </a:pPr>
            <a:r>
              <a:rPr lang="zh-TW" altLang="en-US" sz="2000" b="1"/>
              <a:t>　　</a:t>
            </a:r>
            <a:r>
              <a:rPr lang="zh-TW" altLang="en-US" sz="1867"/>
              <a:t>一般組</a:t>
            </a:r>
            <a:r>
              <a:rPr lang="en-US" altLang="zh-TW" sz="1867"/>
              <a:t>(</a:t>
            </a:r>
            <a:r>
              <a:rPr lang="zh-TW" altLang="en-US" sz="1867"/>
              <a:t>陸、海、空等</a:t>
            </a:r>
            <a:r>
              <a:rPr lang="en-US" altLang="zh-TW" sz="1867"/>
              <a:t>)</a:t>
            </a:r>
            <a:r>
              <a:rPr lang="zh-TW" altLang="en-US" sz="1867"/>
              <a:t>最佳矯正視力雙眼</a:t>
            </a:r>
            <a:r>
              <a:rPr lang="en-US" altLang="zh-TW" sz="1867"/>
              <a:t>0.6</a:t>
            </a:r>
            <a:r>
              <a:rPr lang="zh-TW" altLang="en-US" sz="1867"/>
              <a:t>以上，兩眼配鏡度數</a:t>
            </a:r>
            <a:r>
              <a:rPr lang="en-US" altLang="zh-TW" sz="1867"/>
              <a:t>600</a:t>
            </a:r>
            <a:r>
              <a:rPr lang="zh-TW" altLang="en-US" sz="1867"/>
              <a:t>度以內</a:t>
            </a:r>
            <a:endParaRPr sz="1867"/>
          </a:p>
          <a:p>
            <a:pPr marL="0" indent="0">
              <a:spcBef>
                <a:spcPts val="2133"/>
              </a:spcBef>
              <a:buNone/>
            </a:pPr>
            <a:r>
              <a:rPr lang="en-US" altLang="zh-TW" sz="2000" b="1"/>
              <a:t>3.</a:t>
            </a:r>
            <a:r>
              <a:rPr lang="zh-TW" altLang="en-US" sz="2000" b="1"/>
              <a:t>不可以有任何刺青及紋身</a:t>
            </a:r>
            <a:endParaRPr sz="2000"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1867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/>
              <a:t>口面試分享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233100" y="1844400"/>
            <a:ext cx="5555200" cy="3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altLang="zh-TW" sz="2000"/>
              <a:t>1.</a:t>
            </a:r>
            <a:r>
              <a:rPr lang="zh-TW" altLang="en-US" sz="2000"/>
              <a:t>會從備審資料著手詢問</a:t>
            </a:r>
            <a:endParaRPr sz="2000"/>
          </a:p>
          <a:p>
            <a:pPr marL="0" indent="0">
              <a:spcBef>
                <a:spcPts val="2133"/>
              </a:spcBef>
              <a:buNone/>
            </a:pPr>
            <a:r>
              <a:rPr lang="en-US" altLang="zh-TW" sz="2000"/>
              <a:t>2.</a:t>
            </a:r>
            <a:r>
              <a:rPr lang="zh-TW" altLang="en-US" sz="2000"/>
              <a:t>詢問面對軍中龐大的壓力如何調適</a:t>
            </a:r>
            <a:endParaRPr sz="2000"/>
          </a:p>
          <a:p>
            <a:pPr marL="0" indent="0">
              <a:spcBef>
                <a:spcPts val="2133"/>
              </a:spcBef>
              <a:buNone/>
            </a:pPr>
            <a:r>
              <a:rPr lang="en-US" altLang="zh-TW" sz="2000"/>
              <a:t>3.</a:t>
            </a:r>
            <a:r>
              <a:rPr lang="zh-TW" altLang="en-US" sz="2000"/>
              <a:t>假如知道長官命令是不合理的，你會怎麼做</a:t>
            </a:r>
            <a:r>
              <a:rPr lang="en-US" altLang="zh-TW" sz="2000"/>
              <a:t>?</a:t>
            </a:r>
            <a:endParaRPr sz="2000"/>
          </a:p>
          <a:p>
            <a:pPr marL="0" indent="0">
              <a:spcBef>
                <a:spcPts val="2133"/>
              </a:spcBef>
              <a:buNone/>
            </a:pPr>
            <a:r>
              <a:rPr lang="en-US" altLang="zh-TW" sz="2000"/>
              <a:t>4.</a:t>
            </a:r>
            <a:r>
              <a:rPr lang="zh-TW" altLang="en-US" sz="2000"/>
              <a:t>就讀理由</a:t>
            </a:r>
            <a:endParaRPr sz="200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US" altLang="zh-TW" sz="2000"/>
              <a:t>5.</a:t>
            </a:r>
            <a:r>
              <a:rPr lang="zh-TW" altLang="en-US" sz="2000"/>
              <a:t>對軍職的看法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/>
              <a:t>Q&amp;A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預留位置 7" descr="分隔線投影片影像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等腰三角形 17" descr="標題方塊的陰影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3557" y="745264"/>
            <a:ext cx="6159451" cy="4703034"/>
          </a:xfrm>
        </p:spPr>
        <p:txBody>
          <a:bodyPr tIns="576000"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成員介紹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0401" y="2353694"/>
            <a:ext cx="5465196" cy="314460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白靖榕</a:t>
            </a:r>
            <a:r>
              <a:rPr lang="en-US" altLang="zh-TW" sz="2800" dirty="0"/>
              <a:t>(</a:t>
            </a:r>
            <a:r>
              <a:rPr lang="zh-TW" altLang="en-US" sz="2800" dirty="0"/>
              <a:t>東海大學</a:t>
            </a:r>
            <a:r>
              <a:rPr lang="en-US" altLang="zh-TW" sz="2800" dirty="0"/>
              <a:t>-</a:t>
            </a:r>
            <a:r>
              <a:rPr lang="zh-TW" altLang="en-US" sz="2800" dirty="0"/>
              <a:t>法律系</a:t>
            </a:r>
            <a:r>
              <a:rPr lang="en-US" altLang="zh-TW" sz="2800" dirty="0"/>
              <a:t>)</a:t>
            </a:r>
          </a:p>
          <a:p>
            <a:pPr rtl="0">
              <a:lnSpc>
                <a:spcPct val="100000"/>
              </a:lnSpc>
            </a:pP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洪子茵</a:t>
            </a:r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輔仁大學</a:t>
            </a:r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-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西班牙語系</a:t>
            </a:r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</a:p>
          <a:p>
            <a:pPr rtl="0">
              <a:lnSpc>
                <a:spcPct val="100000"/>
              </a:lnSpc>
            </a:pPr>
            <a:r>
              <a:rPr lang="zh-TW" altLang="en-US" sz="2800" dirty="0"/>
              <a:t>辜于恬</a:t>
            </a:r>
            <a:r>
              <a:rPr lang="en-US" altLang="zh-TW" sz="2800" dirty="0"/>
              <a:t>(</a:t>
            </a:r>
            <a:r>
              <a:rPr lang="zh-TW" altLang="en-US" sz="2800" dirty="0"/>
              <a:t>逢甲大學</a:t>
            </a:r>
            <a:r>
              <a:rPr lang="en-US" altLang="zh-TW" sz="2800" dirty="0"/>
              <a:t>-</a:t>
            </a:r>
            <a:r>
              <a:rPr lang="zh-TW" altLang="en-US" sz="2800" dirty="0"/>
              <a:t>會計系</a:t>
            </a:r>
            <a:r>
              <a:rPr lang="en-US" altLang="zh-TW" sz="2800" dirty="0"/>
              <a:t>)</a:t>
            </a:r>
          </a:p>
          <a:p>
            <a:pPr rtl="0">
              <a:lnSpc>
                <a:spcPct val="100000"/>
              </a:lnSpc>
            </a:pP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葉湘婷</a:t>
            </a:r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國立台北大學</a:t>
            </a:r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-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中文系</a:t>
            </a:r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)</a:t>
            </a:r>
          </a:p>
          <a:p>
            <a:pPr rtl="0">
              <a:lnSpc>
                <a:spcPct val="100000"/>
              </a:lnSpc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手繪多邊形 5" descr="輔色區塊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6" name="手繪多邊形 5" descr="空心輔色區塊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/>
              <a:t>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/>
              <a:t>國防大學經驗分享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zh-TW"/>
              <a:t>謝謝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D2D8260F-F1E9-49CB-AE09-EF768722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How to Customize this Slide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pSp>
        <p:nvGrpSpPr>
          <p:cNvPr id="5" name="群組 4" descr="如何使用此範本">
            <a:extLst>
              <a:ext uri="{FF2B5EF4-FFF2-40B4-BE49-F238E27FC236}">
                <a16:creationId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4396496" y="1503895"/>
            <a:ext cx="3002130" cy="3083313"/>
            <a:chOff x="1341135" y="527364"/>
            <a:chExt cx="3002130" cy="3083313"/>
          </a:xfrm>
        </p:grpSpPr>
        <p:sp>
          <p:nvSpPr>
            <p:cNvPr id="37" name="橢圓​​ 36" title="圓形背景圖形">
              <a:extLst>
                <a:ext uri="{FF2B5EF4-FFF2-40B4-BE49-F238E27FC236}">
                  <a16:creationId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ts val="3000"/>
                </a:lnSpc>
              </a:pPr>
              <a:r>
                <a:rPr lang="zh-TW" altLang="en-US" sz="2400" b="1" dirty="0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Microsoft JhengHei UI" panose="020B0604030504040204" pitchFamily="34" charset="-120"/>
                </a:rPr>
                <a:t>提問</a:t>
              </a:r>
              <a:r>
                <a:rPr lang="zh-TW" altLang="en-US" sz="24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sym typeface="Microsoft JhengHei UI" panose="020B0604030504040204" pitchFamily="34" charset="-120"/>
                </a:rPr>
                <a:t>。</a:t>
              </a:r>
            </a:p>
          </p:txBody>
        </p:sp>
        <p:sp>
          <p:nvSpPr>
            <p:cNvPr id="40" name="橢圓​​ 39" title="圓形背景圖形">
              <a:extLst>
                <a:ext uri="{FF2B5EF4-FFF2-40B4-BE49-F238E27FC236}">
                  <a16:creationId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25525" y="527364"/>
              <a:ext cx="1217740" cy="1217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1" name="橢圓​​ 40" title="圓形背景圖形">
              <a:extLst>
                <a:ext uri="{FF2B5EF4-FFF2-40B4-BE49-F238E27FC236}">
                  <a16:creationId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38" name="標題 2">
              <a:extLst>
                <a:ext uri="{FF2B5EF4-FFF2-40B4-BE49-F238E27FC236}">
                  <a16:creationId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65420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en-US" altLang="zh-TW" sz="7200" b="1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Times New Roman" panose="02020603050405020304" pitchFamily="18" charset="0"/>
                  <a:sym typeface="Microsoft JhengHei UI" panose="020B0604030504040204" pitchFamily="34" charset="-120"/>
                </a:rPr>
                <a:t>?</a:t>
              </a:r>
              <a:endParaRPr lang="zh-TW" altLang="en-US" sz="72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591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7" descr="輔色至標題區塊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等腰三角形 34" descr="陰影至標題區塊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 5" descr="實心輔色區塊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 5" descr="空心輔色區塊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標題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感謝您</a:t>
            </a:r>
          </a:p>
        </p:txBody>
      </p:sp>
      <p:pic>
        <p:nvPicPr>
          <p:cNvPr id="8" name="圖形 7" descr="使用者" title="圖示 - 簡報者姓名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512" y="3859066"/>
            <a:ext cx="218900" cy="218900"/>
          </a:xfrm>
          <a:prstGeom prst="rect">
            <a:avLst/>
          </a:prstGeom>
        </p:spPr>
      </p:pic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中港高中</a:t>
            </a:r>
          </a:p>
        </p:txBody>
      </p:sp>
      <p:pic>
        <p:nvPicPr>
          <p:cNvPr id="10" name="圖形 9" descr="智慧型手機" title="圖示 - 簡報者電話號碼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8512" y="4223565"/>
            <a:ext cx="218900" cy="218900"/>
          </a:xfrm>
          <a:prstGeom prst="rect">
            <a:avLst/>
          </a:prstGeom>
        </p:spPr>
      </p:pic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0800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000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000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打得通 我隨便你</a:t>
            </a:r>
          </a:p>
        </p:txBody>
      </p:sp>
      <p:pic>
        <p:nvPicPr>
          <p:cNvPr id="9" name="圖形 8" descr="信封" title="圖示簡報者電子郵件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8512" y="4615862"/>
            <a:ext cx="218900" cy="218900"/>
          </a:xfrm>
          <a:prstGeom prst="rect">
            <a:avLst/>
          </a:prstGeom>
        </p:spPr>
      </p:pic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hahaha@mail.com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1" name="圖形 10" descr="連結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1653" y="4942435"/>
            <a:ext cx="244786" cy="244786"/>
          </a:xfrm>
          <a:prstGeom prst="rect">
            <a:avLst/>
          </a:prstGeom>
        </p:spPr>
      </p:pic>
      <p:sp>
        <p:nvSpPr>
          <p:cNvPr id="22" name="文字預留位置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www.supriseMDFK.com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23F6C35-259D-42F9-AB9E-0F7B45B984B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92"/>
          <a:stretch/>
        </p:blipFill>
        <p:spPr>
          <a:xfrm>
            <a:off x="356686" y="463825"/>
            <a:ext cx="6931170" cy="620864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3393042-0187-442F-A6AB-A95BD3A20E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4379" y="47243"/>
            <a:ext cx="2942450" cy="27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86000"/>
            <a:ext cx="5472000" cy="432000"/>
          </a:xfrm>
        </p:spPr>
        <p:txBody>
          <a:bodyPr rtlCol="0"/>
          <a:lstStyle/>
          <a:p>
            <a:pPr rtl="0"/>
            <a:r>
              <a:rPr lang="zh-TW" altLang="en-US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讀書方法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68" y="2338809"/>
            <a:ext cx="5472000" cy="3600000"/>
          </a:xfrm>
        </p:spPr>
        <p:txBody>
          <a:bodyPr rtlCol="0"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時間管理</a:t>
            </a:r>
            <a:r>
              <a:rPr lang="en-US" altLang="zh-TW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善用零碎時間、讀書紀錄表</a:t>
            </a:r>
            <a:r>
              <a:rPr lang="en-US" altLang="zh-TW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….)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課前預習，課後複習</a:t>
            </a:r>
            <a:endParaRPr lang="en-US" altLang="zh-TW" sz="32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/>
              <a:t>正視每次的考試</a:t>
            </a:r>
            <a:endParaRPr lang="en-US" altLang="zh-TW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/>
              <a:t>問題當下解決</a:t>
            </a:r>
            <a:endParaRPr lang="en-US" altLang="zh-TW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/>
              <a:t>主</a:t>
            </a:r>
            <a:r>
              <a:rPr lang="en-US" altLang="zh-TW" sz="3200" b="1" dirty="0"/>
              <a:t>&amp;</a:t>
            </a:r>
            <a:r>
              <a:rPr lang="zh-TW" altLang="en-US" sz="3200" b="1" dirty="0"/>
              <a:t>副科兼顧</a:t>
            </a:r>
            <a:endParaRPr lang="en-US" altLang="zh-TW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9" name="圖片預留位置 8" descr="影像預留位置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手繪多邊形 5" descr="空心影像輔色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6" name="手繪多邊形 5" descr="實心影像輔色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0C021D2-FF35-4E3E-8E96-8B1B52C2A2E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38141" y="1286307"/>
            <a:ext cx="5472000" cy="360000"/>
          </a:xfrm>
        </p:spPr>
        <p:txBody>
          <a:bodyPr/>
          <a:lstStyle/>
          <a:p>
            <a:r>
              <a:rPr lang="en-US" altLang="zh-TW" sz="3200" b="1" dirty="0">
                <a:solidFill>
                  <a:srgbClr val="0070C0"/>
                </a:solidFill>
              </a:rPr>
              <a:t>Q.</a:t>
            </a:r>
            <a:r>
              <a:rPr lang="zh-TW" altLang="en-US" sz="3200" b="1" dirty="0">
                <a:solidFill>
                  <a:srgbClr val="0070C0"/>
                </a:solidFill>
              </a:rPr>
              <a:t>如何維持在校成績</a:t>
            </a:r>
            <a:r>
              <a:rPr lang="en-US" altLang="zh-TW" sz="3200" b="1" dirty="0">
                <a:solidFill>
                  <a:srgbClr val="0070C0"/>
                </a:solidFill>
              </a:rPr>
              <a:t>?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4308" y="394566"/>
            <a:ext cx="5472001" cy="281301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n-US" altLang="zh-TW" sz="32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Q.</a:t>
            </a:r>
            <a:r>
              <a:rPr lang="zh-TW" altLang="en-US" sz="32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學測前的準備</a:t>
            </a:r>
            <a:r>
              <a:rPr lang="en-US" altLang="zh-TW" sz="32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?</a:t>
            </a:r>
            <a:endParaRPr lang="zh-TW" altLang="en-US" sz="3200" b="1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內容預留位置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08" y="1652549"/>
            <a:ext cx="5472000" cy="4624693"/>
          </a:xfrm>
        </p:spPr>
        <p:txBody>
          <a:bodyPr rtlCol="0"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/>
              <a:t>高二暑假是關鍵</a:t>
            </a:r>
            <a:endParaRPr lang="en-US" altLang="zh-TW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軍事化生活</a:t>
            </a:r>
            <a:endParaRPr lang="en-US" altLang="zh-TW" sz="32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/>
              <a:t>自製讀書計畫表</a:t>
            </a:r>
            <a:endParaRPr lang="en-US" altLang="zh-TW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/>
              <a:t>多做題目</a:t>
            </a:r>
            <a:endParaRPr lang="en-US" altLang="zh-TW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b="1" dirty="0"/>
              <a:t>    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錯的題目一定要弄清楚</a:t>
            </a:r>
            <a:endParaRPr lang="en-US" altLang="zh-TW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b="1" dirty="0"/>
              <a:t>    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多問老師</a:t>
            </a:r>
            <a:endParaRPr lang="en-US" altLang="zh-TW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不要熬夜到太晚</a:t>
            </a:r>
          </a:p>
        </p:txBody>
      </p:sp>
      <p:pic>
        <p:nvPicPr>
          <p:cNvPr id="8" name="圖片預留位置 7" descr="投影片影像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6" name="手繪多邊形 5" descr="空心輔色區塊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7" name="手繪多邊形 5" descr="實心輔色區塊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575999"/>
            <a:ext cx="5472000" cy="432000"/>
          </a:xfrm>
        </p:spPr>
        <p:txBody>
          <a:bodyPr rtlCol="0"/>
          <a:lstStyle/>
          <a:p>
            <a:pPr rtl="0"/>
            <a:r>
              <a:rPr lang="zh-TW" altLang="en-US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五選四的因應之道</a:t>
            </a:r>
            <a:r>
              <a:rPr lang="en-US" altLang="zh-TW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?</a:t>
            </a:r>
            <a:endParaRPr lang="zh-TW" altLang="en-US" sz="4800" b="1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內容預留位置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045" y="2606721"/>
            <a:ext cx="5472000" cy="3600000"/>
          </a:xfrm>
        </p:spPr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TW" altLang="en-US" sz="2800" b="1" dirty="0">
                <a:solidFill>
                  <a:schemeClr val="accent2"/>
                </a:solidFill>
              </a:rPr>
              <a:t>無</a:t>
            </a:r>
            <a:r>
              <a:rPr lang="zh-TW" altLang="en-US" sz="2800" b="1" dirty="0"/>
              <a:t>明確目標校系          五科全考</a:t>
            </a:r>
            <a:endParaRPr lang="en-US" altLang="zh-TW" sz="2800" b="1" dirty="0"/>
          </a:p>
          <a:p>
            <a:pPr marL="0" indent="0" rtl="0">
              <a:lnSpc>
                <a:spcPct val="100000"/>
              </a:lnSpc>
              <a:buNone/>
            </a:pPr>
            <a:r>
              <a:rPr lang="zh-TW" altLang="en-US" sz="2800" b="1" dirty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有</a:t>
            </a:r>
            <a:r>
              <a:rPr lang="zh-TW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明確目標校系          選科考</a:t>
            </a:r>
          </a:p>
        </p:txBody>
      </p:sp>
      <p:pic>
        <p:nvPicPr>
          <p:cNvPr id="14" name="圖片預留位置 13" descr="影像預留位置左方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圖片預留位置 18" descr="影像預留位置底部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圖片預留位置 16" descr="影像預留位置頂端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4B9D27D4-58C9-4034-9F6C-C034D90D2E28}"/>
              </a:ext>
            </a:extLst>
          </p:cNvPr>
          <p:cNvSpPr/>
          <p:nvPr/>
        </p:nvSpPr>
        <p:spPr>
          <a:xfrm>
            <a:off x="2974569" y="2754360"/>
            <a:ext cx="643466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59FAD92-02E3-49D6-92FB-44F979449DAA}"/>
              </a:ext>
            </a:extLst>
          </p:cNvPr>
          <p:cNvSpPr/>
          <p:nvPr/>
        </p:nvSpPr>
        <p:spPr>
          <a:xfrm>
            <a:off x="2974569" y="3286517"/>
            <a:ext cx="643466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56" y="512667"/>
            <a:ext cx="11340000" cy="432000"/>
          </a:xfrm>
        </p:spPr>
        <p:txBody>
          <a:bodyPr rtlCol="0"/>
          <a:lstStyle/>
          <a:p>
            <a:pPr rtl="0"/>
            <a:r>
              <a:rPr lang="zh-TW" altLang="en-US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志願選填注意事項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56" y="2151125"/>
            <a:ext cx="5472000" cy="4326212"/>
          </a:xfrm>
        </p:spPr>
        <p:txBody>
          <a:bodyPr rtlCol="0"/>
          <a:lstStyle/>
          <a:p>
            <a:pPr marL="342900" indent="-342900" rtl="0"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落點分析</a:t>
            </a:r>
            <a:endParaRPr lang="en-US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342900" indent="-342900" rtl="0"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簡章要看清楚</a:t>
            </a:r>
            <a:endParaRPr lang="en-US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342900" indent="-342900" rtl="0">
              <a:buFont typeface="Wingdings" panose="05000000000000000000" pitchFamily="2" charset="2"/>
              <a:buChar char="u"/>
            </a:pPr>
            <a:r>
              <a:rPr lang="zh-TW" altLang="en-US" sz="3200" dirty="0"/>
              <a:t>諮詢師長的建議</a:t>
            </a:r>
            <a:endParaRPr lang="en-US" altLang="zh-TW" sz="3200" dirty="0"/>
          </a:p>
          <a:p>
            <a:pPr marL="342900" indent="-342900" rtl="0"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口袋名單多一點</a:t>
            </a:r>
            <a:endParaRPr lang="en-US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342900" indent="-342900" rtl="0">
              <a:buFont typeface="Wingdings" panose="05000000000000000000" pitchFamily="2" charset="2"/>
              <a:buChar char="u"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301A97B5-7796-42D7-BE31-0B7E69100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66" y="3145779"/>
            <a:ext cx="9660989" cy="2530708"/>
          </a:xfrm>
        </p:spPr>
        <p:txBody>
          <a:bodyPr/>
          <a:lstStyle/>
          <a:p>
            <a:pPr algn="ctr"/>
            <a:r>
              <a:rPr lang="en-US" altLang="zh-TW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zh-TW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D620455-1331-4FCB-A6F3-94AFBC4AED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7</a:t>
            </a:fld>
            <a:endParaRPr lang="zh-TW" altLang="en-US" dirty="0"/>
          </a:p>
        </p:txBody>
      </p:sp>
      <p:pic>
        <p:nvPicPr>
          <p:cNvPr id="10" name="圖形 9" descr="頭顱中的腦">
            <a:extLst>
              <a:ext uri="{FF2B5EF4-FFF2-40B4-BE49-F238E27FC236}">
                <a16:creationId xmlns:a16="http://schemas.microsoft.com/office/drawing/2014/main" id="{25C2ADE7-790C-4F60-9768-716EA0C93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3199" y="2264833"/>
            <a:ext cx="2328333" cy="23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預留位置 6" descr="投影片影像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文字方塊 24" descr="投影片至輔色標題方塊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7672" y="3869883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37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tIns="576000" rtlCol="0"/>
          <a:lstStyle/>
          <a:p>
            <a:pPr rtl="0">
              <a:spcBef>
                <a:spcPts val="1200"/>
              </a:spcBef>
            </a:pPr>
            <a:r>
              <a:rPr lang="zh-TW" altLang="en-US" sz="4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學長姐經驗分享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470" y="4624644"/>
            <a:ext cx="4000500" cy="690752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個申、四技、獨招</a:t>
            </a:r>
          </a:p>
        </p:txBody>
      </p:sp>
      <p:sp>
        <p:nvSpPr>
          <p:cNvPr id="20" name="等腰三角形 19" descr="投影片陰影至標題方塊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51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版面配置區 32">
            <a:extLst>
              <a:ext uri="{FF2B5EF4-FFF2-40B4-BE49-F238E27FC236}">
                <a16:creationId xmlns:a16="http://schemas.microsoft.com/office/drawing/2014/main" id="{CD7FE2FD-C3CC-4914-99B1-228305B63B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0" name="副標題 29">
            <a:extLst>
              <a:ext uri="{FF2B5EF4-FFF2-40B4-BE49-F238E27FC236}">
                <a16:creationId xmlns:a16="http://schemas.microsoft.com/office/drawing/2014/main" id="{007773F5-5050-45E7-9947-2CC442016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6" name="手繪多邊形 5" descr="實心影像輔色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DE40C2B-5F55-43F1-8CFC-8E737AC3C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40692"/>
              </p:ext>
            </p:extLst>
          </p:nvPr>
        </p:nvGraphicFramePr>
        <p:xfrm>
          <a:off x="384853" y="2255520"/>
          <a:ext cx="11594651" cy="23469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17975">
                  <a:extLst>
                    <a:ext uri="{9D8B030D-6E8A-4147-A177-3AD203B41FA5}">
                      <a16:colId xmlns:a16="http://schemas.microsoft.com/office/drawing/2014/main" val="4113754386"/>
                    </a:ext>
                  </a:extLst>
                </a:gridCol>
                <a:gridCol w="3405180">
                  <a:extLst>
                    <a:ext uri="{9D8B030D-6E8A-4147-A177-3AD203B41FA5}">
                      <a16:colId xmlns:a16="http://schemas.microsoft.com/office/drawing/2014/main" val="1222338364"/>
                    </a:ext>
                  </a:extLst>
                </a:gridCol>
                <a:gridCol w="6871496">
                  <a:extLst>
                    <a:ext uri="{9D8B030D-6E8A-4147-A177-3AD203B41FA5}">
                      <a16:colId xmlns:a16="http://schemas.microsoft.com/office/drawing/2014/main" val="3000793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姓名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申請管道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最終錄取學校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8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張嘉祐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個人申請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逢甲大學  財務工程與精算學士學位學程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13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王鳳霙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繁星、個人申請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輔仁大學  中國文學系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33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楊涴淩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個人申請、四技、獨招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銘傳大學  建築學系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桃園校區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7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蔡靖慧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繁星、個人申請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亞洲大學  數位媒體設計學系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數位動畫設計組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634006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FE5DEA43-5349-4FD4-9432-30F0CEA29CD3}"/>
              </a:ext>
            </a:extLst>
          </p:cNvPr>
          <p:cNvSpPr txBox="1"/>
          <p:nvPr/>
        </p:nvSpPr>
        <p:spPr>
          <a:xfrm>
            <a:off x="4905327" y="1162498"/>
            <a:ext cx="2553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成員介紹</a:t>
            </a:r>
          </a:p>
        </p:txBody>
      </p:sp>
    </p:spTree>
    <p:extLst>
      <p:ext uri="{BB962C8B-B14F-4D97-AF65-F5344CB8AC3E}">
        <p14:creationId xmlns:p14="http://schemas.microsoft.com/office/powerpoint/2010/main" val="361199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496_TF16411253.potx" id="{D4C91C61-CC4B-4A36-9801-BA62D7CDFCAD}" vid="{ADDCF915-333A-4105-9C4D-754188486108}"/>
    </a:ext>
  </a:extLst>
</a:theme>
</file>

<file path=ppt/theme/theme2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www.w3.org/XML/1998/namespace"/>
    <ds:schemaRef ds:uri="http://schemas.microsoft.com/office/infopath/2007/PartnerControls"/>
    <ds:schemaRef ds:uri="http://purl.org/dc/dcmitype/"/>
    <ds:schemaRef ds:uri="fb0879af-3eba-417a-a55a-ffe6dcd6ca77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幾何簡報</Template>
  <TotalTime>0</TotalTime>
  <Words>709</Words>
  <Application>Microsoft Office PowerPoint</Application>
  <PresentationFormat>寬螢幕</PresentationFormat>
  <Paragraphs>153</Paragraphs>
  <Slides>22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Microsoft JhengHei UI</vt:lpstr>
      <vt:lpstr>華康童童體(P)</vt:lpstr>
      <vt:lpstr>微軟正黑體</vt:lpstr>
      <vt:lpstr>Algerian</vt:lpstr>
      <vt:lpstr>Arial</vt:lpstr>
      <vt:lpstr>Calibri Light</vt:lpstr>
      <vt:lpstr>Merriweather</vt:lpstr>
      <vt:lpstr>Roboto</vt:lpstr>
      <vt:lpstr>Times New Roman</vt:lpstr>
      <vt:lpstr>Wingdings</vt:lpstr>
      <vt:lpstr>Office 佈景主題</vt:lpstr>
      <vt:lpstr>Paradigm</vt:lpstr>
      <vt:lpstr>繁星推薦</vt:lpstr>
      <vt:lpstr>成員介紹</vt:lpstr>
      <vt:lpstr>讀書方法</vt:lpstr>
      <vt:lpstr>PowerPoint 簡報</vt:lpstr>
      <vt:lpstr>五選四的因應之道?</vt:lpstr>
      <vt:lpstr>志願選填注意事項</vt:lpstr>
      <vt:lpstr>PowerPoint 簡報</vt:lpstr>
      <vt:lpstr>學長姐經驗分享</vt:lpstr>
      <vt:lpstr>PowerPoint 簡報</vt:lpstr>
      <vt:lpstr>張嘉祐</vt:lpstr>
      <vt:lpstr>蔡靖慧</vt:lpstr>
      <vt:lpstr>志願選填：照學測優勢科 or 興趣選擇   備審：須注意排版、要與科系相關  面試：有自信地表達、熟悉備審內容  志願序填寫：照自己喜好 </vt:lpstr>
      <vt:lpstr>楊涴淩</vt:lpstr>
      <vt:lpstr>國防大學經驗分享</vt:lpstr>
      <vt:lpstr>入學途徑</vt:lpstr>
      <vt:lpstr>報名方式</vt:lpstr>
      <vt:lpstr>注意事項</vt:lpstr>
      <vt:lpstr>口面試分享</vt:lpstr>
      <vt:lpstr>Q&amp;A</vt:lpstr>
      <vt:lpstr>國防大學經驗分享</vt:lpstr>
      <vt:lpstr>How to Customize this Slide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2020-05-27T00:26:50Z</dcterms:created>
  <dcterms:modified xsi:type="dcterms:W3CDTF">2020-05-28T06:20:27Z</dcterms:modified>
</cp:coreProperties>
</file>