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80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68" r:id="rId3"/>
    <p:sldId id="269" r:id="rId4"/>
    <p:sldId id="256" r:id="rId5"/>
    <p:sldId id="257" r:id="rId6"/>
    <p:sldId id="263" r:id="rId7"/>
    <p:sldId id="258" r:id="rId8"/>
    <p:sldId id="259" r:id="rId9"/>
    <p:sldId id="260" r:id="rId10"/>
    <p:sldId id="262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1" r:id="rId28"/>
    <p:sldId id="282" r:id="rId29"/>
    <p:sldId id="283" r:id="rId30"/>
    <p:sldId id="285" r:id="rId31"/>
    <p:sldId id="299" r:id="rId32"/>
    <p:sldId id="292" r:id="rId33"/>
    <p:sldId id="300" r:id="rId34"/>
    <p:sldId id="298" r:id="rId35"/>
    <p:sldId id="293" r:id="rId36"/>
    <p:sldId id="291" r:id="rId37"/>
    <p:sldId id="301" r:id="rId38"/>
    <p:sldId id="302" r:id="rId39"/>
    <p:sldId id="303" r:id="rId40"/>
    <p:sldId id="296" r:id="rId41"/>
    <p:sldId id="297" r:id="rId42"/>
    <p:sldId id="304" r:id="rId43"/>
    <p:sldId id="305" r:id="rId44"/>
    <p:sldId id="306" r:id="rId45"/>
    <p:sldId id="28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0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F0790-8AD5-42FF-B917-1AF6309BE087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9104-C668-4993-B5C8-B8B94DF2EF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67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75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41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648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88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759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8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51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72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64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70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88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48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564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2135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感謝您</a:t>
            </a:r>
          </a:p>
        </p:txBody>
      </p:sp>
      <p:sp>
        <p:nvSpPr>
          <p:cNvPr id="7" name="文字預留位置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全名</a:t>
            </a:r>
          </a:p>
        </p:txBody>
      </p:sp>
      <p:sp>
        <p:nvSpPr>
          <p:cNvPr id="8" name="文字預留位置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電話號碼</a:t>
            </a:r>
          </a:p>
        </p:txBody>
      </p:sp>
      <p:sp>
        <p:nvSpPr>
          <p:cNvPr id="9" name="文字預留位置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電子郵件或社交媒體控制代碼</a:t>
            </a:r>
          </a:p>
        </p:txBody>
      </p:sp>
      <p:sp>
        <p:nvSpPr>
          <p:cNvPr id="10" name="文字預留位置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公司網站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0827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643039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圖片預留位置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按一下以編輯簡報標題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718689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415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2328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59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預留位置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998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圖片預留位置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9" name="圖片預留位置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</p:spTree>
    <p:extLst>
      <p:ext uri="{BB962C8B-B14F-4D97-AF65-F5344CB8AC3E}">
        <p14:creationId xmlns:p14="http://schemas.microsoft.com/office/powerpoint/2010/main" val="14230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手繪多邊形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手繪多邊形​​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894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0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zh-TW" altLang="en-US" dirty="0"/>
              <a:t>輸入您的標題</a:t>
            </a:r>
          </a:p>
        </p:txBody>
      </p:sp>
    </p:spTree>
    <p:extLst>
      <p:ext uri="{BB962C8B-B14F-4D97-AF65-F5344CB8AC3E}">
        <p14:creationId xmlns:p14="http://schemas.microsoft.com/office/powerpoint/2010/main" val="12113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感謝您</a:t>
            </a:r>
          </a:p>
        </p:txBody>
      </p:sp>
      <p:sp>
        <p:nvSpPr>
          <p:cNvPr id="7" name="文字預留位置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全名</a:t>
            </a:r>
          </a:p>
        </p:txBody>
      </p:sp>
      <p:sp>
        <p:nvSpPr>
          <p:cNvPr id="8" name="文字預留位置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電話號碼</a:t>
            </a:r>
          </a:p>
        </p:txBody>
      </p:sp>
      <p:sp>
        <p:nvSpPr>
          <p:cNvPr id="9" name="文字預留位置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電子郵件或社交媒體控制代碼</a:t>
            </a:r>
          </a:p>
        </p:txBody>
      </p:sp>
      <p:sp>
        <p:nvSpPr>
          <p:cNvPr id="10" name="文字預留位置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公司網站</a:t>
            </a:r>
          </a:p>
        </p:txBody>
      </p:sp>
    </p:spTree>
    <p:extLst>
      <p:ext uri="{BB962C8B-B14F-4D97-AF65-F5344CB8AC3E}">
        <p14:creationId xmlns:p14="http://schemas.microsoft.com/office/powerpoint/2010/main" val="80598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4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4936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8976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4747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37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圖片預留位置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按一下以編輯簡報標題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84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71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017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7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預留位置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4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圖片預留位置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9" name="圖片預留位置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154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手繪多邊形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手繪多邊形​​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294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zh-TW" altLang="en-US" dirty="0"/>
              <a:t>輸入您的標題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EB14F1-105C-48D6-8DC3-563DD060D736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CEEBFB-582C-4E2B-9C25-5355108128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4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矩形：圓角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矩形：圓角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4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slide" Target="slide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slide" Target="slide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star109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93258-06E5-4615-9047-4C76B6970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603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76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8843F-9E09-4DEA-9205-60A68C79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099AE1-C63F-4C81-A25C-7F71D106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85243"/>
            <a:ext cx="10178322" cy="4929808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志願選填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A71D908-29EB-477C-8F46-A601F6FEA961}"/>
              </a:ext>
            </a:extLst>
          </p:cNvPr>
          <p:cNvSpPr/>
          <p:nvPr/>
        </p:nvSpPr>
        <p:spPr>
          <a:xfrm>
            <a:off x="1348096" y="1664025"/>
            <a:ext cx="768626" cy="7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2</a:t>
            </a:r>
            <a:endParaRPr lang="zh-TW" altLang="en-US" sz="36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83F8D11-2AD5-4AF9-BD3C-2D09DF1DC5CA}"/>
              </a:ext>
            </a:extLst>
          </p:cNvPr>
          <p:cNvSpPr/>
          <p:nvPr/>
        </p:nvSpPr>
        <p:spPr>
          <a:xfrm>
            <a:off x="1338487" y="2997213"/>
            <a:ext cx="768627" cy="7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7</a:t>
            </a:r>
            <a:endParaRPr lang="zh-TW" altLang="en-US" sz="36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54FF385-181E-4BBF-B86C-D13739EC650B}"/>
              </a:ext>
            </a:extLst>
          </p:cNvPr>
          <p:cNvSpPr/>
          <p:nvPr/>
        </p:nvSpPr>
        <p:spPr>
          <a:xfrm>
            <a:off x="1338488" y="3772567"/>
            <a:ext cx="768627" cy="76862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5</a:t>
            </a:r>
            <a:endParaRPr lang="zh-TW" altLang="en-US" sz="36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EBAF39F-2617-4445-98E6-1E7B056EEE1E}"/>
              </a:ext>
            </a:extLst>
          </p:cNvPr>
          <p:cNvSpPr/>
          <p:nvPr/>
        </p:nvSpPr>
        <p:spPr>
          <a:xfrm>
            <a:off x="1338489" y="4537233"/>
            <a:ext cx="768627" cy="76862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18</a:t>
            </a:r>
            <a:endParaRPr lang="zh-TW" altLang="en-US" sz="28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3BD450C-F052-429C-8A7A-5C0EE49337BA}"/>
              </a:ext>
            </a:extLst>
          </p:cNvPr>
          <p:cNvSpPr/>
          <p:nvPr/>
        </p:nvSpPr>
        <p:spPr>
          <a:xfrm>
            <a:off x="1338487" y="5322053"/>
            <a:ext cx="768627" cy="76862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326FC2D-CA8B-4301-BB02-322C4C04F378}"/>
              </a:ext>
            </a:extLst>
          </p:cNvPr>
          <p:cNvSpPr/>
          <p:nvPr/>
        </p:nvSpPr>
        <p:spPr>
          <a:xfrm>
            <a:off x="1338491" y="6083682"/>
            <a:ext cx="768627" cy="76862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28</a:t>
            </a:r>
            <a:endParaRPr lang="zh-TW" altLang="en-US" sz="2800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0D884DDF-A513-405C-995E-30B713D94CC6}"/>
              </a:ext>
            </a:extLst>
          </p:cNvPr>
          <p:cNvSpPr/>
          <p:nvPr/>
        </p:nvSpPr>
        <p:spPr>
          <a:xfrm>
            <a:off x="2372138" y="1874517"/>
            <a:ext cx="6838135" cy="35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951EB7C6-34E7-4702-B51C-F88076D3359B}"/>
              </a:ext>
            </a:extLst>
          </p:cNvPr>
          <p:cNvSpPr/>
          <p:nvPr/>
        </p:nvSpPr>
        <p:spPr>
          <a:xfrm>
            <a:off x="2591469" y="3296692"/>
            <a:ext cx="6811619" cy="3454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學校推你出去不分順序，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algn="ctr"/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只跟別校跟你填同志願的人比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%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數，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algn="ctr"/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只在此校此系有多的名額的時候才有二輪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9EC1CCD9-C3D3-4BB2-A01A-4BC416D35BB7}"/>
              </a:ext>
            </a:extLst>
          </p:cNvPr>
          <p:cNvSpPr/>
          <p:nvPr/>
        </p:nvSpPr>
        <p:spPr>
          <a:xfrm>
            <a:off x="9886122" y="1652080"/>
            <a:ext cx="1543878" cy="1025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一輪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DEC22E19-AE7F-4A1D-B26C-0BB879FB3DFC}"/>
              </a:ext>
            </a:extLst>
          </p:cNvPr>
          <p:cNvSpPr/>
          <p:nvPr/>
        </p:nvSpPr>
        <p:spPr>
          <a:xfrm>
            <a:off x="9887445" y="4537233"/>
            <a:ext cx="1543878" cy="1025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二輪</a:t>
            </a:r>
            <a:endParaRPr lang="en-US" altLang="zh-TW" sz="20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algn="ctr"/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不分順序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0F02FEA-C30B-42C5-B10B-C086A93096B1}"/>
              </a:ext>
            </a:extLst>
          </p:cNvPr>
          <p:cNvSpPr txBox="1"/>
          <p:nvPr/>
        </p:nvSpPr>
        <p:spPr>
          <a:xfrm>
            <a:off x="3723867" y="1719925"/>
            <a:ext cx="388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一路靠</a:t>
            </a:r>
            <a:r>
              <a:rPr lang="en-US" altLang="zh-TW" sz="28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%</a:t>
            </a:r>
            <a:r>
              <a:rPr lang="zh-TW" altLang="en-US" sz="28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數跟別人比</a:t>
            </a:r>
          </a:p>
        </p:txBody>
      </p:sp>
    </p:spTree>
    <p:extLst>
      <p:ext uri="{BB962C8B-B14F-4D97-AF65-F5344CB8AC3E}">
        <p14:creationId xmlns:p14="http://schemas.microsoft.com/office/powerpoint/2010/main" val="25412152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5FCBD6-BDCC-4116-818F-5EAE94B94D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10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24F92A-71B3-4D8D-94A1-2E94AB2E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6" y="182729"/>
            <a:ext cx="4927270" cy="64013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91879E3-3DDC-4463-A281-C5B65A9D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77" y="182729"/>
            <a:ext cx="480863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9304F-D12A-4EC2-B1F3-52935D09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1858"/>
          </a:xfrm>
        </p:spPr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C24CC-A221-40CC-9012-26AE0CE6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1965"/>
            <a:ext cx="10178322" cy="516365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一輪</a:t>
            </a:r>
            <a:endParaRPr lang="en-US" altLang="zh-TW" sz="28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每間高中只能推給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每間大學一位</a:t>
            </a:r>
            <a:endParaRPr lang="en-US" altLang="zh-TW" sz="2800" dirty="0">
              <a:solidFill>
                <a:srgbClr val="C0000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不分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類別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二輪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每間高中能夠推給每間大學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5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個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這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5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個的挑選也是依照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%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數，但是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推出去後就是各自和別的學校作戰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一間高中能夠推給一間大學總共</a:t>
            </a:r>
            <a:endParaRPr lang="en-US" altLang="zh-TW" sz="2800" dirty="0">
              <a:solidFill>
                <a:srgbClr val="C0000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6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個學生</a:t>
            </a: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每類</a:t>
            </a: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個共</a:t>
            </a: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類</a:t>
            </a: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只有一個是一輪</a:t>
            </a:r>
            <a:r>
              <a:rPr lang="en-US" altLang="zh-TW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endParaRPr lang="zh-TW" altLang="en-US" sz="2800" dirty="0">
              <a:solidFill>
                <a:srgbClr val="C0000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B3B043-4DD4-420A-9599-CC42FEF4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38" y="1311965"/>
            <a:ext cx="4898522" cy="43088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C84FBC-5AEA-46E8-A1FF-EC170446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5" y="3429000"/>
            <a:ext cx="11520888" cy="33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9304F-D12A-4EC2-B1F3-52935D09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1858"/>
          </a:xfrm>
        </p:spPr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C24CC-A221-40CC-9012-26AE0CE6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1965"/>
            <a:ext cx="10178322" cy="516365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志願訂定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選校或選系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: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參考大家意見，然後自己拿定主意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一個人只能填一間大學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，但是可填志願數是每間大學自己開的</a:t>
            </a: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tx2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志願選填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選定大學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(%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數越前面的盡量早點填，因為如果你改志願會影響到很多人，而且只有你填了，大家才能做好準備</a:t>
            </a:r>
            <a:r>
              <a:rPr lang="zh-TW" altLang="en-US" sz="28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*做人要有道德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選填科系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把最想要的放在最前面</a:t>
            </a: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800" dirty="0">
                <a:solidFill>
                  <a:schemeClr val="tx2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放榜啦啦啦</a:t>
            </a:r>
          </a:p>
        </p:txBody>
      </p:sp>
    </p:spTree>
    <p:extLst>
      <p:ext uri="{BB962C8B-B14F-4D97-AF65-F5344CB8AC3E}">
        <p14:creationId xmlns:p14="http://schemas.microsoft.com/office/powerpoint/2010/main" val="2033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07C47-7336-4243-89B8-C50FB66E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小提醒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17F92E-7FFE-45F4-9CE5-341288F3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5"/>
            <a:ext cx="10178322" cy="4514618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繁星的學生就是一場長期抗戰，保存好戰備能力最重要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!!!!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不是繁星的學生也不要覺得你隔壁的同學太認真，因為未來你在做備審和 準備指考的時候人家已經在滑手機滑到爽了，而且學校還比你好。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  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你隔壁同學是在力行先憂後樂</a:t>
            </a: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!!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繁星的小孩也別太執著於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%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數的問題，就算你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%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數不是特別好，但是只要學測夠高還是能填很好的學校，所以好好準備學測吧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(for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高二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2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57178-DA69-41C2-8AA6-821A7ACA2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/>
              <a:t>軍校申請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0DB911-68AB-4C24-8EA5-A654F1EB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分享人</a:t>
            </a:r>
            <a:r>
              <a:rPr lang="en-US" altLang="zh-TW" sz="2800" dirty="0"/>
              <a:t>:</a:t>
            </a:r>
            <a:r>
              <a:rPr lang="zh-TW" altLang="en-US" sz="2800" dirty="0"/>
              <a:t>蔡景任</a:t>
            </a:r>
          </a:p>
        </p:txBody>
      </p:sp>
    </p:spTree>
    <p:extLst>
      <p:ext uri="{BB962C8B-B14F-4D97-AF65-F5344CB8AC3E}">
        <p14:creationId xmlns:p14="http://schemas.microsoft.com/office/powerpoint/2010/main" val="90053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C7A86-0E5F-45D5-B3E9-17C9C665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軍校入學方式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DD851A-4D4B-4940-A2C7-E9A480B5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國防培育班</a:t>
            </a:r>
            <a:endParaRPr lang="en-US" altLang="zh-TW" sz="4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</a:rPr>
              <a:t>學校推薦</a:t>
            </a:r>
            <a:endParaRPr lang="en-US" altLang="zh-TW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</a:rPr>
              <a:t>個人申請</a:t>
            </a:r>
            <a:endParaRPr lang="en-US" altLang="zh-TW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6346C9-3912-4603-B3FB-B6EE0B9A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報考軍校步驟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61E372-E5F2-4E53-89A2-CA0EFFDF9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跟學校教官報備</a:t>
            </a:r>
            <a:endParaRPr lang="en-US" altLang="zh-TW" sz="4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招募官</a:t>
            </a:r>
            <a:r>
              <a:rPr lang="zh-TW" altLang="en-US" sz="4400" dirty="0">
                <a:solidFill>
                  <a:srgbClr val="FF0000"/>
                </a:solidFill>
              </a:rPr>
              <a:t>預約體檢</a:t>
            </a:r>
            <a:endParaRPr lang="en-US" altLang="zh-TW" sz="4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參加</a:t>
            </a:r>
            <a:r>
              <a:rPr lang="zh-TW" altLang="en-US" sz="4400" dirty="0">
                <a:solidFill>
                  <a:srgbClr val="FF0000"/>
                </a:solidFill>
              </a:rPr>
              <a:t>智力測驗</a:t>
            </a:r>
            <a:r>
              <a:rPr lang="zh-TW" altLang="en-US" sz="4400" dirty="0"/>
              <a:t>和全民國防</a:t>
            </a:r>
            <a:endParaRPr lang="en-US" altLang="zh-TW" sz="4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準備</a:t>
            </a:r>
            <a:r>
              <a:rPr lang="zh-TW" altLang="en-US" sz="4400" dirty="0">
                <a:solidFill>
                  <a:srgbClr val="FF0000"/>
                </a:solidFill>
              </a:rPr>
              <a:t>報名資料</a:t>
            </a:r>
            <a:endParaRPr lang="en-US" altLang="zh-TW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D59CC-557A-4723-9A54-AC15172F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報考班隊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BB5CC5-AABD-49BC-9CE5-677358B2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軍校正期班</a:t>
            </a:r>
            <a:r>
              <a:rPr lang="en-US" altLang="zh-TW" sz="4400" dirty="0"/>
              <a:t>(</a:t>
            </a:r>
            <a:r>
              <a:rPr lang="zh-TW" altLang="en-US" sz="4400" dirty="0"/>
              <a:t>讀</a:t>
            </a:r>
            <a:r>
              <a:rPr lang="en-US" altLang="zh-TW" sz="4400" dirty="0">
                <a:solidFill>
                  <a:srgbClr val="FF0000"/>
                </a:solidFill>
              </a:rPr>
              <a:t>4</a:t>
            </a:r>
            <a:r>
              <a:rPr lang="zh-TW" altLang="en-US" sz="4400" dirty="0"/>
              <a:t>年</a:t>
            </a:r>
            <a:r>
              <a:rPr lang="en-US" altLang="zh-TW" sz="4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士官二專班</a:t>
            </a:r>
            <a:r>
              <a:rPr lang="en-US" altLang="zh-TW" sz="4400" dirty="0"/>
              <a:t>(</a:t>
            </a:r>
            <a:r>
              <a:rPr lang="zh-TW" altLang="en-US" sz="4400" dirty="0"/>
              <a:t>讀</a:t>
            </a:r>
            <a:r>
              <a:rPr lang="en-US" altLang="zh-TW" sz="4400" dirty="0">
                <a:solidFill>
                  <a:srgbClr val="FF0000"/>
                </a:solidFill>
              </a:rPr>
              <a:t>2</a:t>
            </a:r>
            <a:r>
              <a:rPr lang="zh-TW" altLang="en-US" sz="4400" dirty="0"/>
              <a:t>年</a:t>
            </a:r>
            <a:r>
              <a:rPr lang="en-US" altLang="zh-TW" sz="4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/>
              <a:t>志願役士兵</a:t>
            </a:r>
            <a:r>
              <a:rPr lang="en-US" altLang="zh-TW" sz="4400" dirty="0"/>
              <a:t>(</a:t>
            </a:r>
            <a:r>
              <a:rPr lang="zh-TW" altLang="en-US" sz="4400" dirty="0"/>
              <a:t>至少</a:t>
            </a:r>
            <a:r>
              <a:rPr lang="en-US" altLang="zh-TW" sz="4400" dirty="0">
                <a:solidFill>
                  <a:srgbClr val="FF0000"/>
                </a:solidFill>
              </a:rPr>
              <a:t>4</a:t>
            </a:r>
            <a:r>
              <a:rPr lang="zh-TW" altLang="en-US" sz="4400" dirty="0"/>
              <a:t>年</a:t>
            </a:r>
            <a:r>
              <a:rPr lang="en-US" altLang="zh-TW" sz="4400" dirty="0"/>
              <a:t>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4263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637C1B-6BE0-4D25-875E-86B910552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四技申請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勤益科技大學</a:t>
            </a:r>
            <a:br>
              <a:rPr lang="en-US" altLang="zh-TW" sz="4400" dirty="0">
                <a:solidFill>
                  <a:schemeClr val="tx1"/>
                </a:solidFill>
              </a:rPr>
            </a:b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資訊工程系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4ECE4C-BF1E-4632-9359-7D92165B1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分享人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江仲強</a:t>
            </a:r>
          </a:p>
        </p:txBody>
      </p:sp>
    </p:spTree>
    <p:extLst>
      <p:ext uri="{BB962C8B-B14F-4D97-AF65-F5344CB8AC3E}">
        <p14:creationId xmlns:p14="http://schemas.microsoft.com/office/powerpoint/2010/main" val="143335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7D1E5-9D72-4B8D-A7C6-36ECCDF1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577" y="491959"/>
            <a:ext cx="8596668" cy="649357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選填志願的注意事項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BF6537-966F-42B7-8978-0B93C9CE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613" y="2073966"/>
            <a:ext cx="8596668" cy="429207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四技申請」主要招生的對象是高中生，包括普通高中的所有學生、綜合高中修習高中學程的學生、高職附設普通類的學生。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而高職中科別屬於「藝術類」的同學，只要報考「學測」，也可以透過這個管道升學。但要特別注意的是，高職中其他科別的同學，即便考了學測，也不具備參加「四技申請」的資格。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43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D83C5-E2D0-4099-88A3-E8612144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成員資料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E5B2C8-5079-4091-82A9-801AFE37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7008"/>
            <a:ext cx="10178322" cy="455437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江仲強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勤益科大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資訊工程學系  科大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林鉦哲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逢甲大學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環境工程學系  申請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蔡景任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軍校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	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海軍          獨招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章庭瑜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長庚科技大學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護理系        科大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蔡景羽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靜宜大學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食品營養學系  申請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顏子庭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中山大學</a:t>
            </a:r>
            <a:r>
              <a:rPr lang="en-US" altLang="zh-TW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		</a:t>
            </a:r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化學系        繁星</a:t>
            </a:r>
            <a:endParaRPr lang="en-US" altLang="zh-TW" sz="3600" dirty="0">
              <a:solidFill>
                <a:schemeClr val="accent3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18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4C612-07F6-4197-B3BA-9D3A8DAB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05" y="962903"/>
            <a:ext cx="8596668" cy="74212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準備備審資料 </a:t>
            </a:r>
            <a:b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D13339-0241-4F2D-A4F5-8238FE01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908853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備審資料的準備重要的是如何將自己「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表現出來，不能造假。另外要注意備審資料整體上是否乾淨俐落，不要獎狀很多就弄成厚厚一疊，或把自傳洋洋灑灑寫了上千字。自傳只寫些該寫的，選系動機非常重要，要多琢磨。獎狀可以弄成縮圖，讓教授可以一目了然。</a:t>
            </a:r>
          </a:p>
        </p:txBody>
      </p:sp>
    </p:spTree>
    <p:extLst>
      <p:ext uri="{BB962C8B-B14F-4D97-AF65-F5344CB8AC3E}">
        <p14:creationId xmlns:p14="http://schemas.microsoft.com/office/powerpoint/2010/main" val="114582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9B11EED-61F3-49E7-85EA-A6009B5CE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6104"/>
            <a:ext cx="9144000" cy="4621696"/>
          </a:xfrm>
        </p:spPr>
        <p:txBody>
          <a:bodyPr>
            <a:normAutofit/>
          </a:bodyPr>
          <a:lstStyle/>
          <a:p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長庚科大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林口本部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護理系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60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300F508D-0163-4639-B3C0-6FDCF06152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73356" y="1418121"/>
            <a:ext cx="9144000" cy="4422775"/>
          </a:xfrm>
        </p:spPr>
        <p:txBody>
          <a:bodyPr/>
          <a:lstStyle/>
          <a:p>
            <a:r>
              <a:rPr lang="zh-TW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en-US" altLang="zh-TW" sz="36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認識自己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不將就成績限制，堅持自己的方向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清楚校系課程與出入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algn="l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022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00178B-4074-4A02-939F-772CAB4E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5562"/>
            <a:ext cx="10515600" cy="56468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書審文件的準備</a:t>
            </a:r>
            <a:endParaRPr lang="en-US" altLang="zh-TW" sz="36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文字簡明扼要，版面乾淨明確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快速理解，不冗贅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圖表運用、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icon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適當發揮增加易閱度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吸引眼球，明瞭清晰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展現自我特質，真誠不誇大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確保面試時與本人感覺一致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注意區塊先後順序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掌握教授閱讀的時間限制性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84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EB7772-6610-4FEE-A016-ED7CF4B3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539301"/>
            <a:ext cx="10515600" cy="57793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書審文件的準備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具象化特質與能力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取代抽象形容詞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透過讀書計畫展現就讀意願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你就是此學系最佳人選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善用大標、中標、內文、顏色分級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助益閱讀時的層次感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/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善用科系與自己的特質連結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建立個人品牌，讓教授產生共鳴</a:t>
            </a:r>
            <a:endParaRPr lang="en-US" altLang="zh-TW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5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44BF98A-D50E-4CDA-93BE-6BB3BA9196F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17982" y="520176"/>
            <a:ext cx="9144000" cy="46878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圖表運用、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適當發揮增加易閱度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吸引眼球，明瞭清晰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善用科系與自己的特質連結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建立個人品牌，讓教授產生共鳴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具象化特質與能力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取代抽象形容詞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888995-E282-4EFC-A929-7469F5B4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2" y="2457314"/>
            <a:ext cx="5506218" cy="19433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3F109D7-A9F6-4186-972A-E615EA7E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8" y="4490137"/>
            <a:ext cx="519185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933B1-9F76-48EC-B89E-0EF1C7AE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767" y="681037"/>
            <a:ext cx="10515600" cy="5501102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善用大標、中標、內文、顏色分級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助益閱讀時的層次感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具象化經歷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取代抽象形容詞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文字簡明扼要，版面乾淨明確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快速理解，不冗贅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4D60A6-88BB-438D-A8CF-CD1FB417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59" y="386361"/>
            <a:ext cx="5611008" cy="36485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AB8C6C-D1B5-40C2-993E-0B6B4F97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01" y="4034945"/>
            <a:ext cx="3038899" cy="4477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2CDC502-E2E9-4127-8460-0F5C5B68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59" y="4465194"/>
            <a:ext cx="3086531" cy="59063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1F3E0D6-20AA-41FD-85C0-E90F080A7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7" y="3530050"/>
            <a:ext cx="2934109" cy="50489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D9C17D3-432D-4C7B-A601-17DC6D0C6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59" y="5081436"/>
            <a:ext cx="2934109" cy="5048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2678100-F1D3-4BB6-A789-7C293E5D8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2" y="3939623"/>
            <a:ext cx="4621696" cy="22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7F9E0B3-262C-4210-BE77-03124A47FAE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20418" y="458787"/>
            <a:ext cx="11528425" cy="63992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透過讀書計畫展現就讀意願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你就是此學系最佳人選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圖表運用，增加易閱度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吸引眼球，明瞭清晰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善用科系與自己的特質連結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建立個人品牌，讓教授產生共鳴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79B32A-A004-4777-9784-212058F2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8" y="3803566"/>
            <a:ext cx="4798650" cy="290656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2CF3A4F-E499-49DB-9F43-C7CCEF8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60" y="147869"/>
            <a:ext cx="6181921" cy="36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F89D1E9-BBAC-4A35-B41F-B19CA3367DD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64974" y="702642"/>
            <a:ext cx="9144000" cy="56721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口面試的準備</a:t>
            </a:r>
            <a:endParaRPr lang="en-US" altLang="zh-TW" sz="3600" dirty="0">
              <a:solidFill>
                <a:schemeClr val="tx2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服裝儀容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展現自我，同時傾聽建言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說話內容具邏輯性、合理性</a:t>
            </a:r>
            <a:endParaRPr lang="en-US" altLang="zh-TW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363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預留位置 6" descr="投影片影像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9071" y="0"/>
            <a:ext cx="10655455" cy="6858000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B6DD33-756C-41A3-8633-0A2FD7B3F339}"/>
              </a:ext>
            </a:extLst>
          </p:cNvPr>
          <p:cNvSpPr txBox="1"/>
          <p:nvPr/>
        </p:nvSpPr>
        <p:spPr>
          <a:xfrm>
            <a:off x="6095992" y="4143733"/>
            <a:ext cx="64509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個人申請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BCF90-75B1-4745-AB31-D0980AD4C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</a:t>
            </a:r>
          </a:p>
        </p:txBody>
      </p:sp>
    </p:spTree>
    <p:extLst>
      <p:ext uri="{BB962C8B-B14F-4D97-AF65-F5344CB8AC3E}">
        <p14:creationId xmlns:p14="http://schemas.microsoft.com/office/powerpoint/2010/main" val="219658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34" y="258380"/>
            <a:ext cx="11340000" cy="432000"/>
          </a:xfrm>
        </p:spPr>
        <p:txBody>
          <a:bodyPr rtlCol="0"/>
          <a:lstStyle/>
          <a:p>
            <a:pPr rtl="0"/>
            <a:r>
              <a:rPr lang="zh-TW" altLang="en-US" sz="4400" b="1" dirty="0"/>
              <a:t>學測成績</a:t>
            </a:r>
            <a:endParaRPr lang="zh-TW" alt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5A9C394-394C-4F19-A4D9-D15141F71116}"/>
              </a:ext>
            </a:extLst>
          </p:cNvPr>
          <p:cNvSpPr txBox="1"/>
          <p:nvPr/>
        </p:nvSpPr>
        <p:spPr>
          <a:xfrm>
            <a:off x="142634" y="1006996"/>
            <a:ext cx="500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國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數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英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自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12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社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11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B16648-20ED-496F-A532-C5A5AC1D2E2C}"/>
              </a:ext>
            </a:extLst>
          </p:cNvPr>
          <p:cNvSpPr txBox="1"/>
          <p:nvPr/>
        </p:nvSpPr>
        <p:spPr>
          <a:xfrm>
            <a:off x="6474534" y="1006996"/>
            <a:ext cx="500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國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數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英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自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9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社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X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7" name="表格 27">
            <a:extLst>
              <a:ext uri="{FF2B5EF4-FFF2-40B4-BE49-F238E27FC236}">
                <a16:creationId xmlns:a16="http://schemas.microsoft.com/office/drawing/2014/main" id="{4E504826-2617-47A9-BFF1-56C77DFA53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62" y="1796111"/>
          <a:ext cx="4026644" cy="4269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26644">
                  <a:extLst>
                    <a:ext uri="{9D8B030D-6E8A-4147-A177-3AD203B41FA5}">
                      <a16:colId xmlns:a16="http://schemas.microsoft.com/office/drawing/2014/main" val="793223022"/>
                    </a:ext>
                  </a:extLst>
                </a:gridCol>
              </a:tblGrid>
              <a:tr h="609860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solidFill>
                            <a:srgbClr val="002060"/>
                          </a:solidFill>
                        </a:rPr>
                        <a:t>第一階段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198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逢甲  環工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162736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大同  材料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8576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</a:rPr>
                        <a:t>第二階段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48869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逢甲  環工    正取</a:t>
                      </a:r>
                      <a:r>
                        <a:rPr lang="en-US" altLang="zh-TW" sz="2800" b="1" dirty="0"/>
                        <a:t>60</a:t>
                      </a:r>
                      <a:endParaRPr lang="zh-TW" alt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48210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大同  材料    備取</a:t>
                      </a:r>
                      <a:r>
                        <a:rPr lang="en-US" altLang="zh-TW" sz="2800" b="1" dirty="0"/>
                        <a:t>6</a:t>
                      </a:r>
                      <a:endParaRPr lang="zh-TW" alt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396841"/>
                  </a:ext>
                </a:extLst>
              </a:tr>
              <a:tr h="609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733033"/>
                  </a:ext>
                </a:extLst>
              </a:tr>
            </a:tbl>
          </a:graphicData>
        </a:graphic>
      </p:graphicFrame>
      <p:graphicFrame>
        <p:nvGraphicFramePr>
          <p:cNvPr id="29" name="表格 29">
            <a:extLst>
              <a:ext uri="{FF2B5EF4-FFF2-40B4-BE49-F238E27FC236}">
                <a16:creationId xmlns:a16="http://schemas.microsoft.com/office/drawing/2014/main" id="{3DB7740B-3AAD-42F9-91D4-9D8E09764F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54501" y="1796111"/>
          <a:ext cx="5008100" cy="4662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08100">
                  <a:extLst>
                    <a:ext uri="{9D8B030D-6E8A-4147-A177-3AD203B41FA5}">
                      <a16:colId xmlns:a16="http://schemas.microsoft.com/office/drawing/2014/main" val="236102253"/>
                    </a:ext>
                  </a:extLst>
                </a:gridCol>
              </a:tblGrid>
              <a:tr h="58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rgbClr val="002060"/>
                          </a:solidFill>
                        </a:rPr>
                        <a:t>第一階段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88197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靜宜類繁星   食營生技組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721417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銘傳   生技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3093146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義守   生技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0251032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</a:rPr>
                        <a:t>第二階段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8577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靜宜類繁星   食營生技組   備</a:t>
                      </a:r>
                      <a:r>
                        <a:rPr lang="en-US" altLang="zh-TW" sz="2800" b="1" dirty="0"/>
                        <a:t>9</a:t>
                      </a:r>
                      <a:endParaRPr lang="zh-TW" alt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995546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銘傳   生技   正取</a:t>
                      </a:r>
                      <a:r>
                        <a:rPr lang="en-US" altLang="zh-TW" sz="2800" b="1" dirty="0"/>
                        <a:t>41</a:t>
                      </a:r>
                      <a:endParaRPr lang="zh-TW" alt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487268"/>
                  </a:ext>
                </a:extLst>
              </a:tr>
              <a:tr h="58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義守   生技   正取</a:t>
                      </a:r>
                      <a:r>
                        <a:rPr lang="en-US" altLang="zh-TW" sz="2800" b="1" dirty="0"/>
                        <a:t>6</a:t>
                      </a:r>
                      <a:endParaRPr lang="zh-TW" alt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32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64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7" descr="分隔線投影片影像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手繪多邊形 5" descr="輔色區塊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 5" descr="空心輔色區塊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585F76-19E8-4EC2-9833-18F8880724C7}"/>
              </a:ext>
            </a:extLst>
          </p:cNvPr>
          <p:cNvSpPr txBox="1"/>
          <p:nvPr/>
        </p:nvSpPr>
        <p:spPr>
          <a:xfrm>
            <a:off x="5960963" y="752355"/>
            <a:ext cx="5357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志願選填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                 第一階段   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7" y="127325"/>
            <a:ext cx="6991108" cy="864000"/>
          </a:xfrm>
        </p:spPr>
        <p:txBody>
          <a:bodyPr rtlCol="0"/>
          <a:lstStyle/>
          <a:p>
            <a:pPr rtl="0"/>
            <a: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關於</a:t>
            </a:r>
            <a:r>
              <a:rPr lang="zh-TW" altLang="en-US" sz="4400" b="1" dirty="0"/>
              <a:t>志願選填你需要知道</a:t>
            </a:r>
            <a:endParaRPr lang="zh-TW" alt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6130" y="1063425"/>
            <a:ext cx="7867248" cy="2082706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US" altLang="zh-TW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1.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參考資料僅供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”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參考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”</a:t>
            </a:r>
          </a:p>
          <a:p>
            <a:pPr rtl="0">
              <a:lnSpc>
                <a:spcPct val="100000"/>
              </a:lnSpc>
            </a:pPr>
            <a:r>
              <a:rPr lang="en-US" altLang="zh-TW" sz="3600" b="1" dirty="0"/>
              <a:t>2.</a:t>
            </a:r>
            <a:r>
              <a:rPr lang="zh-TW" altLang="en-US" sz="3600" dirty="0"/>
              <a:t>保底學校要謹慎選擇</a:t>
            </a:r>
            <a:endParaRPr lang="en-US" altLang="zh-TW" sz="3600" dirty="0"/>
          </a:p>
          <a:p>
            <a:pPr rtl="0">
              <a:lnSpc>
                <a:spcPct val="100000"/>
              </a:lnSpc>
            </a:pPr>
            <a:r>
              <a:rPr lang="en-US" altLang="zh-TW" sz="3600" b="1" dirty="0"/>
              <a:t>3.</a:t>
            </a:r>
            <a:r>
              <a:rPr lang="zh-TW" altLang="en-US" sz="3600" dirty="0"/>
              <a:t>不需要去瞧不起任何一間大學</a:t>
            </a:r>
            <a:endParaRPr lang="en-US" altLang="zh-TW" sz="3600" dirty="0"/>
          </a:p>
          <a:p>
            <a:pPr rtl="0">
              <a:lnSpc>
                <a:spcPct val="100000"/>
              </a:lnSpc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9" name="圖片預留位置 8" descr="影像預留位置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1350" y="180569"/>
            <a:ext cx="3356306" cy="2965561"/>
          </a:xfrm>
        </p:spPr>
      </p:pic>
      <p:sp>
        <p:nvSpPr>
          <p:cNvPr id="16" name="手繪多邊形 5" descr="實心影像輔色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821294" y="1384421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 descr="空心影像輔色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086516" y="175233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5D3A6E-1A1F-45D1-8A53-7DC37F980606}"/>
              </a:ext>
            </a:extLst>
          </p:cNvPr>
          <p:cNvSpPr txBox="1"/>
          <p:nvPr/>
        </p:nvSpPr>
        <p:spPr>
          <a:xfrm>
            <a:off x="289372" y="3834523"/>
            <a:ext cx="11727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還有最重要的是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請根據你的興趣還有志向去做選擇</a:t>
            </a:r>
            <a:endParaRPr kumimoji="0" lang="en-US" altLang="zh-TW" sz="5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6" y="127325"/>
            <a:ext cx="6991108" cy="864000"/>
          </a:xfrm>
        </p:spPr>
        <p:txBody>
          <a:bodyPr rtlCol="0"/>
          <a:lstStyle/>
          <a:p>
            <a:pPr rtl="0"/>
            <a: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志願如何填</a:t>
            </a:r>
            <a: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?</a:t>
            </a:r>
            <a:endParaRPr lang="zh-TW" alt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9" name="圖片預留位置 8" descr="影像預留位置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1350" y="3733757"/>
            <a:ext cx="3356306" cy="2965561"/>
          </a:xfrm>
        </p:spPr>
      </p:pic>
      <p:sp>
        <p:nvSpPr>
          <p:cNvPr id="16" name="手繪多邊形 5" descr="實心影像輔色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06489" y="3956081"/>
            <a:ext cx="1271830" cy="111609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 descr="空心影像輔色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03753" y="345866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512AFA4-2746-4776-B6C1-EECD36EF38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4468" y="1682888"/>
            <a:ext cx="6991107" cy="3259502"/>
          </a:xfrm>
        </p:spPr>
        <p:txBody>
          <a:bodyPr/>
          <a:lstStyle/>
          <a:p>
            <a:r>
              <a:rPr lang="zh-TW" altLang="en-US" sz="6000" dirty="0"/>
              <a:t>夢幻     </a:t>
            </a:r>
            <a:r>
              <a:rPr lang="en-US" altLang="zh-TW" sz="6000" dirty="0"/>
              <a:t>1</a:t>
            </a:r>
          </a:p>
          <a:p>
            <a:r>
              <a:rPr lang="zh-TW" altLang="en-US" sz="6000" dirty="0"/>
              <a:t>適合     </a:t>
            </a:r>
            <a:r>
              <a:rPr lang="en-US" altLang="zh-TW" sz="6000" dirty="0"/>
              <a:t>3</a:t>
            </a:r>
          </a:p>
          <a:p>
            <a:r>
              <a:rPr lang="zh-TW" altLang="en-US" sz="6000" dirty="0"/>
              <a:t>保底     </a:t>
            </a:r>
            <a:r>
              <a:rPr lang="en-US" altLang="zh-TW" sz="6000" dirty="0"/>
              <a:t>2</a:t>
            </a:r>
            <a:r>
              <a:rPr lang="zh-TW" altLang="en-US" sz="6000" dirty="0"/>
              <a:t> </a:t>
            </a:r>
            <a:endParaRPr lang="en-US" altLang="zh-TW" sz="6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2293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 5" descr="空心輔色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Lorem ipsum dolor sit amet, consectetur adipiscing elit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3" name="圖片預留位置 12" descr="圖片預留位置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61599" y="-176885"/>
            <a:ext cx="15379695" cy="8942165"/>
          </a:xfrm>
        </p:spPr>
      </p:pic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7D92EA-D8E7-41D7-8923-28B5A3EBE88B}"/>
              </a:ext>
            </a:extLst>
          </p:cNvPr>
          <p:cNvSpPr txBox="1"/>
          <p:nvPr/>
        </p:nvSpPr>
        <p:spPr>
          <a:xfrm>
            <a:off x="4447008" y="3133526"/>
            <a:ext cx="4801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書審資料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/>
              <a:t>一份不錯的書審具備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897C0FE-0939-4A13-899C-C19FB6D31D08}"/>
              </a:ext>
            </a:extLst>
          </p:cNvPr>
          <p:cNvGrpSpPr/>
          <p:nvPr/>
        </p:nvGrpSpPr>
        <p:grpSpPr>
          <a:xfrm>
            <a:off x="3901790" y="1397550"/>
            <a:ext cx="3177438" cy="4403483"/>
            <a:chOff x="3331518" y="1073085"/>
            <a:chExt cx="3177438" cy="44034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122D9B2-DEE4-4AA4-9075-423FCF8F6286}"/>
                </a:ext>
              </a:extLst>
            </p:cNvPr>
            <p:cNvSpPr/>
            <p:nvPr/>
          </p:nvSpPr>
          <p:spPr>
            <a:xfrm>
              <a:off x="3331518" y="1073085"/>
              <a:ext cx="3177438" cy="44034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sx="102000" sy="102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82E9B73-C645-4E40-9836-A9148F820123}"/>
                </a:ext>
              </a:extLst>
            </p:cNvPr>
            <p:cNvSpPr txBox="1"/>
            <p:nvPr/>
          </p:nvSpPr>
          <p:spPr>
            <a:xfrm>
              <a:off x="4404852" y="1381432"/>
              <a:ext cx="1125523" cy="375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備審資料</a:t>
              </a:r>
            </a:p>
          </p:txBody>
        </p:sp>
      </p:grp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E67F24C-24A3-4F8A-BD1D-55002E9606EA}"/>
              </a:ext>
            </a:extLst>
          </p:cNvPr>
          <p:cNvCxnSpPr>
            <a:cxnSpLocks/>
          </p:cNvCxnSpPr>
          <p:nvPr/>
        </p:nvCxnSpPr>
        <p:spPr>
          <a:xfrm>
            <a:off x="6096000" y="3145916"/>
            <a:ext cx="293001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ED170D2-9A7F-4616-80A0-02C9260E670C}"/>
              </a:ext>
            </a:extLst>
          </p:cNvPr>
          <p:cNvSpPr txBox="1"/>
          <p:nvPr/>
        </p:nvSpPr>
        <p:spPr>
          <a:xfrm>
            <a:off x="9141958" y="2792294"/>
            <a:ext cx="258569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申請動機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AFAB1E6-4279-44C0-A485-4D67937103C6}"/>
              </a:ext>
            </a:extLst>
          </p:cNvPr>
          <p:cNvCxnSpPr/>
          <p:nvPr/>
        </p:nvCxnSpPr>
        <p:spPr>
          <a:xfrm>
            <a:off x="6660264" y="1872639"/>
            <a:ext cx="189890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67831EBD-08E0-49AD-B6B6-3A32681D7541}"/>
              </a:ext>
            </a:extLst>
          </p:cNvPr>
          <p:cNvCxnSpPr>
            <a:cxnSpLocks/>
          </p:cNvCxnSpPr>
          <p:nvPr/>
        </p:nvCxnSpPr>
        <p:spPr>
          <a:xfrm>
            <a:off x="6430297" y="4556845"/>
            <a:ext cx="212887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97E6913-CE00-4910-AD5D-95401E4E71A4}"/>
              </a:ext>
            </a:extLst>
          </p:cNvPr>
          <p:cNvSpPr txBox="1"/>
          <p:nvPr/>
        </p:nvSpPr>
        <p:spPr>
          <a:xfrm>
            <a:off x="923249" y="1872638"/>
            <a:ext cx="1328339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封面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8151F78-0725-4FAC-ABDD-318D812EFB3F}"/>
              </a:ext>
            </a:extLst>
          </p:cNvPr>
          <p:cNvSpPr txBox="1"/>
          <p:nvPr/>
        </p:nvSpPr>
        <p:spPr>
          <a:xfrm>
            <a:off x="8721856" y="4201215"/>
            <a:ext cx="251641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讀書計畫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1331A64-1F50-4326-A7C8-BCF17BB3E810}"/>
              </a:ext>
            </a:extLst>
          </p:cNvPr>
          <p:cNvSpPr txBox="1"/>
          <p:nvPr/>
        </p:nvSpPr>
        <p:spPr>
          <a:xfrm>
            <a:off x="390973" y="3199137"/>
            <a:ext cx="264487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佐證資料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B635297-4A3D-46CB-9974-AA756CF8D670}"/>
              </a:ext>
            </a:extLst>
          </p:cNvPr>
          <p:cNvSpPr txBox="1"/>
          <p:nvPr/>
        </p:nvSpPr>
        <p:spPr>
          <a:xfrm>
            <a:off x="388369" y="4015367"/>
            <a:ext cx="26448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社團   證書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營隊   證照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獎狀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9602191-F835-45FA-885A-1B69361B08EA}"/>
              </a:ext>
            </a:extLst>
          </p:cNvPr>
          <p:cNvCxnSpPr>
            <a:cxnSpLocks/>
          </p:cNvCxnSpPr>
          <p:nvPr/>
        </p:nvCxnSpPr>
        <p:spPr>
          <a:xfrm>
            <a:off x="2290916" y="2237288"/>
            <a:ext cx="2113936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2D1A0B32-7F86-408E-AC24-BA2338E9E0EB}"/>
              </a:ext>
            </a:extLst>
          </p:cNvPr>
          <p:cNvCxnSpPr>
            <a:cxnSpLocks/>
          </p:cNvCxnSpPr>
          <p:nvPr/>
        </p:nvCxnSpPr>
        <p:spPr>
          <a:xfrm>
            <a:off x="3093823" y="3599291"/>
            <a:ext cx="1415288" cy="874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投影片縮放 44">
                <a:extLst>
                  <a:ext uri="{FF2B5EF4-FFF2-40B4-BE49-F238E27FC236}">
                    <a16:creationId xmlns:a16="http://schemas.microsoft.com/office/drawing/2014/main" id="{A2722E25-1058-4377-A54E-DAFD20BC575F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470181" y="1365406"/>
              <a:ext cx="1824191" cy="1197513"/>
            </p:xfrm>
            <a:graphic>
              <a:graphicData uri="http://schemas.microsoft.com/office/powerpoint/2016/slidezoom">
                <pslz:sldZm>
                  <pslz:sldZmObj sldId="301" cId="2245078282">
                    <pslz:zmPr id="{080061E6-BE28-47B1-B0C7-B866C44FD393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24191" cy="11975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投影片縮放 4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2722E25-1058-4377-A54E-DAFD20BC57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181" y="1365406"/>
                <a:ext cx="1824191" cy="11975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07889C7-FD7D-4C08-857E-ECD6B0E1A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92737E-5F05-4374-923D-37DB225F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85" y="225386"/>
            <a:ext cx="4524969" cy="640429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8478DC-3D5A-416A-B994-A8C217B2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8" y="276076"/>
            <a:ext cx="480863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8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/>
              <a:t>一份不錯的書審具備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897C0FE-0939-4A13-899C-C19FB6D31D08}"/>
              </a:ext>
            </a:extLst>
          </p:cNvPr>
          <p:cNvGrpSpPr/>
          <p:nvPr/>
        </p:nvGrpSpPr>
        <p:grpSpPr>
          <a:xfrm>
            <a:off x="3901790" y="1397550"/>
            <a:ext cx="3177438" cy="4403483"/>
            <a:chOff x="3331518" y="1073085"/>
            <a:chExt cx="3177438" cy="44034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122D9B2-DEE4-4AA4-9075-423FCF8F6286}"/>
                </a:ext>
              </a:extLst>
            </p:cNvPr>
            <p:cNvSpPr/>
            <p:nvPr/>
          </p:nvSpPr>
          <p:spPr>
            <a:xfrm>
              <a:off x="3331518" y="1073085"/>
              <a:ext cx="3177438" cy="44034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sx="102000" sy="102000" algn="tl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82E9B73-C645-4E40-9836-A9148F820123}"/>
                </a:ext>
              </a:extLst>
            </p:cNvPr>
            <p:cNvSpPr txBox="1"/>
            <p:nvPr/>
          </p:nvSpPr>
          <p:spPr>
            <a:xfrm>
              <a:off x="4404852" y="1381432"/>
              <a:ext cx="1125523" cy="375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備審資料</a:t>
              </a:r>
            </a:p>
          </p:txBody>
        </p:sp>
      </p:grp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E67F24C-24A3-4F8A-BD1D-55002E9606EA}"/>
              </a:ext>
            </a:extLst>
          </p:cNvPr>
          <p:cNvCxnSpPr>
            <a:cxnSpLocks/>
          </p:cNvCxnSpPr>
          <p:nvPr/>
        </p:nvCxnSpPr>
        <p:spPr>
          <a:xfrm>
            <a:off x="6096000" y="3145916"/>
            <a:ext cx="293001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ED170D2-9A7F-4616-80A0-02C9260E670C}"/>
              </a:ext>
            </a:extLst>
          </p:cNvPr>
          <p:cNvSpPr txBox="1"/>
          <p:nvPr/>
        </p:nvSpPr>
        <p:spPr>
          <a:xfrm>
            <a:off x="9141958" y="2792294"/>
            <a:ext cx="258569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申請動機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AFAB1E6-4279-44C0-A485-4D67937103C6}"/>
              </a:ext>
            </a:extLst>
          </p:cNvPr>
          <p:cNvCxnSpPr/>
          <p:nvPr/>
        </p:nvCxnSpPr>
        <p:spPr>
          <a:xfrm>
            <a:off x="6660264" y="1872639"/>
            <a:ext cx="189890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67831EBD-08E0-49AD-B6B6-3A32681D7541}"/>
              </a:ext>
            </a:extLst>
          </p:cNvPr>
          <p:cNvCxnSpPr>
            <a:cxnSpLocks/>
          </p:cNvCxnSpPr>
          <p:nvPr/>
        </p:nvCxnSpPr>
        <p:spPr>
          <a:xfrm>
            <a:off x="6430297" y="4556845"/>
            <a:ext cx="212887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97E6913-CE00-4910-AD5D-95401E4E71A4}"/>
              </a:ext>
            </a:extLst>
          </p:cNvPr>
          <p:cNvSpPr txBox="1"/>
          <p:nvPr/>
        </p:nvSpPr>
        <p:spPr>
          <a:xfrm>
            <a:off x="923249" y="1872638"/>
            <a:ext cx="1328339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封面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1331A64-1F50-4326-A7C8-BCF17BB3E810}"/>
              </a:ext>
            </a:extLst>
          </p:cNvPr>
          <p:cNvSpPr txBox="1"/>
          <p:nvPr/>
        </p:nvSpPr>
        <p:spPr>
          <a:xfrm>
            <a:off x="390973" y="3199137"/>
            <a:ext cx="264487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佐證資料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B635297-4A3D-46CB-9974-AA756CF8D670}"/>
              </a:ext>
            </a:extLst>
          </p:cNvPr>
          <p:cNvSpPr txBox="1"/>
          <p:nvPr/>
        </p:nvSpPr>
        <p:spPr>
          <a:xfrm>
            <a:off x="388369" y="4015367"/>
            <a:ext cx="26448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社團   證書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營隊   證照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獎狀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9602191-F835-45FA-885A-1B69361B08EA}"/>
              </a:ext>
            </a:extLst>
          </p:cNvPr>
          <p:cNvCxnSpPr>
            <a:cxnSpLocks/>
          </p:cNvCxnSpPr>
          <p:nvPr/>
        </p:nvCxnSpPr>
        <p:spPr>
          <a:xfrm>
            <a:off x="2290916" y="2237288"/>
            <a:ext cx="2113936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2D1A0B32-7F86-408E-AC24-BA2338E9E0EB}"/>
              </a:ext>
            </a:extLst>
          </p:cNvPr>
          <p:cNvCxnSpPr>
            <a:cxnSpLocks/>
          </p:cNvCxnSpPr>
          <p:nvPr/>
        </p:nvCxnSpPr>
        <p:spPr>
          <a:xfrm>
            <a:off x="3093823" y="3599291"/>
            <a:ext cx="1415288" cy="874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B5E078-FFEA-44C7-86D1-988A56104ADC}"/>
              </a:ext>
            </a:extLst>
          </p:cNvPr>
          <p:cNvSpPr txBox="1"/>
          <p:nvPr/>
        </p:nvSpPr>
        <p:spPr>
          <a:xfrm>
            <a:off x="8721856" y="1487917"/>
            <a:ext cx="147419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自傳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投影片縮放 3">
                <a:extLst>
                  <a:ext uri="{FF2B5EF4-FFF2-40B4-BE49-F238E27FC236}">
                    <a16:creationId xmlns:a16="http://schemas.microsoft.com/office/drawing/2014/main" id="{3A5D2009-BF8F-46C0-9A13-D342BAED19A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416413" y="4071289"/>
              <a:ext cx="3048000" cy="1230678"/>
            </p:xfrm>
            <a:graphic>
              <a:graphicData uri="http://schemas.microsoft.com/office/powerpoint/2016/slidezoom">
                <pslz:sldZm>
                  <pslz:sldZmObj sldId="303" cId="1693556750">
                    <pslz:zmPr id="{ED41F6C7-B923-41B7-9331-9A44520622B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2306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投影片縮放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A5D2009-BF8F-46C0-9A13-D342BAED19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6413" y="4071289"/>
                <a:ext cx="3048000" cy="12306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817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5FCBD6-BDCC-4116-818F-5EAE94B94D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24F92A-71B3-4D8D-94A1-2E94AB2E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6" y="182729"/>
            <a:ext cx="4927270" cy="64013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91879E3-3DDC-4463-A281-C5B65A9D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77" y="182729"/>
            <a:ext cx="480863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預留位置 11" descr="影像預留位置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20180" y="0"/>
            <a:ext cx="10655455" cy="6858000"/>
          </a:xfr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7F8ECD69-2610-4E11-8139-64F388947DC3}"/>
              </a:ext>
            </a:extLst>
          </p:cNvPr>
          <p:cNvSpPr txBox="1"/>
          <p:nvPr/>
        </p:nvSpPr>
        <p:spPr>
          <a:xfrm>
            <a:off x="7735275" y="4454013"/>
            <a:ext cx="51029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面試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A899DA-38CF-41E9-B01B-0D05EDAB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/>
              <a:t>2%</a:t>
            </a:r>
            <a:r>
              <a:rPr lang="zh-TW" altLang="en-US" sz="66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中山大學化學系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200C23-E958-4247-ADED-39335735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3757"/>
            <a:ext cx="10178322" cy="43158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讀書方法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>
              <a:lnSpc>
                <a:spcPct val="220000"/>
              </a:lnSpc>
            </a:pP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繁星重點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>
              <a:lnSpc>
                <a:spcPct val="220000"/>
              </a:lnSpc>
            </a:pPr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志願選填注意事項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636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4000" b="1" dirty="0"/>
              <a:t>面試之前你需要知道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4" name="圖片預留位置 13" descr="影像預留位置左方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4118" y="2123698"/>
            <a:ext cx="2405261" cy="2125239"/>
          </a:xfrm>
        </p:spPr>
      </p:pic>
      <p:pic>
        <p:nvPicPr>
          <p:cNvPr id="19" name="圖片預留位置 18" descr="影像預留位置底部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4939" y="3438917"/>
            <a:ext cx="2405261" cy="2125239"/>
          </a:xfrm>
        </p:spPr>
      </p:pic>
      <p:pic>
        <p:nvPicPr>
          <p:cNvPr id="17" name="圖片預留位置 16" descr="影像預留位置頂端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7431" y="648000"/>
            <a:ext cx="2405261" cy="2125239"/>
          </a:xfrm>
        </p:spPr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56DE9C-5CA6-41F4-83EA-A3B0DC7541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6313" y="2123698"/>
            <a:ext cx="6852318" cy="3908129"/>
          </a:xfrm>
        </p:spPr>
        <p:txBody>
          <a:bodyPr/>
          <a:lstStyle/>
          <a:p>
            <a:r>
              <a:rPr lang="zh-TW" altLang="en-US" sz="3200" dirty="0"/>
              <a:t>術業有專攻</a:t>
            </a:r>
            <a:endParaRPr lang="en-US" altLang="zh-TW" sz="3200" dirty="0"/>
          </a:p>
          <a:p>
            <a:r>
              <a:rPr lang="zh-TW" altLang="en-US" sz="3200" dirty="0"/>
              <a:t>面試前了解相關資料</a:t>
            </a:r>
            <a:endParaRPr lang="en-US" altLang="zh-TW" sz="3200" dirty="0"/>
          </a:p>
          <a:p>
            <a:r>
              <a:rPr lang="en-US" altLang="zh-TW" sz="3200" dirty="0" err="1"/>
              <a:t>eg.</a:t>
            </a:r>
            <a:r>
              <a:rPr lang="zh-TW" altLang="en-US" sz="3200" dirty="0"/>
              <a:t>系所特色課程、相關產業趨勢</a:t>
            </a:r>
            <a:r>
              <a:rPr lang="en-US" altLang="zh-TW" sz="3200" dirty="0"/>
              <a:t>......</a:t>
            </a:r>
          </a:p>
          <a:p>
            <a:endParaRPr lang="en-US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預留位置 4" descr="大型影像預留位置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16" name="文字方塊 15" descr="輔色設計至標題區塊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4813138"/>
            <a:ext cx="691517" cy="1026777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000" b="1" i="0" u="none" strike="noStrike" kern="1200" cap="none" spc="-30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j-cs"/>
              <a:sym typeface="Microsoft JhengHei UI" panose="020B0604030504040204" pitchFamily="34" charset="-120"/>
            </a:endParaRPr>
          </a:p>
        </p:txBody>
      </p:sp>
      <p:sp>
        <p:nvSpPr>
          <p:cNvPr id="17" name="等腰三角形 16" descr="陰影輔色至標題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63958" y="561010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19" name="等腰三角形 18" descr="至陰影輔色至標題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463958" y="486037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545902-90ED-404C-9E65-97CAEC8C33D7}"/>
              </a:ext>
            </a:extLst>
          </p:cNvPr>
          <p:cNvSpPr/>
          <p:nvPr/>
        </p:nvSpPr>
        <p:spPr>
          <a:xfrm>
            <a:off x="2183827" y="3949192"/>
            <a:ext cx="12193126" cy="232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C78279-60BD-42BA-B2EA-EC1AD31C1105}"/>
              </a:ext>
            </a:extLst>
          </p:cNvPr>
          <p:cNvSpPr txBox="1"/>
          <p:nvPr/>
        </p:nvSpPr>
        <p:spPr>
          <a:xfrm>
            <a:off x="2722470" y="4451497"/>
            <a:ext cx="694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關於類繁星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35572"/>
            <a:ext cx="11340000" cy="432000"/>
          </a:xfrm>
        </p:spPr>
        <p:txBody>
          <a:bodyPr rtlCol="0"/>
          <a:lstStyle/>
          <a:p>
            <a:pPr rtl="0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什麼是類繁星</a:t>
            </a:r>
            <a:r>
              <a:rPr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?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5398729" cy="200067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200" dirty="0"/>
              <a:t>◎</a:t>
            </a: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在校成績前</a:t>
            </a:r>
            <a:r>
              <a:rPr lang="en-US" altLang="zh-TW" sz="3200" b="1" dirty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50%</a:t>
            </a: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才可填</a:t>
            </a:r>
            <a:endParaRPr lang="en-US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/>
              <a:t>◎</a:t>
            </a:r>
            <a:r>
              <a:rPr lang="zh-TW" altLang="en-US" sz="3200" b="1" dirty="0">
                <a:solidFill>
                  <a:schemeClr val="accent2"/>
                </a:solidFill>
              </a:rPr>
              <a:t>不</a:t>
            </a:r>
            <a:r>
              <a:rPr lang="zh-TW" altLang="en-US" sz="3200" dirty="0"/>
              <a:t>需準備備審、口面試</a:t>
            </a:r>
            <a:endParaRPr lang="en-US" altLang="zh-TW" sz="3200" dirty="0"/>
          </a:p>
          <a:p>
            <a:pPr>
              <a:lnSpc>
                <a:spcPct val="100000"/>
              </a:lnSpc>
            </a:pPr>
            <a:r>
              <a:rPr lang="zh-TW" altLang="en-US" sz="3200" dirty="0"/>
              <a:t>◎與</a:t>
            </a:r>
            <a:r>
              <a:rPr lang="zh-TW" altLang="en-US" sz="3200" b="1" dirty="0">
                <a:solidFill>
                  <a:schemeClr val="accent2"/>
                </a:solidFill>
              </a:rPr>
              <a:t>一般個人申請</a:t>
            </a:r>
            <a:r>
              <a:rPr lang="zh-TW" altLang="en-US" sz="3200" dirty="0"/>
              <a:t>一起填志願</a:t>
            </a:r>
            <a:endParaRPr lang="en-US" altLang="zh-TW" sz="3200" dirty="0"/>
          </a:p>
          <a:p>
            <a:pPr rtl="0">
              <a:lnSpc>
                <a:spcPct val="100000"/>
              </a:lnSpc>
            </a:pP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rtl="0">
              <a:lnSpc>
                <a:spcPct val="100000"/>
              </a:lnSpc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7551B597-1FB4-40A3-B0C0-CFA8ED1B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203" y="3305864"/>
            <a:ext cx="5472000" cy="1086929"/>
          </a:xfrm>
        </p:spPr>
        <p:txBody>
          <a:bodyPr/>
          <a:lstStyle/>
          <a:p>
            <a:r>
              <a:rPr lang="zh-TW" altLang="en-US" sz="5400" dirty="0"/>
              <a:t>注意</a:t>
            </a:r>
            <a:r>
              <a:rPr lang="en-US" altLang="zh-TW" sz="5400" dirty="0"/>
              <a:t>!!!</a:t>
            </a:r>
            <a:endParaRPr lang="zh-TW" altLang="en-US" sz="5400" dirty="0"/>
          </a:p>
        </p:txBody>
      </p:sp>
      <p:sp>
        <p:nvSpPr>
          <p:cNvPr id="17" name="文字預留位置 2">
            <a:extLst>
              <a:ext uri="{FF2B5EF4-FFF2-40B4-BE49-F238E27FC236}">
                <a16:creationId xmlns:a16="http://schemas.microsoft.com/office/drawing/2014/main" id="{FC9E1467-21A2-46C1-A841-0CB520C2C7F0}"/>
              </a:ext>
            </a:extLst>
          </p:cNvPr>
          <p:cNvSpPr txBox="1">
            <a:spLocks/>
          </p:cNvSpPr>
          <p:nvPr/>
        </p:nvSpPr>
        <p:spPr>
          <a:xfrm>
            <a:off x="6175271" y="1008000"/>
            <a:ext cx="5398729" cy="2543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◎分兩階段，都是審查成績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◎與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一般個人申請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一起放榜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◎目前只有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靜宜大學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實施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18" name="文字版面配置區 13">
            <a:extLst>
              <a:ext uri="{FF2B5EF4-FFF2-40B4-BE49-F238E27FC236}">
                <a16:creationId xmlns:a16="http://schemas.microsoft.com/office/drawing/2014/main" id="{FCA00586-8853-4593-82F6-9F56A272F863}"/>
              </a:ext>
            </a:extLst>
          </p:cNvPr>
          <p:cNvSpPr txBox="1">
            <a:spLocks/>
          </p:cNvSpPr>
          <p:nvPr/>
        </p:nvSpPr>
        <p:spPr>
          <a:xfrm>
            <a:off x="884283" y="4235476"/>
            <a:ext cx="10530969" cy="1854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一階過了並不代表你錄取了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                                        還有二階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!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80554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0E23A0-E31B-43E4-B05C-EAD60419C2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altLang="zh-TW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  <a:sym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4DB79D-BCC9-479C-B9AE-618B880F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98" y="202051"/>
            <a:ext cx="6275286" cy="627528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0D2706D-CBE2-4702-A932-53AA3196E875}"/>
              </a:ext>
            </a:extLst>
          </p:cNvPr>
          <p:cNvSpPr txBox="1"/>
          <p:nvPr/>
        </p:nvSpPr>
        <p:spPr>
          <a:xfrm>
            <a:off x="707922" y="2781230"/>
            <a:ext cx="4055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謝謝您的聆聽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36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2CCAA4A-1362-4D9D-8345-4AB4FD3D9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0" y="1491143"/>
            <a:ext cx="3752716" cy="35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A9123-E64D-4878-8588-6E43AE04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學測成績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19F6F81-CD96-47BF-872D-C0505B717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55395"/>
              </p:ext>
            </p:extLst>
          </p:nvPr>
        </p:nvGraphicFramePr>
        <p:xfrm>
          <a:off x="1250950" y="2285999"/>
          <a:ext cx="10179050" cy="282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3166689766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24210983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40479856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93778240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765193554"/>
                    </a:ext>
                  </a:extLst>
                </a:gridCol>
              </a:tblGrid>
              <a:tr h="943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05192"/>
                  </a:ext>
                </a:extLst>
              </a:tr>
              <a:tr h="943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/>
                        <a:t>13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/>
                        <a:t>13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/>
                        <a:t>10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/>
                        <a:t>10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/>
                        <a:t>11</a:t>
                      </a:r>
                      <a:endParaRPr lang="zh-TW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91400"/>
                  </a:ext>
                </a:extLst>
              </a:tr>
              <a:tr h="943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華康少女文字W3" panose="040F0309000000000000" pitchFamily="81" charset="-120"/>
                          <a:ea typeface="華康少女文字W3" panose="040F0309000000000000" pitchFamily="81" charset="-120"/>
                        </a:rPr>
                        <a:t>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65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18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7ECF0-1709-4A9F-AB09-93AD0CD3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讀書方法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C85B6-A58D-4E97-B697-753D6B3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3757"/>
            <a:ext cx="10178322" cy="4673644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國文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上課認真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多閱讀各方面文學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理解作家的背景跟思想有助於對文章的理解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4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歸納統整同與不同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數學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多算多思考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不輕易放棄或去看解答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不會就問</a:t>
            </a:r>
          </a:p>
        </p:txBody>
      </p:sp>
    </p:spTree>
    <p:extLst>
      <p:ext uri="{BB962C8B-B14F-4D97-AF65-F5344CB8AC3E}">
        <p14:creationId xmlns:p14="http://schemas.microsoft.com/office/powerpoint/2010/main" val="287422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7ECF0-1709-4A9F-AB09-93AD0CD3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讀書方法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C85B6-A58D-4E97-B697-753D6B3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3757"/>
            <a:ext cx="10178322" cy="467364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英文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背單字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多閱讀文章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自然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有不會的一定要問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2google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很好用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不要放過自己任何的疑問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4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多寫題目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學測題目都差不多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94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7ECF0-1709-4A9F-AB09-93AD0CD3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讀書方法</a:t>
            </a:r>
            <a:r>
              <a:rPr lang="en-US" altLang="zh-TW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學測前</a:t>
            </a:r>
            <a:r>
              <a:rPr lang="en-US" altLang="zh-TW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個月左右</a:t>
            </a:r>
            <a:r>
              <a:rPr lang="en-US" altLang="zh-TW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endParaRPr lang="zh-TW" altLang="en-US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C85B6-A58D-4E97-B697-753D6B3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60" y="1629693"/>
            <a:ext cx="10178322" cy="467364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多寫歷屆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!!!!!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利用題目整理重點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寫的時間要完整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仔細訂正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4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每天持之以恆的寫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多做好事有保佑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往事隨風去，不用計較太多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保持好心情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6216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07889C7-FD7D-4C08-857E-ECD6B0E1A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8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92737E-5F05-4374-923D-37DB225F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85" y="225386"/>
            <a:ext cx="4524969" cy="640429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8478DC-3D5A-416A-B994-A8C217B2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8" y="276076"/>
            <a:ext cx="480863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5F5CA0AD-D9DE-4E65-8E09-0F277CB0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3" y="3871797"/>
            <a:ext cx="10698068" cy="24482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267ECF0-1709-4A9F-AB09-93AD0CD3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繁星重點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C85B6-A58D-4E97-B697-753D6B3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0870"/>
            <a:ext cx="10178322" cy="467364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五選四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108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學測第一次啟用的制度，所以可參考的部分不多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(2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年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盡早確立目標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可以先去看採納科目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hlinkClick r:id="rId3"/>
              </a:rPr>
              <a:t>https://www.cac.edu.tw/star109/index.php</a:t>
            </a: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7BBD563-702A-4CDD-9AEC-C58BFD8F8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99" y="382385"/>
            <a:ext cx="6909982" cy="60932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2E6C71A-7A2D-4D77-9B7B-F3A6EC8C2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95" y="382385"/>
            <a:ext cx="7285586" cy="6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0.xml><?xml version="1.0" encoding="utf-8"?>
<a:theme xmlns:a="http://schemas.openxmlformats.org/drawingml/2006/main" name="Office 佈景主題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496_TF16411253.potx" id="{D4C91C61-CC4B-4A36-9801-BA62D7CDFCAD}" vid="{ADDCF915-333A-4105-9C4D-754188486108}"/>
    </a:ext>
  </a:extLst>
</a:theme>
</file>

<file path=ppt/theme/theme2.xml><?xml version="1.0" encoding="utf-8"?>
<a:theme xmlns:a="http://schemas.openxmlformats.org/drawingml/2006/main" name="Office 佈景主題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496_TF16411253.potx" id="{D4C91C61-CC4B-4A36-9801-BA62D7CDFCAD}" vid="{ADDCF915-333A-4105-9C4D-754188486108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198</TotalTime>
  <Words>1581</Words>
  <Application>Microsoft Office PowerPoint</Application>
  <PresentationFormat>寬螢幕</PresentationFormat>
  <Paragraphs>282</Paragraphs>
  <Slides>44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Microsoft JhengHei UI</vt:lpstr>
      <vt:lpstr>華康少女文字W3</vt:lpstr>
      <vt:lpstr>微軟正黑體</vt:lpstr>
      <vt:lpstr>新細明體</vt:lpstr>
      <vt:lpstr>標楷體</vt:lpstr>
      <vt:lpstr>Arial</vt:lpstr>
      <vt:lpstr>Calibri</vt:lpstr>
      <vt:lpstr>Calibri Light</vt:lpstr>
      <vt:lpstr>Gill Sans MT</vt:lpstr>
      <vt:lpstr>Impact</vt:lpstr>
      <vt:lpstr>Times New Roman</vt:lpstr>
      <vt:lpstr>徽章</vt:lpstr>
      <vt:lpstr>Office 佈景主題</vt:lpstr>
      <vt:lpstr>603</vt:lpstr>
      <vt:lpstr>成員資料</vt:lpstr>
      <vt:lpstr>繁星</vt:lpstr>
      <vt:lpstr>2%中山大學化學系</vt:lpstr>
      <vt:lpstr>學測成績</vt:lpstr>
      <vt:lpstr>讀書方法</vt:lpstr>
      <vt:lpstr>讀書方法</vt:lpstr>
      <vt:lpstr>讀書方法(學測前2個月左右)</vt:lpstr>
      <vt:lpstr>繁星重點</vt:lpstr>
      <vt:lpstr>繁星重點</vt:lpstr>
      <vt:lpstr>繁星重點</vt:lpstr>
      <vt:lpstr>繁星重點</vt:lpstr>
      <vt:lpstr>小提醒</vt:lpstr>
      <vt:lpstr>軍校申請</vt:lpstr>
      <vt:lpstr>軍校入學方式</vt:lpstr>
      <vt:lpstr>報考軍校步驟</vt:lpstr>
      <vt:lpstr>報考班隊</vt:lpstr>
      <vt:lpstr>四技申請 勤益科技大學 資訊工程系</vt:lpstr>
      <vt:lpstr>選填志願的注意事項</vt:lpstr>
      <vt:lpstr>準備備審資料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學測成績</vt:lpstr>
      <vt:lpstr>PowerPoint 簡報</vt:lpstr>
      <vt:lpstr>關於志願選填你需要知道</vt:lpstr>
      <vt:lpstr>志願如何填?</vt:lpstr>
      <vt:lpstr>PowerPoint 簡報</vt:lpstr>
      <vt:lpstr>一份不錯的書審具備</vt:lpstr>
      <vt:lpstr>PowerPoint 簡報</vt:lpstr>
      <vt:lpstr>一份不錯的書審具備</vt:lpstr>
      <vt:lpstr>PowerPoint 簡報</vt:lpstr>
      <vt:lpstr>PowerPoint 簡報</vt:lpstr>
      <vt:lpstr>面試之前你需要知道</vt:lpstr>
      <vt:lpstr>PowerPoint 簡報</vt:lpstr>
      <vt:lpstr>什麼是類繁星?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繁星</dc:title>
  <dc:creator>student</dc:creator>
  <cp:lastModifiedBy>user</cp:lastModifiedBy>
  <cp:revision>22</cp:revision>
  <dcterms:created xsi:type="dcterms:W3CDTF">2020-05-27T00:27:05Z</dcterms:created>
  <dcterms:modified xsi:type="dcterms:W3CDTF">2020-05-28T06:21:55Z</dcterms:modified>
</cp:coreProperties>
</file>