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71" r:id="rId5"/>
    <p:sldId id="265" r:id="rId6"/>
    <p:sldId id="266" r:id="rId7"/>
    <p:sldId id="259" r:id="rId8"/>
    <p:sldId id="269" r:id="rId9"/>
    <p:sldId id="270" r:id="rId10"/>
    <p:sldId id="267" r:id="rId11"/>
    <p:sldId id="272" r:id="rId12"/>
    <p:sldId id="273" r:id="rId13"/>
    <p:sldId id="263" r:id="rId14"/>
    <p:sldId id="258" r:id="rId15"/>
    <p:sldId id="260" r:id="rId16"/>
    <p:sldId id="276" r:id="rId17"/>
    <p:sldId id="261" r:id="rId18"/>
    <p:sldId id="277" r:id="rId19"/>
    <p:sldId id="262" r:id="rId20"/>
    <p:sldId id="278" r:id="rId21"/>
    <p:sldId id="274" r:id="rId22"/>
    <p:sldId id="27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anva.com/zh_tw/creat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薪火相傳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27" y="-1002714"/>
            <a:ext cx="5726672" cy="57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軍校分享</a:t>
            </a:r>
            <a:r>
              <a:rPr lang="en-US" altLang="zh-TW" dirty="0"/>
              <a:t>——</a:t>
            </a:r>
            <a:r>
              <a:rPr lang="zh-TW" altLang="en-US" dirty="0"/>
              <a:t>優缺點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83063"/>
            <a:ext cx="8596668" cy="3880773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</a:rPr>
              <a:t>優點</a:t>
            </a:r>
            <a:endParaRPr lang="en-US" altLang="zh-TW" sz="3600" dirty="0">
              <a:solidFill>
                <a:schemeClr val="accent2"/>
              </a:solidFill>
            </a:endParaRPr>
          </a:p>
          <a:p>
            <a:r>
              <a:rPr lang="zh-TW" altLang="zh-TW" sz="3600" dirty="0"/>
              <a:t>不用學費</a:t>
            </a:r>
            <a:r>
              <a:rPr lang="zh-TW" altLang="en-US" sz="3600" dirty="0"/>
              <a:t>，學生時期有生活費</a:t>
            </a:r>
            <a:endParaRPr lang="en-US" altLang="zh-TW" sz="3600" dirty="0"/>
          </a:p>
          <a:p>
            <a:r>
              <a:rPr lang="zh-TW" altLang="en-US" sz="3600" dirty="0"/>
              <a:t>畢業有穩定的生活和收入</a:t>
            </a:r>
            <a:endParaRPr lang="en-US" altLang="zh-TW" sz="3600" dirty="0"/>
          </a:p>
          <a:p>
            <a:r>
              <a:rPr lang="zh-TW" altLang="en-US" sz="3600" dirty="0">
                <a:solidFill>
                  <a:schemeClr val="accent2"/>
                </a:solidFill>
              </a:rPr>
              <a:t>缺點</a:t>
            </a:r>
            <a:endParaRPr lang="en-US" altLang="zh-TW" sz="3600" dirty="0">
              <a:solidFill>
                <a:schemeClr val="accent2"/>
              </a:solidFill>
            </a:endParaRPr>
          </a:p>
          <a:p>
            <a:r>
              <a:rPr lang="zh-TW" altLang="en-US" sz="3600" dirty="0"/>
              <a:t>生活圈</a:t>
            </a:r>
            <a:r>
              <a:rPr lang="en-US" altLang="zh-TW" sz="3600" dirty="0"/>
              <a:t>——</a:t>
            </a:r>
            <a:r>
              <a:rPr lang="zh-TW" altLang="en-US" sz="3600" dirty="0"/>
              <a:t>營區</a:t>
            </a:r>
            <a:endParaRPr lang="en-US" altLang="zh-TW" sz="3600" dirty="0"/>
          </a:p>
          <a:p>
            <a:r>
              <a:rPr lang="zh-TW" altLang="en-US" sz="3600" dirty="0"/>
              <a:t>壓力大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軍校分享</a:t>
            </a:r>
            <a:r>
              <a:rPr lang="en-US" altLang="zh-TW" dirty="0"/>
              <a:t>——</a:t>
            </a:r>
            <a:r>
              <a:rPr lang="zh-TW" altLang="en-US" dirty="0"/>
              <a:t>制度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83063"/>
            <a:ext cx="8596668" cy="3880773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solidFill>
                  <a:schemeClr val="accent2"/>
                </a:solidFill>
              </a:rPr>
              <a:t>正期班</a:t>
            </a:r>
            <a:endParaRPr lang="en-US" altLang="zh-TW" sz="4400" dirty="0">
              <a:solidFill>
                <a:schemeClr val="accent2"/>
              </a:solidFill>
            </a:endParaRPr>
          </a:p>
          <a:p>
            <a:r>
              <a:rPr lang="zh-TW" altLang="zh-TW" dirty="0"/>
              <a:t>國防醫</a:t>
            </a:r>
            <a:r>
              <a:rPr lang="zh-TW" altLang="en-US" dirty="0"/>
              <a:t>、</a:t>
            </a:r>
            <a:r>
              <a:rPr lang="zh-TW" altLang="zh-TW" dirty="0"/>
              <a:t>國防大學理工學院</a:t>
            </a:r>
            <a:r>
              <a:rPr lang="zh-TW" altLang="en-US" dirty="0"/>
              <a:t>、</a:t>
            </a:r>
            <a:r>
              <a:rPr lang="zh-TW" altLang="zh-TW" dirty="0"/>
              <a:t>國防大學管理學院</a:t>
            </a:r>
            <a:r>
              <a:rPr lang="zh-TW" altLang="en-US" dirty="0"/>
              <a:t>、</a:t>
            </a:r>
            <a:r>
              <a:rPr lang="zh-TW" altLang="zh-TW" dirty="0"/>
              <a:t>陸海空軍事校院</a:t>
            </a:r>
            <a:endParaRPr lang="en-US" altLang="zh-TW" sz="2400" dirty="0"/>
          </a:p>
          <a:p>
            <a:pPr algn="ctr"/>
            <a:r>
              <a:rPr lang="zh-TW" altLang="en-US" sz="4400" dirty="0">
                <a:solidFill>
                  <a:schemeClr val="accent2"/>
                </a:solidFill>
              </a:rPr>
              <a:t>二專班</a:t>
            </a:r>
            <a:endParaRPr lang="en-US" altLang="zh-TW" sz="4400" dirty="0">
              <a:solidFill>
                <a:schemeClr val="accent2"/>
              </a:solidFill>
            </a:endParaRPr>
          </a:p>
          <a:p>
            <a:r>
              <a:rPr lang="zh-TW" altLang="zh-TW" dirty="0"/>
              <a:t>陸軍專科學校</a:t>
            </a:r>
            <a:r>
              <a:rPr lang="zh-TW" altLang="en-US" dirty="0"/>
              <a:t>、</a:t>
            </a:r>
            <a:r>
              <a:rPr lang="zh-TW" altLang="zh-TW" dirty="0"/>
              <a:t>海軍軍官學校</a:t>
            </a:r>
            <a:r>
              <a:rPr lang="zh-TW" altLang="en-US" dirty="0"/>
              <a:t>、</a:t>
            </a:r>
            <a:r>
              <a:rPr lang="zh-TW" altLang="zh-TW" dirty="0"/>
              <a:t>空軍航空技術學院</a:t>
            </a:r>
            <a:endParaRPr lang="en-US" altLang="zh-TW" sz="2400" dirty="0"/>
          </a:p>
          <a:p>
            <a:pPr algn="ctr"/>
            <a:r>
              <a:rPr lang="zh-TW" altLang="en-US" sz="4400" dirty="0">
                <a:solidFill>
                  <a:schemeClr val="accent2"/>
                </a:solidFill>
              </a:rPr>
              <a:t>志願士兵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39" y="0"/>
            <a:ext cx="72667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軍警分享</a:t>
            </a:r>
            <a:r>
              <a:rPr lang="en-US" altLang="zh-TW" dirty="0"/>
              <a:t>——</a:t>
            </a:r>
            <a:r>
              <a:rPr lang="zh-TW" altLang="en-US" dirty="0"/>
              <a:t>升學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體檢和智力測驗</a:t>
            </a:r>
            <a:endParaRPr lang="en-US" altLang="zh-TW" sz="4400" dirty="0"/>
          </a:p>
          <a:p>
            <a:r>
              <a:rPr lang="zh-TW" altLang="en-US" sz="4400" dirty="0"/>
              <a:t>正期班</a:t>
            </a:r>
            <a:r>
              <a:rPr lang="en-US" altLang="zh-TW" sz="4400" dirty="0"/>
              <a:t>——</a:t>
            </a:r>
            <a:r>
              <a:rPr lang="zh-TW" altLang="en-US" sz="4400" dirty="0"/>
              <a:t>學校推薦、個人申請</a:t>
            </a:r>
            <a:endParaRPr lang="en-US" altLang="zh-TW" sz="4400" dirty="0"/>
          </a:p>
          <a:p>
            <a:r>
              <a:rPr lang="zh-TW" altLang="en-US" sz="4400" dirty="0"/>
              <a:t>二專班</a:t>
            </a:r>
            <a:r>
              <a:rPr lang="en-US" altLang="zh-TW" sz="4400" dirty="0"/>
              <a:t>——</a:t>
            </a:r>
            <a:r>
              <a:rPr lang="zh-TW" altLang="en-US" sz="4400" dirty="0"/>
              <a:t>口面試、學測成績</a:t>
            </a:r>
            <a:endParaRPr lang="en-US" altLang="zh-TW" sz="44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453" y="503580"/>
            <a:ext cx="8596668" cy="127220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/>
              <a:t>選校     </a:t>
            </a:r>
            <a:r>
              <a:rPr lang="en-US" altLang="zh-TW" sz="7200" dirty="0"/>
              <a:t>VS</a:t>
            </a:r>
            <a:r>
              <a:rPr lang="zh-TW" altLang="en-US" sz="7200" dirty="0"/>
              <a:t>     選系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46922" y="2160104"/>
            <a:ext cx="28135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頭銜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 smtClean="0"/>
              <a:t>未來</a:t>
            </a:r>
            <a:r>
              <a:rPr lang="zh-TW" altLang="en-US" sz="4000" dirty="0"/>
              <a:t>際</a:t>
            </a:r>
            <a:r>
              <a:rPr lang="zh-TW" altLang="en-US" sz="4000" dirty="0" smtClean="0"/>
              <a:t>遇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資源多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學更廣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64677" y="2252869"/>
            <a:ext cx="48654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 smtClean="0"/>
              <a:t>自己</a:t>
            </a:r>
            <a:r>
              <a:rPr lang="zh-TW" altLang="en-US" sz="4000" dirty="0"/>
              <a:t>喜歡的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決心，哪裡都一樣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更深、專業知識強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1913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個申推薦分享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志願選填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算出歷屆最低錄取標準</a:t>
            </a:r>
            <a:r>
              <a:rPr lang="en-US" altLang="zh-TW" sz="3600" dirty="0"/>
              <a:t>(</a:t>
            </a:r>
            <a:r>
              <a:rPr lang="zh-TW" altLang="en-US" sz="3600" dirty="0"/>
              <a:t>大學甄選入學委員會</a:t>
            </a:r>
            <a:r>
              <a:rPr lang="en-US" altLang="zh-TW" sz="3600" dirty="0"/>
              <a:t>)</a:t>
            </a:r>
            <a:endParaRPr lang="zh-TW" altLang="en-US" sz="3600" dirty="0"/>
          </a:p>
          <a:p>
            <a:r>
              <a:rPr lang="en-US" altLang="zh-TW" sz="3600" dirty="0"/>
              <a:t>(</a:t>
            </a:r>
            <a:r>
              <a:rPr lang="zh-TW" altLang="en-US" sz="3600" dirty="0"/>
              <a:t>二</a:t>
            </a:r>
            <a:r>
              <a:rPr lang="en-US" altLang="zh-TW" sz="3600" dirty="0"/>
              <a:t>)</a:t>
            </a:r>
            <a:r>
              <a:rPr lang="zh-TW" altLang="en-US" sz="3600" dirty="0"/>
              <a:t>上網做落點分析</a:t>
            </a:r>
            <a:r>
              <a:rPr lang="en-US" altLang="zh-TW" sz="3600" dirty="0"/>
              <a:t>(</a:t>
            </a:r>
            <a:r>
              <a:rPr lang="zh-TW" altLang="en-US" sz="3600" dirty="0"/>
              <a:t>儒林、甄戰、</a:t>
            </a:r>
            <a:r>
              <a:rPr lang="en-US" altLang="zh-TW" sz="3600" dirty="0"/>
              <a:t>1111</a:t>
            </a:r>
            <a:r>
              <a:rPr lang="zh-TW" altLang="en-US" sz="3600" dirty="0"/>
              <a:t>、樂學網</a:t>
            </a:r>
            <a:r>
              <a:rPr lang="en-US" altLang="zh-TW" sz="3600" dirty="0"/>
              <a:t>)</a:t>
            </a:r>
            <a:endParaRPr lang="zh-TW" altLang="en-US" sz="3600" dirty="0"/>
          </a:p>
          <a:p>
            <a:r>
              <a:rPr lang="en-US" altLang="zh-TW" sz="3600" dirty="0"/>
              <a:t>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en-US" sz="3600" dirty="0"/>
              <a:t>二夢二安全二穩上</a:t>
            </a:r>
            <a:r>
              <a:rPr lang="en-US" altLang="zh-TW" sz="3600" dirty="0"/>
              <a:t>(</a:t>
            </a:r>
            <a:r>
              <a:rPr lang="zh-TW" altLang="en-US" sz="3600" dirty="0"/>
              <a:t>以標來做計算</a:t>
            </a:r>
            <a:r>
              <a:rPr lang="en-US" altLang="zh-TW" sz="3600" dirty="0"/>
              <a:t>)</a:t>
            </a:r>
            <a:endParaRPr lang="zh-TW" altLang="en-US" sz="36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12" y="4208661"/>
            <a:ext cx="3270788" cy="32707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1913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個申推薦分享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書審文件如何事先準備？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8207" y="2018381"/>
            <a:ext cx="10250127" cy="483961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700" dirty="0" smtClean="0"/>
              <a:t>參加</a:t>
            </a:r>
            <a:r>
              <a:rPr lang="zh-TW" altLang="en-US" sz="4700" dirty="0"/>
              <a:t>活動，一定要</a:t>
            </a:r>
            <a:r>
              <a:rPr lang="zh-TW" altLang="en-US" sz="4700" dirty="0">
                <a:solidFill>
                  <a:srgbClr val="FF0000"/>
                </a:solidFill>
              </a:rPr>
              <a:t>拍照</a:t>
            </a:r>
            <a:r>
              <a:rPr lang="zh-TW" altLang="en-US" sz="4700" dirty="0"/>
              <a:t>並</a:t>
            </a:r>
            <a:r>
              <a:rPr lang="zh-TW" altLang="en-US" sz="4700" dirty="0">
                <a:solidFill>
                  <a:srgbClr val="FF0000"/>
                </a:solidFill>
              </a:rPr>
              <a:t>保存證明</a:t>
            </a:r>
            <a:r>
              <a:rPr lang="zh-TW" altLang="en-US" sz="4700" dirty="0"/>
              <a:t>以及做</a:t>
            </a:r>
            <a:r>
              <a:rPr lang="zh-TW" altLang="en-US" sz="4700" dirty="0">
                <a:solidFill>
                  <a:srgbClr val="FF0000"/>
                </a:solidFill>
              </a:rPr>
              <a:t>心得記錄</a:t>
            </a:r>
            <a:endParaRPr lang="en-US" altLang="zh-TW" sz="4700" dirty="0">
              <a:solidFill>
                <a:srgbClr val="FF0000"/>
              </a:solidFill>
            </a:endParaRPr>
          </a:p>
          <a:p>
            <a:r>
              <a:rPr lang="zh-TW" altLang="en-US" sz="4700" dirty="0" smtClean="0"/>
              <a:t>寒暑假報名</a:t>
            </a:r>
            <a:r>
              <a:rPr lang="zh-TW" altLang="en-US" sz="4700" dirty="0"/>
              <a:t>一場營隊、工作坊，或是給自己一個挑戰</a:t>
            </a:r>
            <a:endParaRPr lang="en-US" altLang="zh-TW" sz="4700" dirty="0"/>
          </a:p>
          <a:p>
            <a:r>
              <a:rPr lang="zh-TW" altLang="en-US" sz="4700" dirty="0">
                <a:solidFill>
                  <a:srgbClr val="FF0000"/>
                </a:solidFill>
              </a:rPr>
              <a:t>整理自己</a:t>
            </a:r>
            <a:r>
              <a:rPr lang="zh-TW" altLang="en-US" sz="4700" dirty="0" smtClean="0"/>
              <a:t>，找</a:t>
            </a:r>
            <a:r>
              <a:rPr lang="zh-TW" altLang="en-US" sz="4700" dirty="0"/>
              <a:t>到</a:t>
            </a:r>
            <a:r>
              <a:rPr lang="zh-TW" altLang="en-US" sz="4700" dirty="0" smtClean="0"/>
              <a:t>自己</a:t>
            </a:r>
            <a:r>
              <a:rPr lang="zh-TW" altLang="en-US" sz="4700" dirty="0"/>
              <a:t>的特質</a:t>
            </a:r>
            <a:endParaRPr lang="en-US" altLang="zh-TW" sz="4700" dirty="0"/>
          </a:p>
          <a:p>
            <a:r>
              <a:rPr lang="zh-TW" altLang="en-US" sz="4700" dirty="0"/>
              <a:t>務必了解該科系的</a:t>
            </a:r>
            <a:r>
              <a:rPr lang="zh-TW" altLang="en-US" sz="4700" dirty="0">
                <a:solidFill>
                  <a:srgbClr val="FF0000"/>
                </a:solidFill>
              </a:rPr>
              <a:t>核心</a:t>
            </a:r>
            <a:r>
              <a:rPr lang="zh-TW" altLang="en-US" sz="4700" dirty="0" smtClean="0"/>
              <a:t>，看適不適合自己</a:t>
            </a:r>
            <a:endParaRPr lang="en-US" altLang="zh-TW" sz="47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63659" y="0"/>
            <a:ext cx="7766936" cy="1646302"/>
          </a:xfrm>
        </p:spPr>
        <p:txBody>
          <a:bodyPr/>
          <a:lstStyle/>
          <a:p>
            <a:r>
              <a:rPr lang="zh-TW" altLang="en-US" dirty="0"/>
              <a:t>備審資料的小技巧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842052" y="1855304"/>
            <a:ext cx="79111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自傳</a:t>
            </a:r>
            <a:r>
              <a:rPr lang="en-US" altLang="zh-TW" sz="3600" dirty="0"/>
              <a:t>(</a:t>
            </a:r>
            <a:r>
              <a:rPr lang="zh-TW" altLang="en-US" sz="3600" dirty="0"/>
              <a:t>藏問題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讀書計畫</a:t>
            </a:r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小標</a:t>
            </a:r>
            <a:r>
              <a:rPr lang="en-US" altLang="zh-TW" sz="3600" dirty="0"/>
              <a:t>(</a:t>
            </a:r>
            <a:r>
              <a:rPr lang="zh-TW" altLang="en-US" sz="3600" dirty="0"/>
              <a:t>有趣一點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不要廢話</a:t>
            </a:r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排版重點</a:t>
            </a:r>
            <a:r>
              <a:rPr lang="en-US" altLang="zh-TW" sz="3600" dirty="0"/>
              <a:t>(</a:t>
            </a:r>
            <a:r>
              <a:rPr lang="zh-TW" altLang="en-US" sz="3600" dirty="0"/>
              <a:t>字體、顏色、大小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hlinkClick r:id="rId2"/>
              </a:rPr>
              <a:t>CANVA</a:t>
            </a:r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科系</a:t>
            </a:r>
            <a:r>
              <a:rPr lang="zh-TW" altLang="en-US" sz="3600" dirty="0"/>
              <a:t>的需求</a:t>
            </a:r>
            <a:r>
              <a:rPr lang="en-US" altLang="zh-TW" sz="3600" dirty="0"/>
              <a:t>(</a:t>
            </a:r>
            <a:r>
              <a:rPr lang="zh-TW" altLang="en-US" sz="3600" dirty="0"/>
              <a:t>宗旨、目的、核心能力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備審的限制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1913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個申推薦分享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面試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穿著</a:t>
            </a:r>
            <a:r>
              <a:rPr lang="zh-TW" altLang="en-US" sz="3600" dirty="0" smtClean="0">
                <a:solidFill>
                  <a:srgbClr val="FF0000"/>
                </a:solidFill>
              </a:rPr>
              <a:t>整齊</a:t>
            </a:r>
            <a:r>
              <a:rPr lang="zh-TW" altLang="en-US" sz="3600" dirty="0" smtClean="0"/>
              <a:t>，</a:t>
            </a:r>
            <a:r>
              <a:rPr lang="zh-TW" altLang="en-US" sz="3600" dirty="0" smtClean="0">
                <a:solidFill>
                  <a:srgbClr val="FF0000"/>
                </a:solidFill>
              </a:rPr>
              <a:t>簡單</a:t>
            </a:r>
            <a:r>
              <a:rPr lang="zh-TW" altLang="en-US" sz="3600" dirty="0" smtClean="0"/>
              <a:t>就</a:t>
            </a:r>
            <a:r>
              <a:rPr lang="zh-TW" altLang="en-US" sz="3600" dirty="0"/>
              <a:t>好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重點</a:t>
            </a:r>
            <a:r>
              <a:rPr lang="zh-TW" altLang="en-US" sz="3600" dirty="0" smtClean="0"/>
              <a:t>還是表現</a:t>
            </a:r>
            <a:endParaRPr lang="en-US" altLang="zh-TW" sz="3600" dirty="0"/>
          </a:p>
          <a:p>
            <a:r>
              <a:rPr lang="zh-TW" altLang="en-US" sz="3600" dirty="0"/>
              <a:t>要展現自信與企圖心，</a:t>
            </a:r>
            <a:r>
              <a:rPr lang="zh-TW" altLang="en-US" sz="3600" dirty="0">
                <a:solidFill>
                  <a:srgbClr val="FF0000"/>
                </a:solidFill>
              </a:rPr>
              <a:t>面帶微笑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3600" dirty="0"/>
              <a:t>可以帶</a:t>
            </a:r>
            <a:r>
              <a:rPr lang="zh-TW" altLang="en-US" sz="3600" dirty="0">
                <a:solidFill>
                  <a:srgbClr val="FF0000"/>
                </a:solidFill>
              </a:rPr>
              <a:t>備審</a:t>
            </a:r>
            <a:r>
              <a:rPr lang="zh-TW" altLang="en-US" sz="3600" dirty="0"/>
              <a:t>或</a:t>
            </a:r>
            <a:r>
              <a:rPr lang="zh-TW" altLang="en-US" sz="3600" dirty="0">
                <a:solidFill>
                  <a:srgbClr val="FF0000"/>
                </a:solidFill>
              </a:rPr>
              <a:t>三折頁</a:t>
            </a:r>
            <a:r>
              <a:rPr lang="en-US" altLang="zh-TW" sz="3600" dirty="0"/>
              <a:t>(</a:t>
            </a:r>
            <a:r>
              <a:rPr lang="zh-TW" altLang="en-US" sz="3600" dirty="0">
                <a:highlight>
                  <a:srgbClr val="FFFF00"/>
                </a:highlight>
              </a:rPr>
              <a:t>但得注意該校規定</a:t>
            </a:r>
            <a:r>
              <a:rPr lang="en-US" altLang="zh-TW" sz="3600" dirty="0"/>
              <a:t>)</a:t>
            </a:r>
          </a:p>
          <a:p>
            <a:r>
              <a:rPr lang="zh-TW" altLang="en-US" sz="3600" dirty="0"/>
              <a:t>歷屆</a:t>
            </a:r>
            <a:r>
              <a:rPr lang="zh-TW" altLang="en-US" sz="3600" dirty="0">
                <a:solidFill>
                  <a:srgbClr val="FF0000"/>
                </a:solidFill>
              </a:rPr>
              <a:t>面試基本題</a:t>
            </a:r>
            <a:r>
              <a:rPr lang="zh-TW" altLang="en-US" sz="3600" dirty="0"/>
              <a:t>要熟練</a:t>
            </a:r>
            <a:endParaRPr lang="en-US" altLang="zh-TW" sz="3600" dirty="0"/>
          </a:p>
          <a:p>
            <a:r>
              <a:rPr lang="zh-TW" altLang="en-US" sz="3600" dirty="0"/>
              <a:t>面試</a:t>
            </a:r>
            <a:r>
              <a:rPr lang="zh-TW" altLang="en-US" sz="3600" dirty="0" smtClean="0"/>
              <a:t>題目很多取決於</a:t>
            </a:r>
            <a:r>
              <a:rPr lang="zh-TW" altLang="en-US" sz="3600" dirty="0"/>
              <a:t>備審與你的自我介紹，請務必</a:t>
            </a:r>
            <a:r>
              <a:rPr lang="zh-TW" altLang="en-US" sz="3600" dirty="0">
                <a:solidFill>
                  <a:srgbClr val="FF0000"/>
                </a:solidFill>
              </a:rPr>
              <a:t>熟悉</a:t>
            </a:r>
            <a:r>
              <a:rPr lang="zh-TW" altLang="en-US" sz="3600" dirty="0"/>
              <a:t>你的備審資料</a:t>
            </a:r>
            <a:endParaRPr lang="en-US" altLang="zh-TW" sz="36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5641" y="63827"/>
            <a:ext cx="4050889" cy="1161862"/>
          </a:xfrm>
        </p:spPr>
        <p:txBody>
          <a:bodyPr/>
          <a:lstStyle/>
          <a:p>
            <a:r>
              <a:rPr lang="zh-TW" altLang="en-US" dirty="0" smtClean="0"/>
              <a:t>面試小撇步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7463" y="1225689"/>
            <a:ext cx="1043106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自我介紹</a:t>
            </a:r>
            <a:r>
              <a:rPr lang="en-US" altLang="zh-TW" sz="3600" dirty="0"/>
              <a:t>(1</a:t>
            </a:r>
            <a:r>
              <a:rPr lang="zh-TW" altLang="en-US" sz="3600" dirty="0"/>
              <a:t>、</a:t>
            </a:r>
            <a:r>
              <a:rPr lang="en-US" altLang="zh-TW" sz="3600" dirty="0"/>
              <a:t>3</a:t>
            </a:r>
            <a:r>
              <a:rPr lang="zh-TW" altLang="en-US" sz="3600" dirty="0"/>
              <a:t>分鍾的版本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不要廢話</a:t>
            </a:r>
            <a:r>
              <a:rPr lang="zh-TW" altLang="en-US" sz="3600" dirty="0" smtClean="0"/>
              <a:t>、冗詞贅</a:t>
            </a:r>
            <a:r>
              <a:rPr lang="zh-TW" altLang="en-US" sz="3600" dirty="0"/>
              <a:t>字</a:t>
            </a:r>
            <a:r>
              <a:rPr lang="en-US" altLang="zh-TW" sz="3600" dirty="0"/>
              <a:t>(EX.</a:t>
            </a:r>
            <a:r>
              <a:rPr lang="zh-TW" altLang="en-US" sz="3600" dirty="0"/>
              <a:t>然後、所以、那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英文自介</a:t>
            </a:r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不要太緊張</a:t>
            </a:r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多找老師、同學練習</a:t>
            </a:r>
            <a:r>
              <a:rPr lang="en-US" altLang="zh-TW" sz="3600" dirty="0"/>
              <a:t>(EX.</a:t>
            </a:r>
            <a:r>
              <a:rPr lang="zh-TW" altLang="en-US" sz="3600" dirty="0"/>
              <a:t>偉兆、佩君、指導老師</a:t>
            </a:r>
            <a:r>
              <a:rPr lang="en-US" altLang="zh-TW" sz="3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/>
              <a:t>儀態、心情的調適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b="1" dirty="0"/>
              <a:t>團體面試</a:t>
            </a:r>
            <a:endParaRPr lang="en-US" altLang="zh-TW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/>
              <a:t>回答問題</a:t>
            </a:r>
            <a:endParaRPr lang="en-US" altLang="zh-TW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/>
              <a:t>討論</a:t>
            </a:r>
            <a:endParaRPr lang="en-US" altLang="zh-TW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1913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個申推薦分享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志願序填寫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自己喜歡</a:t>
            </a:r>
            <a:r>
              <a:rPr lang="en-US" altLang="zh-TW" sz="4400" dirty="0" smtClean="0">
                <a:solidFill>
                  <a:srgbClr val="FF0000"/>
                </a:solidFill>
              </a:rPr>
              <a:t>&gt;anything</a:t>
            </a:r>
          </a:p>
          <a:p>
            <a:r>
              <a:rPr lang="zh-TW" altLang="en-US" sz="4400" dirty="0" smtClean="0"/>
              <a:t>徜</a:t>
            </a:r>
            <a:r>
              <a:rPr lang="zh-TW" altLang="en-US" sz="4400" dirty="0"/>
              <a:t>若全部都備取，一定要做好</a:t>
            </a:r>
            <a:r>
              <a:rPr lang="zh-TW" altLang="en-US" sz="4400" dirty="0">
                <a:solidFill>
                  <a:srgbClr val="FF0000"/>
                </a:solidFill>
              </a:rPr>
              <a:t>指考</a:t>
            </a:r>
            <a:r>
              <a:rPr lang="zh-TW" altLang="en-US" sz="4400" dirty="0"/>
              <a:t>的心理準備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409" y="413889"/>
            <a:ext cx="8596668" cy="689113"/>
          </a:xfrm>
        </p:spPr>
        <p:txBody>
          <a:bodyPr/>
          <a:lstStyle/>
          <a:p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成員：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639" y="1206394"/>
            <a:ext cx="3682378" cy="28194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</a:rPr>
              <a:t>繁星</a:t>
            </a:r>
            <a:r>
              <a:rPr lang="zh-TW" altLang="en-US" sz="3000" dirty="0" smtClean="0">
                <a:solidFill>
                  <a:schemeClr val="accent1">
                    <a:lumMod val="75000"/>
                  </a:schemeClr>
                </a:solidFill>
              </a:rPr>
              <a:t>推</a:t>
            </a:r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</a:rPr>
              <a:t>推：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000" dirty="0" smtClean="0"/>
              <a:t>石明杰</a:t>
            </a:r>
            <a:r>
              <a:rPr lang="en-US" altLang="zh-TW" sz="3000" dirty="0"/>
              <a:t>——</a:t>
            </a:r>
            <a:r>
              <a:rPr lang="zh-TW" altLang="en-US" sz="3000" dirty="0"/>
              <a:t>中興財金</a:t>
            </a:r>
            <a:endParaRPr lang="en-US" altLang="zh-TW" sz="3000" dirty="0"/>
          </a:p>
          <a:p>
            <a:pPr marL="0" indent="0">
              <a:buNone/>
            </a:pPr>
            <a:r>
              <a:rPr lang="zh-TW" altLang="en-US" sz="3000" dirty="0"/>
              <a:t>陳楷芸</a:t>
            </a:r>
            <a:r>
              <a:rPr lang="en-US" altLang="zh-TW" sz="3000" dirty="0"/>
              <a:t>——</a:t>
            </a:r>
            <a:r>
              <a:rPr lang="zh-TW" altLang="en-US" sz="3000" dirty="0"/>
              <a:t>清華工科</a:t>
            </a:r>
          </a:p>
          <a:p>
            <a:pPr marL="0" indent="0">
              <a:buNone/>
            </a:pPr>
            <a:r>
              <a:rPr lang="zh-TW" altLang="en-US" sz="3000" dirty="0"/>
              <a:t>葉秋旻</a:t>
            </a:r>
            <a:r>
              <a:rPr lang="en-US" altLang="zh-TW" sz="3000" dirty="0"/>
              <a:t>——</a:t>
            </a:r>
            <a:r>
              <a:rPr lang="zh-TW" altLang="en-US" sz="3000" dirty="0"/>
              <a:t>嘉義財金</a:t>
            </a:r>
            <a:endParaRPr lang="en-US" altLang="zh-TW" sz="30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/>
          <p:nvPr/>
        </p:nvSpPr>
        <p:spPr>
          <a:xfrm>
            <a:off x="930639" y="4025794"/>
            <a:ext cx="4484301" cy="1319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</a:rPr>
              <a:t>軍警推推：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dirty="0"/>
              <a:t>陳冠傑</a:t>
            </a:r>
            <a:r>
              <a:rPr lang="en-US" altLang="zh-TW" sz="3000" dirty="0"/>
              <a:t>——</a:t>
            </a:r>
            <a:r>
              <a:rPr lang="zh-TW" altLang="en-US" sz="3000" dirty="0"/>
              <a:t>陸軍官校理工組</a:t>
            </a:r>
            <a:endParaRPr lang="en-US" altLang="zh-TW" sz="3000" dirty="0"/>
          </a:p>
          <a:p>
            <a:endParaRPr lang="zh-TW" altLang="en-US" dirty="0"/>
          </a:p>
        </p:txBody>
      </p:sp>
      <p:sp>
        <p:nvSpPr>
          <p:cNvPr id="5" name="內容版面配置區 2"/>
          <p:cNvSpPr txBox="1"/>
          <p:nvPr/>
        </p:nvSpPr>
        <p:spPr>
          <a:xfrm>
            <a:off x="5709272" y="3576698"/>
            <a:ext cx="3907215" cy="2775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</a:rPr>
              <a:t>四技推推：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dirty="0"/>
              <a:t>楊沛軒</a:t>
            </a:r>
            <a:r>
              <a:rPr lang="en-US" altLang="zh-TW" sz="3000" dirty="0"/>
              <a:t>——</a:t>
            </a:r>
            <a:r>
              <a:rPr lang="zh-TW" altLang="en-US" sz="3000" dirty="0"/>
              <a:t>慈濟護理</a:t>
            </a:r>
            <a:endParaRPr lang="en-US" altLang="zh-TW" sz="3000" dirty="0"/>
          </a:p>
          <a:p>
            <a:pPr marL="0" indent="0">
              <a:buFont typeface="Wingdings 3" charset="2"/>
              <a:buNone/>
            </a:pPr>
            <a:r>
              <a:rPr lang="zh-TW" altLang="en-US" sz="3000" dirty="0"/>
              <a:t>陳妤暄</a:t>
            </a:r>
            <a:r>
              <a:rPr lang="en-US" altLang="zh-TW" sz="3000" dirty="0"/>
              <a:t>——</a:t>
            </a:r>
            <a:r>
              <a:rPr lang="zh-TW" altLang="en-US" sz="3000" dirty="0"/>
              <a:t>嘉藥環工</a:t>
            </a:r>
            <a:endParaRPr lang="en-US" altLang="zh-TW" sz="3000" dirty="0"/>
          </a:p>
          <a:p>
            <a:endParaRPr lang="zh-TW" altLang="en-US" dirty="0"/>
          </a:p>
        </p:txBody>
      </p:sp>
      <p:sp>
        <p:nvSpPr>
          <p:cNvPr id="6" name="內容版面配置區 2"/>
          <p:cNvSpPr txBox="1"/>
          <p:nvPr/>
        </p:nvSpPr>
        <p:spPr>
          <a:xfrm>
            <a:off x="5591623" y="1294164"/>
            <a:ext cx="3682379" cy="209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>
                <a:solidFill>
                  <a:schemeClr val="accent1">
                    <a:lumMod val="75000"/>
                  </a:schemeClr>
                </a:solidFill>
              </a:rPr>
              <a:t>個申推推：</a:t>
            </a:r>
            <a:endParaRPr lang="en-US" altLang="zh-TW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zh-TW" altLang="en-US" sz="3000" dirty="0"/>
              <a:t>楊菀婷</a:t>
            </a:r>
            <a:r>
              <a:rPr lang="en-US" altLang="zh-TW" sz="3000" dirty="0"/>
              <a:t>——</a:t>
            </a:r>
            <a:r>
              <a:rPr lang="zh-TW" altLang="en-US" sz="3000" dirty="0"/>
              <a:t>東海食科</a:t>
            </a:r>
            <a:endParaRPr lang="en-US" altLang="zh-TW" sz="3000" dirty="0"/>
          </a:p>
          <a:p>
            <a:pPr marL="0" indent="0">
              <a:buFont typeface="Wingdings 3" charset="2"/>
              <a:buNone/>
            </a:pPr>
            <a:r>
              <a:rPr lang="zh-TW" altLang="en-US" sz="3000" dirty="0"/>
              <a:t>余俊傑</a:t>
            </a:r>
            <a:r>
              <a:rPr lang="en-US" altLang="zh-TW" sz="3000" dirty="0"/>
              <a:t>——</a:t>
            </a:r>
            <a:r>
              <a:rPr lang="zh-TW" altLang="en-US" sz="3000" dirty="0"/>
              <a:t>逢甲化工</a:t>
            </a:r>
            <a:endParaRPr lang="en-US" altLang="zh-TW" sz="3000" dirty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612" y="462116"/>
            <a:ext cx="9381066" cy="1550989"/>
          </a:xfrm>
        </p:spPr>
        <p:txBody>
          <a:bodyPr>
            <a:normAutofit/>
          </a:bodyPr>
          <a:lstStyle/>
          <a:p>
            <a:r>
              <a:rPr lang="en-US" altLang="zh-TW" sz="5400" dirty="0" smtClean="0"/>
              <a:t>CONSTRUCT</a:t>
            </a:r>
            <a:r>
              <a:rPr lang="zh-TW" altLang="en-US" sz="5400" dirty="0" smtClean="0"/>
              <a:t> </a:t>
            </a:r>
            <a:r>
              <a:rPr lang="en-US" altLang="zh-TW" sz="5400" dirty="0" smtClean="0"/>
              <a:t>YOUR</a:t>
            </a:r>
            <a:r>
              <a:rPr lang="zh-TW" altLang="en-US" sz="5400" dirty="0" smtClean="0"/>
              <a:t> </a:t>
            </a:r>
            <a:r>
              <a:rPr lang="en-US" altLang="zh-TW" sz="5400" dirty="0" smtClean="0"/>
              <a:t>MINDSET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6612" y="2013105"/>
            <a:ext cx="10841156" cy="3871501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這件事比起埋頭讀書還要重要。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zh-TW" altLang="en-US" sz="4800" dirty="0" smtClean="0"/>
              <a:t>你們抱著甚麼心態面對學測、以及未來？</a:t>
            </a:r>
            <a:endParaRPr lang="en-US" altLang="zh-TW" sz="48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000" dirty="0"/>
          </a:p>
          <a:p>
            <a:pPr marL="0" indent="0">
              <a:buNone/>
            </a:pPr>
            <a:r>
              <a:rPr lang="zh-TW" altLang="en-US" sz="3000" dirty="0" smtClean="0"/>
              <a:t>「樹葉不會自行枯黃，除非得到整棵樹的默許」</a:t>
            </a:r>
            <a:r>
              <a:rPr lang="en-US" altLang="zh-TW" sz="3000" dirty="0" smtClean="0"/>
              <a:t>—</a:t>
            </a:r>
            <a:r>
              <a:rPr lang="zh-TW" altLang="en-US" sz="3000" dirty="0" smtClean="0"/>
              <a:t>紀伯倫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63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準備</a:t>
            </a:r>
            <a:r>
              <a:rPr lang="zh-TW" altLang="en-US" sz="6000" dirty="0">
                <a:highlight>
                  <a:srgbClr val="FFFF00"/>
                </a:highlight>
              </a:rPr>
              <a:t>學測</a:t>
            </a:r>
            <a:r>
              <a:rPr lang="en-US" altLang="zh-TW" sz="6000" dirty="0"/>
              <a:t>!!!!!!!</a:t>
            </a:r>
            <a:endParaRPr lang="zh-TW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3252141"/>
            <a:ext cx="4246493" cy="31685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學測準備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July &amp; August</a:t>
            </a:r>
            <a:r>
              <a:rPr lang="zh-TW" altLang="en-US" sz="2800" dirty="0"/>
              <a:t>：</a:t>
            </a:r>
            <a:r>
              <a:rPr lang="en-US" altLang="zh-TW" sz="2800" dirty="0"/>
              <a:t>1~2</a:t>
            </a:r>
            <a:r>
              <a:rPr lang="zh-TW" altLang="en-US" sz="2800" dirty="0"/>
              <a:t>冊、第</a:t>
            </a:r>
            <a:r>
              <a:rPr lang="zh-TW" altLang="en-US" sz="2800" dirty="0">
                <a:solidFill>
                  <a:srgbClr val="FF0000"/>
                </a:solidFill>
              </a:rPr>
              <a:t>一</a:t>
            </a:r>
            <a:r>
              <a:rPr lang="zh-TW" altLang="en-US" sz="2800" dirty="0"/>
              <a:t>次</a:t>
            </a:r>
            <a:r>
              <a:rPr lang="en-US" altLang="zh-TW" sz="2800" dirty="0"/>
              <a:t>model</a:t>
            </a:r>
            <a:r>
              <a:rPr lang="zh-TW" altLang="en-US" sz="2800" dirty="0"/>
              <a:t> </a:t>
            </a:r>
            <a:r>
              <a:rPr lang="en-US" altLang="zh-TW" sz="2800" dirty="0"/>
              <a:t>test</a:t>
            </a:r>
          </a:p>
          <a:p>
            <a:r>
              <a:rPr lang="en-US" altLang="zh-TW" sz="2800" dirty="0"/>
              <a:t>September</a:t>
            </a:r>
            <a:r>
              <a:rPr lang="zh-TW" altLang="en-US" sz="2800" dirty="0"/>
              <a:t> ：</a:t>
            </a:r>
            <a:r>
              <a:rPr lang="en-US" altLang="zh-TW" sz="2800" dirty="0"/>
              <a:t>1~3</a:t>
            </a:r>
            <a:r>
              <a:rPr lang="zh-TW" altLang="en-US" sz="2800" dirty="0"/>
              <a:t>冊前半、第</a:t>
            </a:r>
            <a:r>
              <a:rPr lang="zh-TW" altLang="en-US" sz="2800" dirty="0">
                <a:solidFill>
                  <a:srgbClr val="FF0000"/>
                </a:solidFill>
              </a:rPr>
              <a:t>二</a:t>
            </a:r>
            <a:r>
              <a:rPr lang="zh-TW" altLang="en-US" sz="2800" dirty="0"/>
              <a:t>次</a:t>
            </a:r>
            <a:r>
              <a:rPr lang="en-US" altLang="zh-TW" sz="2800" dirty="0"/>
              <a:t>model</a:t>
            </a:r>
            <a:r>
              <a:rPr lang="zh-TW" altLang="en-US" sz="2800" dirty="0"/>
              <a:t> </a:t>
            </a:r>
            <a:r>
              <a:rPr lang="en-US" altLang="zh-TW" sz="2800" dirty="0"/>
              <a:t>test</a:t>
            </a:r>
          </a:p>
          <a:p>
            <a:r>
              <a:rPr lang="en-US" altLang="zh-TW" sz="2800" dirty="0"/>
              <a:t>October</a:t>
            </a:r>
            <a:r>
              <a:rPr lang="zh-TW" altLang="en-US" sz="2800" dirty="0"/>
              <a:t> ：第一次段考、</a:t>
            </a:r>
            <a:r>
              <a:rPr lang="en-US" altLang="zh-TW" sz="2800" dirty="0"/>
              <a:t> 1~3</a:t>
            </a:r>
            <a:r>
              <a:rPr lang="zh-TW" altLang="en-US" sz="2800" dirty="0"/>
              <a:t>冊</a:t>
            </a:r>
            <a:r>
              <a:rPr lang="en-US" altLang="zh-TW" sz="2800" dirty="0"/>
              <a:t>(</a:t>
            </a:r>
            <a:r>
              <a:rPr lang="zh-TW" altLang="en-US" sz="2800" dirty="0"/>
              <a:t>國英</a:t>
            </a:r>
            <a:r>
              <a:rPr lang="en-US" altLang="zh-TW" sz="2800" dirty="0"/>
              <a:t>1~4</a:t>
            </a:r>
            <a:r>
              <a:rPr lang="zh-TW" altLang="en-US" sz="2800" dirty="0"/>
              <a:t>冊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/>
              <a:t>November &amp; December</a:t>
            </a:r>
            <a:r>
              <a:rPr lang="zh-TW" altLang="en-US" sz="2800" dirty="0"/>
              <a:t> ：</a:t>
            </a:r>
            <a:r>
              <a:rPr lang="en-US" altLang="zh-TW" sz="2800" dirty="0"/>
              <a:t>1~4</a:t>
            </a:r>
            <a:r>
              <a:rPr lang="zh-TW" altLang="en-US" sz="2800" dirty="0"/>
              <a:t>冊</a:t>
            </a:r>
            <a:r>
              <a:rPr lang="en-US" altLang="zh-TW" sz="2800" dirty="0"/>
              <a:t>(</a:t>
            </a:r>
            <a:r>
              <a:rPr lang="zh-TW" altLang="en-US" sz="2800" dirty="0"/>
              <a:t>國英</a:t>
            </a:r>
            <a:r>
              <a:rPr lang="en-US" altLang="zh-TW" sz="2800" dirty="0"/>
              <a:t>1~5</a:t>
            </a:r>
            <a:r>
              <a:rPr lang="zh-TW" altLang="en-US" sz="2800" dirty="0"/>
              <a:t>冊</a:t>
            </a:r>
            <a:r>
              <a:rPr lang="en-US" altLang="zh-TW" sz="2800" dirty="0"/>
              <a:t>)</a:t>
            </a:r>
            <a:r>
              <a:rPr lang="zh-TW" altLang="en-US" sz="2800" dirty="0"/>
              <a:t>、第</a:t>
            </a:r>
            <a:r>
              <a:rPr lang="zh-TW" altLang="en-US" sz="2800" dirty="0">
                <a:solidFill>
                  <a:srgbClr val="FF0000"/>
                </a:solidFill>
              </a:rPr>
              <a:t>三</a:t>
            </a:r>
            <a:r>
              <a:rPr lang="zh-TW" altLang="en-US" sz="2800" dirty="0"/>
              <a:t>次</a:t>
            </a:r>
            <a:r>
              <a:rPr lang="en-US" altLang="zh-TW" sz="2800" dirty="0"/>
              <a:t>model</a:t>
            </a:r>
            <a:r>
              <a:rPr lang="zh-TW" altLang="en-US" sz="2800" dirty="0"/>
              <a:t> </a:t>
            </a:r>
            <a:r>
              <a:rPr lang="en-US" altLang="zh-TW" sz="2800" dirty="0"/>
              <a:t>test</a:t>
            </a:r>
            <a:r>
              <a:rPr lang="zh-TW" altLang="en-US" sz="2800" dirty="0"/>
              <a:t>、第</a:t>
            </a:r>
            <a:r>
              <a:rPr lang="zh-TW" altLang="en-US" sz="2800" dirty="0">
                <a:solidFill>
                  <a:srgbClr val="FF0000"/>
                </a:solidFill>
              </a:rPr>
              <a:t>四</a:t>
            </a:r>
            <a:r>
              <a:rPr lang="zh-TW" altLang="en-US" sz="2800" dirty="0"/>
              <a:t>次</a:t>
            </a:r>
            <a:r>
              <a:rPr lang="en-US" altLang="zh-TW" sz="2800" dirty="0"/>
              <a:t>model</a:t>
            </a:r>
            <a:r>
              <a:rPr lang="zh-TW" altLang="en-US" sz="2800" dirty="0"/>
              <a:t> </a:t>
            </a:r>
            <a:r>
              <a:rPr lang="en-US" altLang="zh-TW" sz="2800" dirty="0"/>
              <a:t>test</a:t>
            </a:r>
            <a:r>
              <a:rPr lang="zh-TW" altLang="en-US" sz="2800" dirty="0"/>
              <a:t>、</a:t>
            </a:r>
            <a:r>
              <a:rPr lang="zh-TW" altLang="en-US" sz="2800" dirty="0">
                <a:highlight>
                  <a:srgbClr val="FFFF00"/>
                </a:highlight>
              </a:rPr>
              <a:t>考古題</a:t>
            </a:r>
            <a:endParaRPr lang="en-US" altLang="zh-TW" sz="2800" dirty="0">
              <a:highlight>
                <a:srgbClr val="FFFF00"/>
              </a:highlight>
            </a:endParaRPr>
          </a:p>
          <a:p>
            <a:r>
              <a:rPr lang="en-US" altLang="zh-TW" sz="2800" dirty="0"/>
              <a:t>January</a:t>
            </a:r>
            <a:r>
              <a:rPr lang="zh-TW" altLang="en-US" sz="2800" dirty="0"/>
              <a:t> ：期末考、</a:t>
            </a:r>
            <a:r>
              <a:rPr lang="zh-TW" altLang="en-US" sz="2800" dirty="0">
                <a:highlight>
                  <a:srgbClr val="FFFF00"/>
                </a:highlight>
              </a:rPr>
              <a:t>熟悉觀念與考古題</a:t>
            </a:r>
            <a:r>
              <a:rPr lang="en-US" altLang="zh-TW" sz="2800" dirty="0"/>
              <a:t>(</a:t>
            </a:r>
            <a:r>
              <a:rPr lang="zh-TW" altLang="en-US" sz="2800" dirty="0"/>
              <a:t>不要再做新的題目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Q&amp;A</a:t>
            </a:r>
            <a:r>
              <a:rPr lang="zh-TW" altLang="en-US" dirty="0">
                <a:latin typeface="+mj-ea"/>
              </a:rPr>
              <a:t>時間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2153" y="3845238"/>
            <a:ext cx="2076740" cy="1943371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95" y1="10769" x2="57495" y2="10769"/>
                        <a14:foregroundMark x1="35318" y1="23846" x2="35318" y2="23846"/>
                        <a14:foregroundMark x1="29774" y1="35538" x2="29774" y2="35538"/>
                        <a14:foregroundMark x1="38604" y1="21077" x2="38604" y2="21077"/>
                        <a14:backgroundMark x1="57084" y1="83231" x2="57084" y2="83231"/>
                        <a14:backgroundMark x1="36345" y1="84923" x2="36345" y2="84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09" y="1391478"/>
            <a:ext cx="2880971" cy="38452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90" b="90512" l="10000" r="90000">
                        <a14:foregroundMark x1="48923" y1="13326" x2="48923" y2="13326"/>
                        <a14:foregroundMark x1="64154" y1="90192" x2="64154" y2="90192"/>
                        <a14:foregroundMark x1="38923" y1="90512" x2="38923" y2="90512"/>
                        <a14:foregroundMark x1="42923" y1="6290" x2="42923" y2="6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189" y="1391478"/>
            <a:ext cx="2627964" cy="379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7164" y="490330"/>
            <a:ext cx="5088836" cy="1680429"/>
          </a:xfrm>
        </p:spPr>
        <p:txBody>
          <a:bodyPr/>
          <a:lstStyle/>
          <a:p>
            <a:pPr algn="l"/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  <a:t>繁星推薦分享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</a:t>
            </a:r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en-US" sz="3600" dirty="0"/>
              <a:t>學科讀書方法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3336" y="2305597"/>
            <a:ext cx="9727099" cy="4307238"/>
          </a:xfrm>
        </p:spPr>
        <p:txBody>
          <a:bodyPr>
            <a:noAutofit/>
          </a:bodyPr>
          <a:lstStyle/>
          <a:p>
            <a:pPr algn="l"/>
            <a:r>
              <a:rPr lang="en-US" altLang="zh-TW" sz="2400" dirty="0"/>
              <a:t>1.</a:t>
            </a:r>
            <a:r>
              <a:rPr lang="zh-TW" altLang="en-US" sz="2400" dirty="0"/>
              <a:t>睡飽飽，吃飽飽，運動好，精神好，三餐好，水果好，醫生不好，讀書好。</a:t>
            </a:r>
            <a:endParaRPr lang="en-US" altLang="zh-TW" sz="2400" dirty="0"/>
          </a:p>
          <a:p>
            <a:pPr algn="l"/>
            <a:r>
              <a:rPr lang="en-US" altLang="zh-TW" sz="2400" dirty="0"/>
              <a:t>2.</a:t>
            </a:r>
            <a:r>
              <a:rPr lang="zh-TW" altLang="en-US" sz="2400" dirty="0"/>
              <a:t>養成平常讀書</a:t>
            </a:r>
            <a:r>
              <a:rPr lang="zh-TW" altLang="en-US" sz="2400" dirty="0">
                <a:solidFill>
                  <a:srgbClr val="FF0000"/>
                </a:solidFill>
              </a:rPr>
              <a:t>習慣</a:t>
            </a:r>
            <a:r>
              <a:rPr lang="zh-TW" altLang="en-US" sz="2400" dirty="0"/>
              <a:t>，做好</a:t>
            </a:r>
            <a:r>
              <a:rPr lang="zh-TW" altLang="en-US" sz="2400" dirty="0">
                <a:solidFill>
                  <a:srgbClr val="FF0000"/>
                </a:solidFill>
              </a:rPr>
              <a:t>時間管理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algn="l"/>
            <a:r>
              <a:rPr lang="en-US" altLang="zh-TW" sz="2400" dirty="0"/>
              <a:t>3.</a:t>
            </a:r>
            <a:r>
              <a:rPr lang="zh-TW" altLang="en-US" sz="2400" dirty="0"/>
              <a:t>上課</a:t>
            </a:r>
            <a:r>
              <a:rPr lang="zh-TW" altLang="en-US" sz="2400" dirty="0">
                <a:solidFill>
                  <a:srgbClr val="FF0000"/>
                </a:solidFill>
              </a:rPr>
              <a:t>認真聽</a:t>
            </a:r>
            <a:r>
              <a:rPr lang="zh-TW" altLang="en-US" sz="2400" dirty="0"/>
              <a:t>，習題要</a:t>
            </a:r>
            <a:r>
              <a:rPr lang="zh-TW" altLang="en-US" sz="2400" dirty="0">
                <a:solidFill>
                  <a:srgbClr val="FF0000"/>
                </a:solidFill>
              </a:rPr>
              <a:t>多做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algn="l"/>
            <a:r>
              <a:rPr lang="en-US" altLang="zh-TW" sz="2400" dirty="0"/>
              <a:t>4.</a:t>
            </a:r>
            <a:r>
              <a:rPr lang="zh-TW" altLang="en-US" sz="2400" dirty="0"/>
              <a:t>課前</a:t>
            </a:r>
            <a:r>
              <a:rPr lang="zh-TW" altLang="en-US" sz="2400" dirty="0">
                <a:solidFill>
                  <a:srgbClr val="FF0000"/>
                </a:solidFill>
              </a:rPr>
              <a:t>預習</a:t>
            </a:r>
            <a:r>
              <a:rPr lang="zh-TW" altLang="en-US" sz="2400" dirty="0"/>
              <a:t>課後</a:t>
            </a:r>
            <a:r>
              <a:rPr lang="zh-TW" altLang="en-US" sz="2400" dirty="0">
                <a:solidFill>
                  <a:srgbClr val="FF0000"/>
                </a:solidFill>
              </a:rPr>
              <a:t>複習</a:t>
            </a:r>
            <a:r>
              <a:rPr lang="zh-TW" altLang="en-US" sz="2400" dirty="0"/>
              <a:t>，按照學校老師進度。</a:t>
            </a:r>
            <a:endParaRPr lang="en-US" altLang="zh-TW" sz="2400" dirty="0"/>
          </a:p>
          <a:p>
            <a:pPr algn="l"/>
            <a:r>
              <a:rPr lang="en-US" altLang="zh-TW" sz="2400" dirty="0"/>
              <a:t>5.</a:t>
            </a:r>
            <a:r>
              <a:rPr lang="zh-TW" altLang="en-US" sz="2400" dirty="0"/>
              <a:t> 校內百分比就算足夠，</a:t>
            </a:r>
            <a:r>
              <a:rPr lang="zh-TW" altLang="en-US" sz="2400" dirty="0">
                <a:solidFill>
                  <a:srgbClr val="FF0000"/>
                </a:solidFill>
              </a:rPr>
              <a:t>學測</a:t>
            </a:r>
            <a:r>
              <a:rPr lang="zh-TW" altLang="en-US" sz="2400" dirty="0"/>
              <a:t>也一定</a:t>
            </a:r>
            <a:r>
              <a:rPr lang="zh-TW" altLang="en-US" sz="2400" dirty="0">
                <a:solidFill>
                  <a:srgbClr val="FF0000"/>
                </a:solidFill>
              </a:rPr>
              <a:t>要考好</a:t>
            </a:r>
            <a:r>
              <a:rPr lang="zh-TW" altLang="en-US" sz="2400" dirty="0"/>
              <a:t>，以免造成選填時卡標。</a:t>
            </a:r>
            <a:endParaRPr lang="en-US" altLang="zh-TW" sz="2400" dirty="0"/>
          </a:p>
          <a:p>
            <a:pPr algn="l"/>
            <a:r>
              <a:rPr lang="en-US" altLang="zh-TW" sz="2400" dirty="0"/>
              <a:t>6.</a:t>
            </a:r>
            <a:r>
              <a:rPr lang="zh-TW" altLang="en-US" sz="2400" dirty="0">
                <a:solidFill>
                  <a:srgbClr val="FF0000"/>
                </a:solidFill>
              </a:rPr>
              <a:t>克制</a:t>
            </a:r>
            <a:r>
              <a:rPr lang="zh-TW" altLang="en-US" sz="2400" dirty="0"/>
              <a:t>各種</a:t>
            </a:r>
            <a:r>
              <a:rPr lang="zh-TW" altLang="en-US" sz="2400" dirty="0">
                <a:solidFill>
                  <a:srgbClr val="FF0000"/>
                </a:solidFill>
              </a:rPr>
              <a:t>慾望</a:t>
            </a:r>
            <a:r>
              <a:rPr lang="zh-TW" altLang="en-US" sz="2400" dirty="0"/>
              <a:t>，像是手機、電腦等</a:t>
            </a:r>
            <a:r>
              <a:rPr lang="en-US" altLang="zh-TW" sz="2400" dirty="0"/>
              <a:t>3C</a:t>
            </a:r>
            <a:r>
              <a:rPr lang="zh-TW" altLang="en-US" sz="2400" dirty="0"/>
              <a:t>產品的使用時間與程度要自行控制。</a:t>
            </a:r>
            <a:endParaRPr lang="en-US" altLang="zh-TW" sz="2400" dirty="0"/>
          </a:p>
          <a:p>
            <a:pPr algn="l"/>
            <a:r>
              <a:rPr lang="en-US" altLang="zh-TW" sz="2400" dirty="0"/>
              <a:t>7.</a:t>
            </a:r>
            <a:r>
              <a:rPr lang="zh-TW" altLang="en-US" sz="2400" dirty="0">
                <a:solidFill>
                  <a:srgbClr val="FF0000"/>
                </a:solidFill>
              </a:rPr>
              <a:t>平常成績</a:t>
            </a:r>
            <a:r>
              <a:rPr lang="zh-TW" altLang="en-US" sz="2400" dirty="0"/>
              <a:t>要顧好，努力不懈，各科不可放棄。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86934" y="258417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/>
              <a:t>各科學習方法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4" b="93356" l="8256" r="92907">
                        <a14:foregroundMark x1="67558" y1="6194" x2="67558" y2="6194"/>
                        <a14:foregroundMark x1="93023" y1="25676" x2="93023" y2="25676"/>
                        <a14:foregroundMark x1="50581" y1="93468" x2="50581" y2="93468"/>
                        <a14:foregroundMark x1="8256" y1="67793" x2="8256" y2="67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034" y="660400"/>
            <a:ext cx="2502691" cy="25841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977" l="10000" r="90000">
                        <a14:foregroundMark x1="44535" y1="23023" x2="44535" y2="23023"/>
                        <a14:foregroundMark x1="43256" y1="18953" x2="43256" y2="18953"/>
                        <a14:foregroundMark x1="30233" y1="14767" x2="30233" y2="14767"/>
                        <a14:foregroundMark x1="67791" y1="20930" x2="67791" y2="20930"/>
                        <a14:foregroundMark x1="67326" y1="14419" x2="67326" y2="14419"/>
                        <a14:foregroundMark x1="64070" y1="12326" x2="64070" y2="12326"/>
                        <a14:foregroundMark x1="59651" y1="10349" x2="59651" y2="10349"/>
                        <a14:foregroundMark x1="69419" y1="14767" x2="69419" y2="14767"/>
                        <a14:foregroundMark x1="46163" y1="27093" x2="46163" y2="27093"/>
                        <a14:foregroundMark x1="24070" y1="20116" x2="24070" y2="20116"/>
                        <a14:foregroundMark x1="39186" y1="47442" x2="39186" y2="47442"/>
                        <a14:foregroundMark x1="34302" y1="67907" x2="34302" y2="67907"/>
                        <a14:foregroundMark x1="34302" y1="70349" x2="34302" y2="70349"/>
                        <a14:foregroundMark x1="32209" y1="65930" x2="32209" y2="65930"/>
                        <a14:foregroundMark x1="26047" y1="64651" x2="26047" y2="64651"/>
                        <a14:foregroundMark x1="50233" y1="91977" x2="50233" y2="91977"/>
                        <a14:foregroundMark x1="73488" y1="50000" x2="73488" y2="50000"/>
                        <a14:foregroundMark x1="60465" y1="22558" x2="60465" y2="22558"/>
                        <a14:foregroundMark x1="60465" y1="22558" x2="60465" y2="22558"/>
                        <a14:backgroundMark x1="20349" y1="47093" x2="20349" y2="47093"/>
                        <a14:backgroundMark x1="22791" y1="45814" x2="22791" y2="45814"/>
                        <a14:backgroundMark x1="19186" y1="64651" x2="19186" y2="646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6934" y="3429000"/>
            <a:ext cx="3243470" cy="32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6;p22"/>
          <p:cNvSpPr txBox="1"/>
          <p:nvPr/>
        </p:nvSpPr>
        <p:spPr>
          <a:xfrm>
            <a:off x="1007164" y="198784"/>
            <a:ext cx="50889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rgbClr val="3F7818"/>
              </a:buClr>
              <a:buSzPts val="6000"/>
              <a:buFont typeface="Trebuchet MS" panose="020B0603020202020204"/>
              <a:buNone/>
            </a:pPr>
            <a:r>
              <a:rPr lang="zh-TW" altLang="en-US" sz="6000">
                <a:solidFill>
                  <a:srgbClr val="3F7818"/>
                </a:solidFill>
              </a:rPr>
              <a:t>繁星推薦分享</a:t>
            </a:r>
            <a:r>
              <a:rPr lang="zh-TW" altLang="en-US"/>
              <a:t/>
            </a:r>
            <a:br>
              <a:rPr lang="zh-TW" altLang="en-US"/>
            </a:br>
            <a:r>
              <a:rPr lang="zh-TW" altLang="en-US"/>
              <a:t>  </a:t>
            </a:r>
            <a:r>
              <a:rPr lang="en-US" altLang="zh-TW" sz="3600"/>
              <a:t>(</a:t>
            </a:r>
            <a:r>
              <a:rPr lang="zh-TW" altLang="en-US" sz="3600"/>
              <a:t>二</a:t>
            </a:r>
            <a:r>
              <a:rPr lang="en-US" altLang="zh-TW" sz="3600"/>
              <a:t>)</a:t>
            </a:r>
            <a:r>
              <a:rPr lang="zh-TW" altLang="en-US" sz="3600"/>
              <a:t>五選四的因應之道</a:t>
            </a:r>
            <a:endParaRPr lang="zh-TW" altLang="en-US"/>
          </a:p>
        </p:txBody>
      </p:sp>
      <p:sp>
        <p:nvSpPr>
          <p:cNvPr id="9" name="Google Shape;167;p22"/>
          <p:cNvSpPr txBox="1"/>
          <p:nvPr/>
        </p:nvSpPr>
        <p:spPr>
          <a:xfrm>
            <a:off x="1007172" y="2406759"/>
            <a:ext cx="9541557" cy="3789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spcBef>
                <a:spcPts val="0"/>
              </a:spcBef>
              <a:buSzPts val="1440"/>
            </a:pPr>
            <a:r>
              <a:rPr lang="zh-TW" altLang="en-US" sz="3600" dirty="0">
                <a:solidFill>
                  <a:srgbClr val="000000"/>
                </a:solidFill>
              </a:rPr>
              <a:t>若已明確掌握</a:t>
            </a:r>
            <a:r>
              <a:rPr lang="zh-TW" altLang="en-US" sz="3600" dirty="0">
                <a:solidFill>
                  <a:srgbClr val="FF0000"/>
                </a:solidFill>
              </a:rPr>
              <a:t>自己的興趣</a:t>
            </a:r>
            <a:r>
              <a:rPr lang="zh-TW" altLang="en-US" sz="3600" dirty="0">
                <a:solidFill>
                  <a:srgbClr val="000000"/>
                </a:solidFill>
              </a:rPr>
              <a:t>與</a:t>
            </a:r>
            <a:r>
              <a:rPr lang="zh-TW" altLang="en-US" sz="3600" dirty="0">
                <a:solidFill>
                  <a:srgbClr val="FF0000"/>
                </a:solidFill>
              </a:rPr>
              <a:t>未來想填的志願</a:t>
            </a:r>
            <a:r>
              <a:rPr lang="zh-TW" altLang="en-US" sz="3600" dirty="0">
                <a:solidFill>
                  <a:srgbClr val="000000"/>
                </a:solidFill>
              </a:rPr>
              <a:t>，那就選擇與自己相符的四科。   </a:t>
            </a:r>
          </a:p>
          <a:p>
            <a:pPr algn="l">
              <a:spcBef>
                <a:spcPts val="0"/>
              </a:spcBef>
              <a:buSzPts val="1440"/>
            </a:pPr>
            <a:r>
              <a:rPr lang="zh-TW" altLang="en-US" sz="3600" dirty="0">
                <a:solidFill>
                  <a:srgbClr val="000000"/>
                </a:solidFill>
              </a:rPr>
              <a:t>   若還沒有有明確的志向時，可以</a:t>
            </a:r>
            <a:r>
              <a:rPr lang="zh-TW" altLang="en-US" sz="3600" dirty="0">
                <a:solidFill>
                  <a:srgbClr val="FF0000"/>
                </a:solidFill>
              </a:rPr>
              <a:t>五科全考</a:t>
            </a:r>
            <a:r>
              <a:rPr lang="zh-TW" altLang="en-US" sz="3600" dirty="0">
                <a:solidFill>
                  <a:schemeClr val="tx1"/>
                </a:solidFill>
              </a:rPr>
              <a:t>，              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SzPts val="1440"/>
            </a:pPr>
            <a:r>
              <a:rPr lang="zh-TW" altLang="en-US" sz="3600" dirty="0">
                <a:solidFill>
                  <a:srgbClr val="000000"/>
                </a:solidFill>
              </a:rPr>
              <a:t>避免因為無學測成績而無法選擇某些志願。</a:t>
            </a:r>
          </a:p>
          <a:p>
            <a:pPr algn="l">
              <a:buSzPts val="1600"/>
            </a:pPr>
            <a:endParaRPr lang="zh-TW" altLang="en-US" sz="2000" dirty="0">
              <a:solidFill>
                <a:srgbClr val="000000"/>
              </a:solidFill>
            </a:endParaRPr>
          </a:p>
          <a:p>
            <a:pPr algn="l">
              <a:buSzPts val="1600"/>
            </a:pPr>
            <a:endParaRPr lang="zh-TW" altLang="en-US" sz="2000" dirty="0">
              <a:solidFill>
                <a:srgbClr val="000000"/>
              </a:solidFill>
            </a:endParaRPr>
          </a:p>
          <a:p>
            <a:pPr algn="l">
              <a:buSzPts val="2880"/>
            </a:pPr>
            <a:r>
              <a:rPr lang="zh-TW" altLang="en-US" sz="3600" dirty="0">
                <a:solidFill>
                  <a:srgbClr val="000000"/>
                </a:solidFill>
              </a:rPr>
              <a:t>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  <a:t>繁星推薦分享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000" dirty="0"/>
              <a:t>  </a:t>
            </a:r>
            <a:r>
              <a:rPr lang="en-US" altLang="zh-TW" sz="4000" dirty="0"/>
              <a:t>(</a:t>
            </a:r>
            <a:r>
              <a:rPr lang="zh-TW" altLang="en-US" sz="4000" dirty="0"/>
              <a:t>三</a:t>
            </a:r>
            <a:r>
              <a:rPr lang="en-US" altLang="zh-TW" sz="4000" dirty="0"/>
              <a:t>)</a:t>
            </a:r>
            <a:r>
              <a:rPr lang="zh-TW" altLang="en-US" sz="4000" dirty="0"/>
              <a:t>志願選填的注意事項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77334" y="254998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*</a:t>
            </a:r>
            <a:r>
              <a:rPr lang="zh-TW" altLang="en-US" sz="2400" dirty="0">
                <a:solidFill>
                  <a:srgbClr val="FF0000"/>
                </a:solidFill>
              </a:rPr>
              <a:t>一校一學群</a:t>
            </a:r>
            <a:r>
              <a:rPr lang="zh-TW" altLang="en-US" sz="2400" dirty="0"/>
              <a:t>，謹慎選擇，且選填時多注意以免填錯。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*若已獲得繁星上榜且</a:t>
            </a:r>
            <a:r>
              <a:rPr lang="zh-TW" altLang="en-US" sz="2400" dirty="0">
                <a:solidFill>
                  <a:srgbClr val="FF0000"/>
                </a:solidFill>
              </a:rPr>
              <a:t>放棄</a:t>
            </a:r>
            <a:r>
              <a:rPr lang="zh-TW" altLang="en-US" sz="2400" dirty="0"/>
              <a:t>繁星</a:t>
            </a:r>
            <a:r>
              <a:rPr lang="en-US" altLang="zh-TW" sz="2400" dirty="0"/>
              <a:t>(</a:t>
            </a:r>
            <a:r>
              <a:rPr lang="zh-TW" altLang="en-US" sz="2400" dirty="0"/>
              <a:t>繁星、個申二選一</a:t>
            </a:r>
            <a:r>
              <a:rPr lang="en-US" altLang="zh-TW" sz="2400" dirty="0"/>
              <a:t>)</a:t>
            </a:r>
            <a:r>
              <a:rPr lang="zh-TW" altLang="en-US" sz="2400" dirty="0"/>
              <a:t>，將會直接變身成為</a:t>
            </a:r>
            <a:r>
              <a:rPr lang="zh-TW" altLang="en-US" sz="2400" dirty="0">
                <a:solidFill>
                  <a:srgbClr val="FF0000"/>
                </a:solidFill>
              </a:rPr>
              <a:t>指考</a:t>
            </a:r>
            <a:r>
              <a:rPr lang="zh-TW" altLang="en-US" sz="2400" dirty="0"/>
              <a:t>戰士。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*先備有</a:t>
            </a:r>
            <a:r>
              <a:rPr lang="zh-TW" altLang="en-US" sz="2400" dirty="0">
                <a:solidFill>
                  <a:srgbClr val="FF0000"/>
                </a:solidFill>
              </a:rPr>
              <a:t>備用名單</a:t>
            </a:r>
            <a:r>
              <a:rPr lang="zh-TW" altLang="en-US" sz="2400" dirty="0"/>
              <a:t>，百分比愈後面名單最好多準備一些。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*使用</a:t>
            </a:r>
            <a:r>
              <a:rPr lang="zh-TW" altLang="en-US" sz="2400" dirty="0">
                <a:solidFill>
                  <a:srgbClr val="FF0000"/>
                </a:solidFill>
              </a:rPr>
              <a:t>歷年</a:t>
            </a:r>
            <a:r>
              <a:rPr lang="zh-TW" altLang="en-US" sz="2400" dirty="0"/>
              <a:t>繁星百分比做比對，注意最低錄取百分比以及</a:t>
            </a:r>
            <a:r>
              <a:rPr lang="zh-TW" altLang="en-US" sz="2400" dirty="0">
                <a:solidFill>
                  <a:srgbClr val="FF0000"/>
                </a:solidFill>
              </a:rPr>
              <a:t>鐘擺效 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FF0000"/>
                </a:solidFill>
              </a:rPr>
              <a:t>應</a:t>
            </a:r>
            <a:r>
              <a:rPr lang="zh-TW" altLang="en-US" sz="2400" dirty="0"/>
              <a:t>，並且注意</a:t>
            </a:r>
            <a:r>
              <a:rPr lang="zh-TW" altLang="en-US" sz="2400" dirty="0">
                <a:solidFill>
                  <a:srgbClr val="FF0000"/>
                </a:solidFill>
              </a:rPr>
              <a:t>時事</a:t>
            </a:r>
            <a:r>
              <a:rPr lang="zh-TW" altLang="en-US" sz="2400" dirty="0"/>
              <a:t>，像是今年新冠病毒崛起造成三類科系錄取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zh-TW" altLang="en-US" sz="2400" dirty="0"/>
              <a:t>成績暴增。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/>
              <a:t>四技分享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選填注意事項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上網找三年的成績並算加權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注意可填校系數</a:t>
            </a:r>
            <a:endParaRPr lang="en-US" altLang="zh-TW" dirty="0"/>
          </a:p>
          <a:p>
            <a:r>
              <a:rPr lang="zh-TW" altLang="zh-TW" sz="4400" dirty="0"/>
              <a:t>重要的話</a:t>
            </a:r>
            <a:r>
              <a:rPr lang="en-US" altLang="zh-TW" sz="4400" dirty="0"/>
              <a:t>...</a:t>
            </a:r>
            <a:r>
              <a:rPr lang="zh-TW" altLang="zh-TW" sz="4400" dirty="0">
                <a:solidFill>
                  <a:srgbClr val="FF0000"/>
                </a:solidFill>
              </a:rPr>
              <a:t>第一階段前的成績換算不要搞錯</a:t>
            </a:r>
          </a:p>
          <a:p>
            <a:r>
              <a:rPr lang="zh-TW" altLang="zh-TW" sz="4400" dirty="0"/>
              <a:t>老話一句 </a:t>
            </a:r>
            <a:r>
              <a:rPr lang="zh-TW" altLang="zh-TW" sz="4400" dirty="0">
                <a:solidFill>
                  <a:srgbClr val="FF0000"/>
                </a:solidFill>
              </a:rPr>
              <a:t>落點分析多做幾家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/>
              <a:t>四技分享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備審注意事項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zh-TW" altLang="en-US" sz="4000" dirty="0">
                <a:solidFill>
                  <a:schemeClr val="tx1"/>
                </a:solidFill>
              </a:rPr>
              <a:t>一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r>
              <a:rPr lang="zh-TW" altLang="en-US" sz="4000" dirty="0">
                <a:solidFill>
                  <a:schemeClr val="tx1"/>
                </a:solidFill>
              </a:rPr>
              <a:t>依照</a:t>
            </a:r>
            <a:r>
              <a:rPr lang="zh-TW" altLang="en-US" sz="4000" dirty="0">
                <a:solidFill>
                  <a:srgbClr val="FF0000"/>
                </a:solidFill>
              </a:rPr>
              <a:t>簡章</a:t>
            </a:r>
            <a:r>
              <a:rPr lang="zh-TW" altLang="en-US" sz="4000" dirty="0">
                <a:solidFill>
                  <a:schemeClr val="tx1"/>
                </a:solidFill>
              </a:rPr>
              <a:t>與自己</a:t>
            </a:r>
            <a:r>
              <a:rPr lang="zh-TW" altLang="en-US" sz="4000" dirty="0">
                <a:solidFill>
                  <a:srgbClr val="FF0000"/>
                </a:solidFill>
              </a:rPr>
              <a:t>擅長之處</a:t>
            </a:r>
            <a:r>
              <a:rPr lang="zh-TW" altLang="en-US" sz="4000" dirty="0">
                <a:solidFill>
                  <a:schemeClr val="tx1"/>
                </a:solidFill>
              </a:rPr>
              <a:t>填寫，不要衝突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zh-TW" altLang="en-US" sz="4000" dirty="0">
                <a:solidFill>
                  <a:schemeClr val="tx1"/>
                </a:solidFill>
              </a:rPr>
              <a:t>二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r>
              <a:rPr lang="zh-TW" altLang="en-US" sz="4000" dirty="0">
                <a:solidFill>
                  <a:schemeClr val="tx1"/>
                </a:solidFill>
              </a:rPr>
              <a:t>需</a:t>
            </a:r>
            <a:r>
              <a:rPr lang="zh-TW" altLang="en-US" sz="4000" dirty="0">
                <a:solidFill>
                  <a:srgbClr val="FF0000"/>
                </a:solidFill>
              </a:rPr>
              <a:t>自行</a:t>
            </a:r>
            <a:r>
              <a:rPr lang="zh-TW" altLang="en-US" sz="4000" dirty="0">
                <a:solidFill>
                  <a:schemeClr val="tx1"/>
                </a:solidFill>
              </a:rPr>
              <a:t>到郵局寄送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zh-TW" altLang="en-US" sz="4000" dirty="0">
                <a:solidFill>
                  <a:schemeClr val="tx1"/>
                </a:solidFill>
              </a:rPr>
              <a:t>三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r>
              <a:rPr lang="zh-TW" altLang="en-US" sz="4000" dirty="0">
                <a:solidFill>
                  <a:schemeClr val="tx1"/>
                </a:solidFill>
              </a:rPr>
              <a:t>記得</a:t>
            </a:r>
            <a:r>
              <a:rPr lang="zh-TW" altLang="en-US" sz="4000" dirty="0">
                <a:solidFill>
                  <a:srgbClr val="FF0000"/>
                </a:solidFill>
              </a:rPr>
              <a:t>日期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81325" y="0"/>
            <a:ext cx="4748981" cy="6858000"/>
            <a:chOff x="0" y="5409"/>
            <a:chExt cx="6858000" cy="9900591"/>
          </a:xfrm>
        </p:grpSpPr>
        <p:pic>
          <p:nvPicPr>
            <p:cNvPr id="6" name="圖片 5" descr="背景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09"/>
              <a:ext cx="6858000" cy="99005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76672" y="704528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◎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SWOT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分析</a:t>
              </a: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404664" y="1719512"/>
              <a:ext cx="5936826" cy="3809552"/>
              <a:chOff x="-404710" y="1374574"/>
              <a:chExt cx="5936826" cy="3809552"/>
            </a:xfrm>
          </p:grpSpPr>
          <p:cxnSp>
            <p:nvCxnSpPr>
              <p:cNvPr id="15" name="直接连接符 98"/>
              <p:cNvCxnSpPr/>
              <p:nvPr/>
            </p:nvCxnSpPr>
            <p:spPr>
              <a:xfrm>
                <a:off x="2924944" y="2792760"/>
                <a:ext cx="255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6A96"/>
                </a:solidFill>
                <a:prstDash val="sysDot"/>
                <a:headEnd type="oval"/>
                <a:tailEnd type="oval"/>
              </a:ln>
              <a:effectLst/>
            </p:spPr>
          </p:cxn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 flipH="1">
                <a:off x="-331162" y="1715230"/>
                <a:ext cx="2695849" cy="10663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9pPr>
              </a:lstStyle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條列式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個人特質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適合加入</a:t>
                </a:r>
                <a:r>
                  <a:rPr lang="en-US" altLang="zh-TW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OO</a:t>
                </a: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系的優勢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17" name="直接连接符 90"/>
              <p:cNvCxnSpPr/>
              <p:nvPr/>
            </p:nvCxnSpPr>
            <p:spPr>
              <a:xfrm>
                <a:off x="-368710" y="2792180"/>
                <a:ext cx="216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19707"/>
                </a:solidFill>
                <a:prstDash val="sysDot"/>
                <a:headEnd type="oval"/>
                <a:tailEnd type="oval"/>
              </a:ln>
              <a:effectLst/>
            </p:spPr>
          </p:cxnSp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 flipH="1">
                <a:off x="-152926" y="4660906"/>
                <a:ext cx="1612050" cy="523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進入</a:t>
                </a:r>
                <a:r>
                  <a:rPr lang="en-US" altLang="zh-TW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OO</a:t>
                </a: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系後 未來能能有哪些機會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19" name="直接连接符 94"/>
              <p:cNvCxnSpPr/>
              <p:nvPr/>
            </p:nvCxnSpPr>
            <p:spPr>
              <a:xfrm>
                <a:off x="-404710" y="4592380"/>
                <a:ext cx="219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73E01"/>
                </a:solidFill>
                <a:prstDash val="sysDot"/>
                <a:headEnd type="oval"/>
                <a:tailEnd type="oval"/>
              </a:ln>
              <a:effectLst/>
            </p:spPr>
          </p:cxn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 flipH="1">
                <a:off x="2565620" y="1374574"/>
                <a:ext cx="2966496" cy="738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條列式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TW" altLang="en-US" sz="14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進入</a:t>
                </a:r>
                <a:r>
                  <a:rPr kumimoji="0" lang="en-US" altLang="zh-TW" sz="14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OO</a:t>
                </a:r>
                <a:r>
                  <a:rPr kumimoji="0" lang="zh-TW" altLang="en-US" sz="14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 自己有哪些地方需要注意</a:t>
                </a:r>
                <a:endParaRPr kumimoji="0" lang="en-US" altLang="zh-TW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解決辦法</a:t>
                </a:r>
                <a:endParaRPr kumimoji="0" lang="en-US" altLang="zh-TW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1" name="TextBox 11"/>
              <p:cNvSpPr txBox="1">
                <a:spLocks noChangeArrowheads="1"/>
              </p:cNvSpPr>
              <p:nvPr/>
            </p:nvSpPr>
            <p:spPr bwMode="auto">
              <a:xfrm flipH="1">
                <a:off x="2655386" y="4660906"/>
                <a:ext cx="2844560" cy="523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進入</a:t>
                </a:r>
                <a:r>
                  <a:rPr lang="en-US" altLang="zh-TW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OO</a:t>
                </a: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系後 未來會遇上那些困難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TW" altLang="en-US" sz="1400" kern="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提出解決方案</a:t>
                </a:r>
                <a:endParaRPr lang="en-US" altLang="zh-TW" sz="1400" kern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22" name="直接连接符 102"/>
              <p:cNvCxnSpPr/>
              <p:nvPr/>
            </p:nvCxnSpPr>
            <p:spPr>
              <a:xfrm>
                <a:off x="2796116" y="4592380"/>
                <a:ext cx="273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E1247"/>
                </a:solidFill>
                <a:prstDash val="sysDot"/>
                <a:headEnd type="oval"/>
                <a:tailEnd type="oval"/>
              </a:ln>
              <a:effectLst/>
            </p:spPr>
          </p:cxnSp>
          <p:grpSp>
            <p:nvGrpSpPr>
              <p:cNvPr id="23" name="群組 37"/>
              <p:cNvGrpSpPr/>
              <p:nvPr/>
            </p:nvGrpSpPr>
            <p:grpSpPr>
              <a:xfrm>
                <a:off x="1251768" y="2720750"/>
                <a:ext cx="2044584" cy="1944215"/>
                <a:chOff x="1684938" y="2720752"/>
                <a:chExt cx="2083903" cy="2088232"/>
              </a:xfrm>
            </p:grpSpPr>
            <p:grpSp>
              <p:nvGrpSpPr>
                <p:cNvPr id="24" name="群組 30"/>
                <p:cNvGrpSpPr/>
                <p:nvPr/>
              </p:nvGrpSpPr>
              <p:grpSpPr>
                <a:xfrm>
                  <a:off x="1808820" y="2720752"/>
                  <a:ext cx="1908212" cy="2088232"/>
                  <a:chOff x="2586670" y="908720"/>
                  <a:chExt cx="3913121" cy="3406921"/>
                </a:xfrm>
              </p:grpSpPr>
              <p:grpSp>
                <p:nvGrpSpPr>
                  <p:cNvPr id="29" name="组合 66"/>
                  <p:cNvGrpSpPr/>
                  <p:nvPr/>
                </p:nvGrpSpPr>
                <p:grpSpPr>
                  <a:xfrm>
                    <a:off x="2591836" y="2618045"/>
                    <a:ext cx="1940416" cy="1692608"/>
                    <a:chOff x="4923532" y="2276872"/>
                    <a:chExt cx="2060747" cy="2054696"/>
                  </a:xfrm>
                </p:grpSpPr>
                <p:sp>
                  <p:nvSpPr>
                    <p:cNvPr id="42" name="泪滴形 1"/>
                    <p:cNvSpPr/>
                    <p:nvPr/>
                  </p:nvSpPr>
                  <p:spPr>
                    <a:xfrm>
                      <a:off x="4923532" y="2382417"/>
                      <a:ext cx="1949153" cy="19491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rgbClr val="FF7711"/>
                        </a:gs>
                        <a:gs pos="59000">
                          <a:srgbClr val="FFAA01"/>
                        </a:gs>
                        <a:gs pos="100000">
                          <a:srgbClr val="FECE02"/>
                        </a:gs>
                        <a:gs pos="0">
                          <a:srgbClr val="C73E01"/>
                        </a:gs>
                        <a:gs pos="80000">
                          <a:srgbClr val="FFC000"/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43" name="泪滴形 1"/>
                    <p:cNvSpPr/>
                    <p:nvPr/>
                  </p:nvSpPr>
                  <p:spPr>
                    <a:xfrm>
                      <a:off x="5035127" y="2276872"/>
                      <a:ext cx="1949152" cy="19491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rgbClr val="FF7711"/>
                        </a:gs>
                        <a:gs pos="59000">
                          <a:srgbClr val="FFAA01"/>
                        </a:gs>
                        <a:gs pos="100000">
                          <a:srgbClr val="FECE02"/>
                        </a:gs>
                        <a:gs pos="0">
                          <a:srgbClr val="C73E01"/>
                        </a:gs>
                        <a:gs pos="80000">
                          <a:srgbClr val="FFC000"/>
                        </a:gs>
                      </a:gsLst>
                      <a:lin ang="10800000" scaled="1"/>
                      <a:tileRect/>
                    </a:gradFill>
                    <a:ln w="6350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44" name="泪滴形 1"/>
                    <p:cNvSpPr/>
                    <p:nvPr/>
                  </p:nvSpPr>
                  <p:spPr>
                    <a:xfrm>
                      <a:off x="5212280" y="2276872"/>
                      <a:ext cx="1771999" cy="10074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1999" h="1007429">
                          <a:moveTo>
                            <a:pt x="797423" y="0"/>
                          </a:moveTo>
                          <a:lnTo>
                            <a:pt x="1771999" y="0"/>
                          </a:lnTo>
                          <a:lnTo>
                            <a:pt x="1771999" y="974576"/>
                          </a:lnTo>
                          <a:lnTo>
                            <a:pt x="1770340" y="1007429"/>
                          </a:lnTo>
                          <a:cubicBezTo>
                            <a:pt x="1680293" y="944072"/>
                            <a:pt x="1584156" y="885326"/>
                            <a:pt x="1481700" y="833308"/>
                          </a:cubicBezTo>
                          <a:lnTo>
                            <a:pt x="1481700" y="290299"/>
                          </a:lnTo>
                          <a:lnTo>
                            <a:pt x="797423" y="290299"/>
                          </a:lnTo>
                          <a:cubicBezTo>
                            <a:pt x="626144" y="290299"/>
                            <a:pt x="469563" y="353229"/>
                            <a:pt x="351465" y="459450"/>
                          </a:cubicBezTo>
                          <a:cubicBezTo>
                            <a:pt x="236922" y="439028"/>
                            <a:pt x="119532" y="425171"/>
                            <a:pt x="0" y="416700"/>
                          </a:cubicBezTo>
                          <a:cubicBezTo>
                            <a:pt x="175048" y="164401"/>
                            <a:pt x="467037" y="0"/>
                            <a:pt x="797423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ysClr val="window" lastClr="FFFFFF">
                            <a:alpha val="50000"/>
                          </a:sysClr>
                        </a:gs>
                        <a:gs pos="69000">
                          <a:sysClr val="window" lastClr="FFFFFF">
                            <a:alpha val="0"/>
                          </a:sysClr>
                        </a:gs>
                      </a:gsLst>
                      <a:lin ang="16200000" scaled="1"/>
                      <a:tileRect/>
                    </a:gradFill>
                    <a:ln w="3175" cap="flat" cmpd="sng" algn="ctr">
                      <a:gradFill flip="none" rotWithShape="1">
                        <a:gsLst>
                          <a:gs pos="0">
                            <a:sysClr val="window" lastClr="FFFFFF"/>
                          </a:gs>
                          <a:gs pos="76000">
                            <a:sysClr val="window" lastClr="FFFFFF">
                              <a:alpha val="0"/>
                            </a:sysClr>
                          </a:gs>
                        </a:gsLst>
                        <a:lin ang="16200000" scaled="1"/>
                        <a:tileRect/>
                      </a:gra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" name="组合 70"/>
                  <p:cNvGrpSpPr/>
                  <p:nvPr/>
                </p:nvGrpSpPr>
                <p:grpSpPr>
                  <a:xfrm rot="5400000">
                    <a:off x="2705234" y="790156"/>
                    <a:ext cx="1697592" cy="1934719"/>
                    <a:chOff x="4923531" y="2276871"/>
                    <a:chExt cx="2060747" cy="2054695"/>
                  </a:xfrm>
                </p:grpSpPr>
                <p:sp>
                  <p:nvSpPr>
                    <p:cNvPr id="39" name="泪滴形 1"/>
                    <p:cNvSpPr/>
                    <p:nvPr/>
                  </p:nvSpPr>
                  <p:spPr>
                    <a:xfrm>
                      <a:off x="4923531" y="2382416"/>
                      <a:ext cx="1949153" cy="1949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8000">
                          <a:srgbClr val="119707"/>
                        </a:gs>
                        <a:gs pos="67000">
                          <a:srgbClr val="8AD53F"/>
                        </a:gs>
                        <a:gs pos="100000">
                          <a:srgbClr val="BCEB6F"/>
                        </a:gs>
                      </a:gsLst>
                      <a:lin ang="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40" name="泪滴形 1"/>
                    <p:cNvSpPr/>
                    <p:nvPr/>
                  </p:nvSpPr>
                  <p:spPr>
                    <a:xfrm>
                      <a:off x="5035126" y="2276871"/>
                      <a:ext cx="1949152" cy="1949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8000">
                          <a:srgbClr val="119707"/>
                        </a:gs>
                        <a:gs pos="67000">
                          <a:srgbClr val="8AD53F"/>
                        </a:gs>
                        <a:gs pos="100000">
                          <a:srgbClr val="BCEB6F"/>
                        </a:gs>
                      </a:gsLst>
                      <a:lin ang="1080000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41" name="泪滴形 1"/>
                    <p:cNvSpPr/>
                    <p:nvPr/>
                  </p:nvSpPr>
                  <p:spPr>
                    <a:xfrm>
                      <a:off x="5212278" y="2276873"/>
                      <a:ext cx="1771998" cy="10074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1999" h="1007429">
                          <a:moveTo>
                            <a:pt x="797423" y="0"/>
                          </a:moveTo>
                          <a:lnTo>
                            <a:pt x="1771999" y="0"/>
                          </a:lnTo>
                          <a:lnTo>
                            <a:pt x="1771999" y="974576"/>
                          </a:lnTo>
                          <a:lnTo>
                            <a:pt x="1770340" y="1007429"/>
                          </a:lnTo>
                          <a:cubicBezTo>
                            <a:pt x="1680293" y="944072"/>
                            <a:pt x="1584156" y="885326"/>
                            <a:pt x="1481700" y="833308"/>
                          </a:cubicBezTo>
                          <a:lnTo>
                            <a:pt x="1481700" y="290299"/>
                          </a:lnTo>
                          <a:lnTo>
                            <a:pt x="797423" y="290299"/>
                          </a:lnTo>
                          <a:cubicBezTo>
                            <a:pt x="626144" y="290299"/>
                            <a:pt x="469563" y="353229"/>
                            <a:pt x="351465" y="459450"/>
                          </a:cubicBezTo>
                          <a:cubicBezTo>
                            <a:pt x="236922" y="439028"/>
                            <a:pt x="119532" y="425171"/>
                            <a:pt x="0" y="416700"/>
                          </a:cubicBezTo>
                          <a:cubicBezTo>
                            <a:pt x="175048" y="164401"/>
                            <a:pt x="467037" y="0"/>
                            <a:pt x="797423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ysClr val="window" lastClr="FFFFFF">
                            <a:alpha val="50000"/>
                          </a:sysClr>
                        </a:gs>
                        <a:gs pos="69000">
                          <a:sysClr val="window" lastClr="FFFFFF">
                            <a:alpha val="0"/>
                          </a:sysClr>
                        </a:gs>
                      </a:gsLst>
                      <a:lin ang="16200000" scaled="1"/>
                      <a:tileRect/>
                    </a:gradFill>
                    <a:ln w="3175" cap="flat" cmpd="sng" algn="ctr">
                      <a:gradFill flip="none" rotWithShape="1">
                        <a:gsLst>
                          <a:gs pos="0">
                            <a:sysClr val="window" lastClr="FFFFFF"/>
                          </a:gs>
                          <a:gs pos="76000">
                            <a:sysClr val="window" lastClr="FFFFFF">
                              <a:alpha val="0"/>
                            </a:sysClr>
                          </a:gs>
                        </a:gsLst>
                        <a:lin ang="16200000" scaled="1"/>
                        <a:tileRect/>
                      </a:gra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" name="组合 74"/>
                  <p:cNvGrpSpPr/>
                  <p:nvPr/>
                </p:nvGrpSpPr>
                <p:grpSpPr>
                  <a:xfrm rot="16200000">
                    <a:off x="4677936" y="2499485"/>
                    <a:ext cx="1697590" cy="1934721"/>
                    <a:chOff x="4923534" y="2276869"/>
                    <a:chExt cx="2060745" cy="2054697"/>
                  </a:xfrm>
                </p:grpSpPr>
                <p:sp>
                  <p:nvSpPr>
                    <p:cNvPr id="36" name="泪滴形 1"/>
                    <p:cNvSpPr/>
                    <p:nvPr/>
                  </p:nvSpPr>
                  <p:spPr>
                    <a:xfrm>
                      <a:off x="4923534" y="2382415"/>
                      <a:ext cx="1949152" cy="19491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BE1247"/>
                        </a:gs>
                        <a:gs pos="27000">
                          <a:srgbClr val="D2144F"/>
                        </a:gs>
                        <a:gs pos="66000">
                          <a:srgbClr val="F87477"/>
                        </a:gs>
                        <a:gs pos="100000">
                          <a:srgbClr val="FA9496"/>
                        </a:gs>
                      </a:gsLst>
                      <a:lin ang="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37" name="泪滴形 1"/>
                    <p:cNvSpPr/>
                    <p:nvPr/>
                  </p:nvSpPr>
                  <p:spPr>
                    <a:xfrm>
                      <a:off x="5035128" y="2276869"/>
                      <a:ext cx="1949151" cy="1949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BE1247"/>
                        </a:gs>
                        <a:gs pos="27000">
                          <a:srgbClr val="D2144F"/>
                        </a:gs>
                        <a:gs pos="66000">
                          <a:srgbClr val="F87477"/>
                        </a:gs>
                        <a:gs pos="100000">
                          <a:srgbClr val="FA9496"/>
                        </a:gs>
                      </a:gsLst>
                      <a:lin ang="1080000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38" name="泪滴形 1"/>
                    <p:cNvSpPr/>
                    <p:nvPr/>
                  </p:nvSpPr>
                  <p:spPr>
                    <a:xfrm>
                      <a:off x="5212280" y="2276870"/>
                      <a:ext cx="1771999" cy="10074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1999" h="1007429">
                          <a:moveTo>
                            <a:pt x="797423" y="0"/>
                          </a:moveTo>
                          <a:lnTo>
                            <a:pt x="1771999" y="0"/>
                          </a:lnTo>
                          <a:lnTo>
                            <a:pt x="1771999" y="974576"/>
                          </a:lnTo>
                          <a:lnTo>
                            <a:pt x="1770340" y="1007429"/>
                          </a:lnTo>
                          <a:cubicBezTo>
                            <a:pt x="1680293" y="944072"/>
                            <a:pt x="1584156" y="885326"/>
                            <a:pt x="1481700" y="833308"/>
                          </a:cubicBezTo>
                          <a:lnTo>
                            <a:pt x="1481700" y="290299"/>
                          </a:lnTo>
                          <a:lnTo>
                            <a:pt x="797423" y="290299"/>
                          </a:lnTo>
                          <a:cubicBezTo>
                            <a:pt x="626144" y="290299"/>
                            <a:pt x="469563" y="353229"/>
                            <a:pt x="351465" y="459450"/>
                          </a:cubicBezTo>
                          <a:cubicBezTo>
                            <a:pt x="236922" y="439028"/>
                            <a:pt x="119532" y="425171"/>
                            <a:pt x="0" y="416700"/>
                          </a:cubicBezTo>
                          <a:cubicBezTo>
                            <a:pt x="175048" y="164401"/>
                            <a:pt x="467037" y="0"/>
                            <a:pt x="797423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ysClr val="window" lastClr="FFFFFF">
                            <a:alpha val="50000"/>
                          </a:sysClr>
                        </a:gs>
                        <a:gs pos="69000">
                          <a:sysClr val="window" lastClr="FFFFFF">
                            <a:alpha val="0"/>
                          </a:sysClr>
                        </a:gs>
                      </a:gsLst>
                      <a:lin ang="16200000" scaled="1"/>
                      <a:tileRect/>
                    </a:gradFill>
                    <a:ln w="3175" cap="flat" cmpd="sng" algn="ctr">
                      <a:gradFill flip="none" rotWithShape="1">
                        <a:gsLst>
                          <a:gs pos="0">
                            <a:sysClr val="window" lastClr="FFFFFF"/>
                          </a:gs>
                          <a:gs pos="76000">
                            <a:sysClr val="window" lastClr="FFFFFF">
                              <a:alpha val="0"/>
                            </a:sysClr>
                          </a:gs>
                        </a:gsLst>
                        <a:lin ang="16200000" scaled="1"/>
                        <a:tileRect/>
                      </a:gra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" name="组合 78"/>
                  <p:cNvGrpSpPr/>
                  <p:nvPr/>
                </p:nvGrpSpPr>
                <p:grpSpPr>
                  <a:xfrm rot="10800000">
                    <a:off x="4559373" y="914008"/>
                    <a:ext cx="1940418" cy="1692608"/>
                    <a:chOff x="4923531" y="2276872"/>
                    <a:chExt cx="2060748" cy="2054696"/>
                  </a:xfrm>
                </p:grpSpPr>
                <p:sp>
                  <p:nvSpPr>
                    <p:cNvPr id="33" name="泪滴形 1"/>
                    <p:cNvSpPr/>
                    <p:nvPr/>
                  </p:nvSpPr>
                  <p:spPr>
                    <a:xfrm>
                      <a:off x="4923531" y="2382417"/>
                      <a:ext cx="1949152" cy="19491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00B0F0">
                            <a:shade val="30000"/>
                            <a:satMod val="115000"/>
                          </a:srgbClr>
                        </a:gs>
                        <a:gs pos="56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34" name="泪滴形 1"/>
                    <p:cNvSpPr/>
                    <p:nvPr/>
                  </p:nvSpPr>
                  <p:spPr>
                    <a:xfrm>
                      <a:off x="5035127" y="2276872"/>
                      <a:ext cx="1949152" cy="19491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4376" h="3384376">
                          <a:moveTo>
                            <a:pt x="1692188" y="504056"/>
                          </a:moveTo>
                          <a:cubicBezTo>
                            <a:pt x="1036001" y="504056"/>
                            <a:pt x="504056" y="1036001"/>
                            <a:pt x="504056" y="1692188"/>
                          </a:cubicBezTo>
                          <a:cubicBezTo>
                            <a:pt x="504056" y="2348375"/>
                            <a:pt x="1036001" y="2880320"/>
                            <a:pt x="1692188" y="2880320"/>
                          </a:cubicBezTo>
                          <a:cubicBezTo>
                            <a:pt x="2348375" y="2880320"/>
                            <a:pt x="2880320" y="2348375"/>
                            <a:pt x="2880320" y="1692188"/>
                          </a:cubicBezTo>
                          <a:lnTo>
                            <a:pt x="2880320" y="504056"/>
                          </a:lnTo>
                          <a:close/>
                          <a:moveTo>
                            <a:pt x="1692188" y="0"/>
                          </a:moveTo>
                          <a:lnTo>
                            <a:pt x="3384376" y="0"/>
                          </a:lnTo>
                          <a:lnTo>
                            <a:pt x="3384376" y="1692188"/>
                          </a:lnTo>
                          <a:cubicBezTo>
                            <a:pt x="3384376" y="2626758"/>
                            <a:pt x="2626758" y="3384376"/>
                            <a:pt x="1692188" y="3384376"/>
                          </a:cubicBezTo>
                          <a:cubicBezTo>
                            <a:pt x="757618" y="3384376"/>
                            <a:pt x="0" y="2626758"/>
                            <a:pt x="0" y="1692188"/>
                          </a:cubicBezTo>
                          <a:cubicBezTo>
                            <a:pt x="0" y="757618"/>
                            <a:pt x="757618" y="0"/>
                            <a:pt x="169218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00B0F0">
                            <a:shade val="30000"/>
                            <a:satMod val="115000"/>
                          </a:srgbClr>
                        </a:gs>
                        <a:gs pos="56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 w="3175" cap="flat" cmpd="sng" algn="ctr">
                      <a:solidFill>
                        <a:sysClr val="window" lastClr="FFFFFF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  <p:sp>
                  <p:nvSpPr>
                    <p:cNvPr id="35" name="泪滴形 1"/>
                    <p:cNvSpPr/>
                    <p:nvPr/>
                  </p:nvSpPr>
                  <p:spPr>
                    <a:xfrm>
                      <a:off x="5212280" y="2276872"/>
                      <a:ext cx="1771999" cy="10074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1999" h="1007429">
                          <a:moveTo>
                            <a:pt x="797423" y="0"/>
                          </a:moveTo>
                          <a:lnTo>
                            <a:pt x="1771999" y="0"/>
                          </a:lnTo>
                          <a:lnTo>
                            <a:pt x="1771999" y="974576"/>
                          </a:lnTo>
                          <a:lnTo>
                            <a:pt x="1770340" y="1007429"/>
                          </a:lnTo>
                          <a:cubicBezTo>
                            <a:pt x="1680293" y="944072"/>
                            <a:pt x="1584156" y="885326"/>
                            <a:pt x="1481700" y="833308"/>
                          </a:cubicBezTo>
                          <a:lnTo>
                            <a:pt x="1481700" y="290299"/>
                          </a:lnTo>
                          <a:lnTo>
                            <a:pt x="797423" y="290299"/>
                          </a:lnTo>
                          <a:cubicBezTo>
                            <a:pt x="626144" y="290299"/>
                            <a:pt x="469563" y="353229"/>
                            <a:pt x="351465" y="459450"/>
                          </a:cubicBezTo>
                          <a:cubicBezTo>
                            <a:pt x="236922" y="439028"/>
                            <a:pt x="119532" y="425171"/>
                            <a:pt x="0" y="416700"/>
                          </a:cubicBezTo>
                          <a:cubicBezTo>
                            <a:pt x="175048" y="164401"/>
                            <a:pt x="467037" y="0"/>
                            <a:pt x="797423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ysClr val="window" lastClr="FFFFFF">
                            <a:alpha val="50000"/>
                          </a:sysClr>
                        </a:gs>
                        <a:gs pos="69000">
                          <a:sysClr val="window" lastClr="FFFFFF">
                            <a:alpha val="0"/>
                          </a:sysClr>
                        </a:gs>
                      </a:gsLst>
                      <a:lin ang="16200000" scaled="1"/>
                      <a:tileRect/>
                    </a:gradFill>
                    <a:ln w="3175" cap="flat" cmpd="sng" algn="ctr">
                      <a:gradFill flip="none" rotWithShape="1">
                        <a:gsLst>
                          <a:gs pos="0">
                            <a:sysClr val="window" lastClr="FFFFFF"/>
                          </a:gs>
                          <a:gs pos="76000">
                            <a:sysClr val="window" lastClr="FFFFFF">
                              <a:alpha val="0"/>
                            </a:sysClr>
                          </a:gs>
                        </a:gsLst>
                        <a:lin ang="16200000" scaled="1"/>
                        <a:tileRect/>
                      </a:gra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SimSun" panose="02010600030101010101" charset="-122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5" name="文字方塊 24"/>
                <p:cNvSpPr txBox="1"/>
                <p:nvPr/>
              </p:nvSpPr>
              <p:spPr>
                <a:xfrm>
                  <a:off x="1697979" y="2924795"/>
                  <a:ext cx="1266727" cy="715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chemeClr val="accent3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優勢</a:t>
                  </a:r>
                  <a:endParaRPr lang="en-US" altLang="zh-TW" sz="1200" b="1" dirty="0">
                    <a:solidFill>
                      <a:schemeClr val="accent3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en-US" altLang="zh-TW" sz="1200" b="1" dirty="0">
                      <a:solidFill>
                        <a:schemeClr val="accent3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(S)</a:t>
                  </a:r>
                </a:p>
              </p:txBody>
            </p:sp>
            <p:sp>
              <p:nvSpPr>
                <p:cNvPr id="26" name="文字方塊 25"/>
                <p:cNvSpPr txBox="1"/>
                <p:nvPr/>
              </p:nvSpPr>
              <p:spPr>
                <a:xfrm>
                  <a:off x="2586400" y="2957419"/>
                  <a:ext cx="1182441" cy="715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劣勢</a:t>
                  </a:r>
                  <a:endParaRPr lang="en-US" altLang="zh-TW" sz="1200" b="1" dirty="0">
                    <a:solidFill>
                      <a:schemeClr val="accent1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en-US" altLang="zh-TW" sz="1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(W)</a:t>
                  </a:r>
                  <a:endParaRPr lang="zh-TW" altLang="en-US" sz="1200" b="1" dirty="0">
                    <a:solidFill>
                      <a:schemeClr val="accent1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27" name="文字方塊 26"/>
                <p:cNvSpPr txBox="1"/>
                <p:nvPr/>
              </p:nvSpPr>
              <p:spPr>
                <a:xfrm>
                  <a:off x="1684938" y="3922019"/>
                  <a:ext cx="1270144" cy="715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chemeClr val="accent6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機會</a:t>
                  </a:r>
                  <a:endParaRPr lang="en-US" altLang="zh-TW" sz="1200" b="1" dirty="0">
                    <a:solidFill>
                      <a:schemeClr val="accent6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en-US" altLang="zh-TW" sz="1200" b="1" dirty="0">
                      <a:solidFill>
                        <a:schemeClr val="accent6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(O)</a:t>
                  </a:r>
                  <a:endParaRPr lang="zh-TW" altLang="en-US" sz="1200" b="1" dirty="0">
                    <a:solidFill>
                      <a:schemeClr val="accent6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28" name="文字方塊 27"/>
                <p:cNvSpPr txBox="1"/>
                <p:nvPr/>
              </p:nvSpPr>
              <p:spPr>
                <a:xfrm>
                  <a:off x="2885702" y="3944887"/>
                  <a:ext cx="724813" cy="715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威脅</a:t>
                  </a:r>
                  <a:endParaRPr lang="en-US" altLang="zh-TW" sz="1200" b="1" dirty="0">
                    <a:solidFill>
                      <a:schemeClr val="accent2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en-US" altLang="zh-TW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(T)</a:t>
                  </a:r>
                  <a:endParaRPr lang="zh-TW" altLang="en-US" sz="1200" b="1" dirty="0">
                    <a:solidFill>
                      <a:schemeClr val="accent2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</p:grpSp>
        <p:pic>
          <p:nvPicPr>
            <p:cNvPr id="9" name="Picture 2" descr="http://www.chinamgt.com/images/article/main/a56.jpg"/>
            <p:cNvPicPr>
              <a:picLocks noChangeAspect="1" noChangeArrowheads="1"/>
            </p:cNvPicPr>
            <p:nvPr/>
          </p:nvPicPr>
          <p:blipFill>
            <a:blip r:embed="rId4" cstate="print"/>
            <a:srcRect l="17857" r="15476"/>
            <a:stretch>
              <a:fillRect/>
            </a:stretch>
          </p:blipFill>
          <p:spPr bwMode="auto">
            <a:xfrm>
              <a:off x="332656" y="6969224"/>
              <a:ext cx="3384376" cy="2592287"/>
            </a:xfrm>
            <a:prstGeom prst="rect">
              <a:avLst/>
            </a:prstGeom>
            <a:noFill/>
          </p:spPr>
        </p:pic>
        <p:sp>
          <p:nvSpPr>
            <p:cNvPr id="10" name="文字方塊 9"/>
            <p:cNvSpPr txBox="1"/>
            <p:nvPr/>
          </p:nvSpPr>
          <p:spPr>
            <a:xfrm>
              <a:off x="0" y="272480"/>
              <a:ext cx="6858000" cy="35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台中市立中港高級中學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zh-TW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zh-TW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學生：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OOO  </a:t>
              </a:r>
              <a:r>
                <a:rPr lang="zh-TW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zh-TW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申請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OO</a:t>
              </a:r>
              <a:r>
                <a:rPr lang="zh-TW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大學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OO</a:t>
              </a:r>
              <a:r>
                <a:rPr lang="zh-TW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系  </a:t>
              </a:r>
              <a:r>
                <a:rPr lang="zh-TW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備審資料冊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04664" y="314350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3">
                      <a:lumMod val="50000"/>
                    </a:schemeClr>
                  </a:solidFill>
                </a:rPr>
                <a:t>我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893822" y="3152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accent5">
                      <a:lumMod val="50000"/>
                    </a:schemeClr>
                  </a:solidFill>
                </a:rPr>
                <a:t>我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04664" y="4455922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accent6">
                      <a:lumMod val="50000"/>
                    </a:schemeClr>
                  </a:solidFill>
                </a:rPr>
                <a:t>OO</a:t>
              </a:r>
              <a:r>
                <a:rPr lang="zh-TW" altLang="en-US" b="1" dirty="0">
                  <a:solidFill>
                    <a:schemeClr val="accent6">
                      <a:lumMod val="50000"/>
                    </a:schemeClr>
                  </a:solidFill>
                </a:rPr>
                <a:t>系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517232" y="4422632"/>
              <a:ext cx="7970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accent2">
                      <a:lumMod val="50000"/>
                    </a:schemeClr>
                  </a:solidFill>
                </a:rPr>
                <a:t>OO</a:t>
              </a:r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</a:rPr>
                <a:t>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/>
              <a:t>四技分享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面試注意事項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一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r>
              <a:rPr lang="zh-TW" altLang="zh-TW" sz="3200" dirty="0"/>
              <a:t>早一點到面試的學校去</a:t>
            </a:r>
            <a:r>
              <a:rPr lang="zh-TW" altLang="en-US" sz="3200" dirty="0"/>
              <a:t>，</a:t>
            </a:r>
            <a:r>
              <a:rPr lang="zh-TW" altLang="zh-TW" sz="3200" dirty="0"/>
              <a:t>可能可以遇到該校系的</a:t>
            </a:r>
            <a:r>
              <a:rPr lang="zh-TW" altLang="zh-TW" sz="3200" dirty="0">
                <a:solidFill>
                  <a:srgbClr val="FF0000"/>
                </a:solidFill>
              </a:rPr>
              <a:t>面試教授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二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r>
              <a:rPr lang="zh-TW" altLang="zh-TW" sz="3200" dirty="0"/>
              <a:t> 或者早點去可以先去逛逛校園</a:t>
            </a:r>
            <a:r>
              <a:rPr lang="zh-TW" altLang="en-US" sz="3200" dirty="0"/>
              <a:t>，</a:t>
            </a:r>
            <a:r>
              <a:rPr lang="zh-TW" altLang="zh-TW" sz="3200" dirty="0"/>
              <a:t>有時該校系會有工作人員會帶著介紹</a:t>
            </a:r>
            <a:r>
              <a:rPr lang="zh-TW" altLang="en-US" sz="3200" dirty="0"/>
              <a:t>，</a:t>
            </a:r>
            <a:r>
              <a:rPr lang="zh-TW" altLang="zh-TW" sz="3200" dirty="0">
                <a:solidFill>
                  <a:srgbClr val="FF0000"/>
                </a:solidFill>
              </a:rPr>
              <a:t>介紹的過程聽清楚</a:t>
            </a:r>
            <a:r>
              <a:rPr lang="zh-TW" altLang="en-US" sz="3200" dirty="0"/>
              <a:t>，</a:t>
            </a:r>
            <a:r>
              <a:rPr lang="zh-TW" altLang="zh-TW" sz="3200" dirty="0"/>
              <a:t>可以加到自己的面試回答中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總結：申請和四技</a:t>
            </a:r>
            <a:r>
              <a:rPr lang="zh-TW" altLang="en-US" sz="3600" dirty="0">
                <a:solidFill>
                  <a:schemeClr val="tx1"/>
                </a:solidFill>
                <a:highlight>
                  <a:srgbClr val="FFFF00"/>
                </a:highlight>
              </a:rPr>
              <a:t>差異</a:t>
            </a:r>
            <a:r>
              <a:rPr lang="zh-TW" altLang="en-US" sz="3600" dirty="0">
                <a:solidFill>
                  <a:schemeClr val="tx1"/>
                </a:solidFill>
              </a:rPr>
              <a:t>在於四技大多得自行查找資料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03" y="3928442"/>
            <a:ext cx="3270788" cy="32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1147</Words>
  <Application>Microsoft Office PowerPoint</Application>
  <PresentationFormat>寬螢幕</PresentationFormat>
  <Paragraphs>156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SimSun</vt:lpstr>
      <vt:lpstr>華康中特圓體</vt:lpstr>
      <vt:lpstr>微軟正黑體</vt:lpstr>
      <vt:lpstr>標楷體</vt:lpstr>
      <vt:lpstr>Arial</vt:lpstr>
      <vt:lpstr>Calibri</vt:lpstr>
      <vt:lpstr>Trebuchet MS</vt:lpstr>
      <vt:lpstr>Wingdings 3</vt:lpstr>
      <vt:lpstr>多面向</vt:lpstr>
      <vt:lpstr>薪火相傳</vt:lpstr>
      <vt:lpstr>成員：</vt:lpstr>
      <vt:lpstr>繁星推薦分享   (一)學科讀書方法</vt:lpstr>
      <vt:lpstr>各科學習方法 </vt:lpstr>
      <vt:lpstr>PowerPoint 簡報</vt:lpstr>
      <vt:lpstr>繁星推薦分享   (三)志願選填的注意事項</vt:lpstr>
      <vt:lpstr>四技分享 選填注意事項</vt:lpstr>
      <vt:lpstr>四技分享 備審注意事項</vt:lpstr>
      <vt:lpstr>四技分享 面試注意事項</vt:lpstr>
      <vt:lpstr>軍校分享——優缺點</vt:lpstr>
      <vt:lpstr>軍校分享——制度</vt:lpstr>
      <vt:lpstr>軍警分享——升學</vt:lpstr>
      <vt:lpstr>選校     VS     選系</vt:lpstr>
      <vt:lpstr>個申推薦分享 志願選填</vt:lpstr>
      <vt:lpstr>個申推薦分享 書審文件如何事先準備？</vt:lpstr>
      <vt:lpstr>備審資料的小技巧</vt:lpstr>
      <vt:lpstr>個申推薦分享 面試</vt:lpstr>
      <vt:lpstr>面試小撇步</vt:lpstr>
      <vt:lpstr>個申推薦分享 志願序填寫</vt:lpstr>
      <vt:lpstr>CONSTRUCT YOUR MINDSET</vt:lpstr>
      <vt:lpstr>重點</vt:lpstr>
      <vt:lpstr>學測準備</vt:lpstr>
      <vt:lpstr>Q&amp;A時間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student</dc:creator>
  <cp:lastModifiedBy>user</cp:lastModifiedBy>
  <cp:revision>53</cp:revision>
  <dcterms:created xsi:type="dcterms:W3CDTF">2020-05-27T00:19:00Z</dcterms:created>
  <dcterms:modified xsi:type="dcterms:W3CDTF">2020-06-02T02:03:37Z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