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DDDDDD"/>
    <a:srgbClr val="7EAA78"/>
    <a:srgbClr val="203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7" d="100"/>
          <a:sy n="107" d="100"/>
        </p:scale>
        <p:origin x="-8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84F881-DCF0-48EB-B39C-E0D29480606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0663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無題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933825"/>
            <a:ext cx="5057775" cy="184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8" name="AutoShape 8"/>
          <p:cNvSpPr>
            <a:spLocks noChangeArrowheads="1"/>
          </p:cNvSpPr>
          <p:nvPr userDrawn="1"/>
        </p:nvSpPr>
        <p:spPr bwMode="auto">
          <a:xfrm>
            <a:off x="0" y="5300663"/>
            <a:ext cx="4500563" cy="1557337"/>
          </a:xfrm>
          <a:prstGeom prst="rtTriangle">
            <a:avLst/>
          </a:prstGeom>
          <a:gradFill rotWithShape="1">
            <a:gsLst>
              <a:gs pos="0">
                <a:srgbClr val="7EAA78"/>
              </a:gs>
              <a:gs pos="50000">
                <a:schemeClr val="bg1"/>
              </a:gs>
              <a:gs pos="100000">
                <a:srgbClr val="7EAA78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9" name="AutoShape 9"/>
          <p:cNvSpPr>
            <a:spLocks noChangeArrowheads="1"/>
          </p:cNvSpPr>
          <p:nvPr userDrawn="1"/>
        </p:nvSpPr>
        <p:spPr bwMode="auto">
          <a:xfrm rot="10800000">
            <a:off x="4643438" y="0"/>
            <a:ext cx="4500562" cy="1557338"/>
          </a:xfrm>
          <a:prstGeom prst="rtTriangle">
            <a:avLst/>
          </a:prstGeom>
          <a:gradFill rotWithShape="1">
            <a:gsLst>
              <a:gs pos="0">
                <a:srgbClr val="7EAA78"/>
              </a:gs>
              <a:gs pos="50000">
                <a:schemeClr val="bg1"/>
              </a:gs>
              <a:gs pos="100000">
                <a:srgbClr val="7EAA78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130425"/>
            <a:ext cx="80645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4575" y="4052888"/>
            <a:ext cx="5832475" cy="1392237"/>
          </a:xfrm>
        </p:spPr>
        <p:txBody>
          <a:bodyPr anchor="b"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CD675B40-C4DB-4349-A658-5FA1BA12DA8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07485-AA31-48FD-8166-472E8EAA88E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912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7D2CA-7A98-4D10-91CB-771F980AEA6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452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CB5B5-9CBE-4A08-95C1-37D5CF47F14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606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381ED-C837-4247-83C3-E24135E6DF5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297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CC1CF-6074-4F9F-B439-4D2923C6CAE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517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37D4F-1D79-4D2F-B57F-77C02C16AED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421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D78E2-DEA8-49B6-8511-649B16ACF44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595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A90C3-5CB6-4660-8EED-DD13E5646E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822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CA420-C42D-4A63-8CFC-4D042BA7250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070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1BFD4-F90E-4073-81F6-AE078F380D3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61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7740650" y="6046788"/>
            <a:ext cx="919163" cy="631825"/>
            <a:chOff x="4649" y="3793"/>
            <a:chExt cx="579" cy="398"/>
          </a:xfrm>
        </p:grpSpPr>
        <p:sp>
          <p:nvSpPr>
            <p:cNvPr id="1034" name="Freeform 10"/>
            <p:cNvSpPr>
              <a:spLocks noChangeAspect="1"/>
            </p:cNvSpPr>
            <p:nvPr userDrawn="1"/>
          </p:nvSpPr>
          <p:spPr bwMode="auto">
            <a:xfrm>
              <a:off x="4649" y="3793"/>
              <a:ext cx="579" cy="398"/>
            </a:xfrm>
            <a:custGeom>
              <a:avLst/>
              <a:gdLst>
                <a:gd name="T0" fmla="*/ 1149 w 2205"/>
                <a:gd name="T1" fmla="*/ 21 h 1519"/>
                <a:gd name="T2" fmla="*/ 832 w 2205"/>
                <a:gd name="T3" fmla="*/ 12 h 1519"/>
                <a:gd name="T4" fmla="*/ 498 w 2205"/>
                <a:gd name="T5" fmla="*/ 96 h 1519"/>
                <a:gd name="T6" fmla="*/ 231 w 2205"/>
                <a:gd name="T7" fmla="*/ 305 h 1519"/>
                <a:gd name="T8" fmla="*/ 89 w 2205"/>
                <a:gd name="T9" fmla="*/ 538 h 1519"/>
                <a:gd name="T10" fmla="*/ 14 w 2205"/>
                <a:gd name="T11" fmla="*/ 922 h 1519"/>
                <a:gd name="T12" fmla="*/ 6 w 2205"/>
                <a:gd name="T13" fmla="*/ 1139 h 1519"/>
                <a:gd name="T14" fmla="*/ 39 w 2205"/>
                <a:gd name="T15" fmla="*/ 1239 h 1519"/>
                <a:gd name="T16" fmla="*/ 98 w 2205"/>
                <a:gd name="T17" fmla="*/ 1298 h 1519"/>
                <a:gd name="T18" fmla="*/ 206 w 2205"/>
                <a:gd name="T19" fmla="*/ 1315 h 1519"/>
                <a:gd name="T20" fmla="*/ 565 w 2205"/>
                <a:gd name="T21" fmla="*/ 1248 h 1519"/>
                <a:gd name="T22" fmla="*/ 799 w 2205"/>
                <a:gd name="T23" fmla="*/ 1198 h 1519"/>
                <a:gd name="T24" fmla="*/ 1033 w 2205"/>
                <a:gd name="T25" fmla="*/ 1181 h 1519"/>
                <a:gd name="T26" fmla="*/ 1124 w 2205"/>
                <a:gd name="T27" fmla="*/ 1189 h 1519"/>
                <a:gd name="T28" fmla="*/ 1216 w 2205"/>
                <a:gd name="T29" fmla="*/ 1239 h 1519"/>
                <a:gd name="T30" fmla="*/ 1350 w 2205"/>
                <a:gd name="T31" fmla="*/ 1323 h 1519"/>
                <a:gd name="T32" fmla="*/ 1492 w 2205"/>
                <a:gd name="T33" fmla="*/ 1423 h 1519"/>
                <a:gd name="T34" fmla="*/ 1550 w 2205"/>
                <a:gd name="T35" fmla="*/ 1465 h 1519"/>
                <a:gd name="T36" fmla="*/ 1642 w 2205"/>
                <a:gd name="T37" fmla="*/ 1515 h 1519"/>
                <a:gd name="T38" fmla="*/ 1784 w 2205"/>
                <a:gd name="T39" fmla="*/ 1490 h 1519"/>
                <a:gd name="T40" fmla="*/ 1917 w 2205"/>
                <a:gd name="T41" fmla="*/ 1440 h 1519"/>
                <a:gd name="T42" fmla="*/ 2001 w 2205"/>
                <a:gd name="T43" fmla="*/ 1356 h 1519"/>
                <a:gd name="T44" fmla="*/ 2118 w 2205"/>
                <a:gd name="T45" fmla="*/ 1214 h 1519"/>
                <a:gd name="T46" fmla="*/ 2168 w 2205"/>
                <a:gd name="T47" fmla="*/ 997 h 1519"/>
                <a:gd name="T48" fmla="*/ 2201 w 2205"/>
                <a:gd name="T49" fmla="*/ 797 h 1519"/>
                <a:gd name="T50" fmla="*/ 2143 w 2205"/>
                <a:gd name="T51" fmla="*/ 572 h 1519"/>
                <a:gd name="T52" fmla="*/ 2043 w 2205"/>
                <a:gd name="T53" fmla="*/ 371 h 1519"/>
                <a:gd name="T54" fmla="*/ 1876 w 2205"/>
                <a:gd name="T55" fmla="*/ 229 h 1519"/>
                <a:gd name="T56" fmla="*/ 1617 w 2205"/>
                <a:gd name="T57" fmla="*/ 121 h 1519"/>
                <a:gd name="T58" fmla="*/ 1149 w 2205"/>
                <a:gd name="T59" fmla="*/ 21 h 1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05" h="1519">
                  <a:moveTo>
                    <a:pt x="1149" y="21"/>
                  </a:moveTo>
                  <a:cubicBezTo>
                    <a:pt x="1018" y="3"/>
                    <a:pt x="940" y="0"/>
                    <a:pt x="832" y="12"/>
                  </a:cubicBezTo>
                  <a:cubicBezTo>
                    <a:pt x="724" y="24"/>
                    <a:pt x="598" y="47"/>
                    <a:pt x="498" y="96"/>
                  </a:cubicBezTo>
                  <a:cubicBezTo>
                    <a:pt x="398" y="145"/>
                    <a:pt x="299" y="231"/>
                    <a:pt x="231" y="305"/>
                  </a:cubicBezTo>
                  <a:cubicBezTo>
                    <a:pt x="163" y="379"/>
                    <a:pt x="125" y="435"/>
                    <a:pt x="89" y="538"/>
                  </a:cubicBezTo>
                  <a:cubicBezTo>
                    <a:pt x="53" y="641"/>
                    <a:pt x="28" y="822"/>
                    <a:pt x="14" y="922"/>
                  </a:cubicBezTo>
                  <a:cubicBezTo>
                    <a:pt x="0" y="1022"/>
                    <a:pt x="2" y="1086"/>
                    <a:pt x="6" y="1139"/>
                  </a:cubicBezTo>
                  <a:cubicBezTo>
                    <a:pt x="10" y="1192"/>
                    <a:pt x="24" y="1212"/>
                    <a:pt x="39" y="1239"/>
                  </a:cubicBezTo>
                  <a:cubicBezTo>
                    <a:pt x="54" y="1266"/>
                    <a:pt x="70" y="1285"/>
                    <a:pt x="98" y="1298"/>
                  </a:cubicBezTo>
                  <a:cubicBezTo>
                    <a:pt x="126" y="1311"/>
                    <a:pt x="128" y="1323"/>
                    <a:pt x="206" y="1315"/>
                  </a:cubicBezTo>
                  <a:cubicBezTo>
                    <a:pt x="284" y="1307"/>
                    <a:pt x="466" y="1267"/>
                    <a:pt x="565" y="1248"/>
                  </a:cubicBezTo>
                  <a:cubicBezTo>
                    <a:pt x="664" y="1229"/>
                    <a:pt x="721" y="1209"/>
                    <a:pt x="799" y="1198"/>
                  </a:cubicBezTo>
                  <a:cubicBezTo>
                    <a:pt x="877" y="1187"/>
                    <a:pt x="979" y="1182"/>
                    <a:pt x="1033" y="1181"/>
                  </a:cubicBezTo>
                  <a:cubicBezTo>
                    <a:pt x="1087" y="1180"/>
                    <a:pt x="1094" y="1179"/>
                    <a:pt x="1124" y="1189"/>
                  </a:cubicBezTo>
                  <a:cubicBezTo>
                    <a:pt x="1154" y="1199"/>
                    <a:pt x="1178" y="1217"/>
                    <a:pt x="1216" y="1239"/>
                  </a:cubicBezTo>
                  <a:cubicBezTo>
                    <a:pt x="1254" y="1261"/>
                    <a:pt x="1304" y="1292"/>
                    <a:pt x="1350" y="1323"/>
                  </a:cubicBezTo>
                  <a:cubicBezTo>
                    <a:pt x="1396" y="1354"/>
                    <a:pt x="1459" y="1399"/>
                    <a:pt x="1492" y="1423"/>
                  </a:cubicBezTo>
                  <a:cubicBezTo>
                    <a:pt x="1525" y="1447"/>
                    <a:pt x="1525" y="1450"/>
                    <a:pt x="1550" y="1465"/>
                  </a:cubicBezTo>
                  <a:cubicBezTo>
                    <a:pt x="1575" y="1480"/>
                    <a:pt x="1603" y="1511"/>
                    <a:pt x="1642" y="1515"/>
                  </a:cubicBezTo>
                  <a:cubicBezTo>
                    <a:pt x="1681" y="1519"/>
                    <a:pt x="1738" y="1502"/>
                    <a:pt x="1784" y="1490"/>
                  </a:cubicBezTo>
                  <a:cubicBezTo>
                    <a:pt x="1830" y="1478"/>
                    <a:pt x="1881" y="1462"/>
                    <a:pt x="1917" y="1440"/>
                  </a:cubicBezTo>
                  <a:cubicBezTo>
                    <a:pt x="1953" y="1418"/>
                    <a:pt x="1968" y="1394"/>
                    <a:pt x="2001" y="1356"/>
                  </a:cubicBezTo>
                  <a:cubicBezTo>
                    <a:pt x="2034" y="1318"/>
                    <a:pt x="2090" y="1274"/>
                    <a:pt x="2118" y="1214"/>
                  </a:cubicBezTo>
                  <a:cubicBezTo>
                    <a:pt x="2146" y="1154"/>
                    <a:pt x="2154" y="1066"/>
                    <a:pt x="2168" y="997"/>
                  </a:cubicBezTo>
                  <a:cubicBezTo>
                    <a:pt x="2182" y="928"/>
                    <a:pt x="2205" y="868"/>
                    <a:pt x="2201" y="797"/>
                  </a:cubicBezTo>
                  <a:cubicBezTo>
                    <a:pt x="2197" y="726"/>
                    <a:pt x="2169" y="643"/>
                    <a:pt x="2143" y="572"/>
                  </a:cubicBezTo>
                  <a:cubicBezTo>
                    <a:pt x="2117" y="501"/>
                    <a:pt x="2088" y="428"/>
                    <a:pt x="2043" y="371"/>
                  </a:cubicBezTo>
                  <a:cubicBezTo>
                    <a:pt x="1998" y="314"/>
                    <a:pt x="1947" y="271"/>
                    <a:pt x="1876" y="229"/>
                  </a:cubicBezTo>
                  <a:cubicBezTo>
                    <a:pt x="1805" y="187"/>
                    <a:pt x="1738" y="156"/>
                    <a:pt x="1617" y="121"/>
                  </a:cubicBezTo>
                  <a:cubicBezTo>
                    <a:pt x="1496" y="86"/>
                    <a:pt x="1280" y="39"/>
                    <a:pt x="1149" y="2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7EAA78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5" name="Freeform 11"/>
            <p:cNvSpPr>
              <a:spLocks noChangeAspect="1"/>
            </p:cNvSpPr>
            <p:nvPr userDrawn="1"/>
          </p:nvSpPr>
          <p:spPr bwMode="auto">
            <a:xfrm>
              <a:off x="4703" y="3928"/>
              <a:ext cx="379" cy="223"/>
            </a:xfrm>
            <a:custGeom>
              <a:avLst/>
              <a:gdLst>
                <a:gd name="T0" fmla="*/ 142 w 1444"/>
                <a:gd name="T1" fmla="*/ 257 h 849"/>
                <a:gd name="T2" fmla="*/ 92 w 1444"/>
                <a:gd name="T3" fmla="*/ 340 h 849"/>
                <a:gd name="T4" fmla="*/ 42 w 1444"/>
                <a:gd name="T5" fmla="*/ 507 h 849"/>
                <a:gd name="T6" fmla="*/ 33 w 1444"/>
                <a:gd name="T7" fmla="*/ 649 h 849"/>
                <a:gd name="T8" fmla="*/ 242 w 1444"/>
                <a:gd name="T9" fmla="*/ 616 h 849"/>
                <a:gd name="T10" fmla="*/ 576 w 1444"/>
                <a:gd name="T11" fmla="*/ 574 h 849"/>
                <a:gd name="T12" fmla="*/ 835 w 1444"/>
                <a:gd name="T13" fmla="*/ 549 h 849"/>
                <a:gd name="T14" fmla="*/ 960 w 1444"/>
                <a:gd name="T15" fmla="*/ 591 h 849"/>
                <a:gd name="T16" fmla="*/ 1152 w 1444"/>
                <a:gd name="T17" fmla="*/ 691 h 849"/>
                <a:gd name="T18" fmla="*/ 1369 w 1444"/>
                <a:gd name="T19" fmla="*/ 825 h 849"/>
                <a:gd name="T20" fmla="*/ 1428 w 1444"/>
                <a:gd name="T21" fmla="*/ 833 h 849"/>
                <a:gd name="T22" fmla="*/ 1436 w 1444"/>
                <a:gd name="T23" fmla="*/ 750 h 849"/>
                <a:gd name="T24" fmla="*/ 1444 w 1444"/>
                <a:gd name="T25" fmla="*/ 608 h 849"/>
                <a:gd name="T26" fmla="*/ 1436 w 1444"/>
                <a:gd name="T27" fmla="*/ 457 h 849"/>
                <a:gd name="T28" fmla="*/ 1403 w 1444"/>
                <a:gd name="T29" fmla="*/ 299 h 849"/>
                <a:gd name="T30" fmla="*/ 1311 w 1444"/>
                <a:gd name="T31" fmla="*/ 182 h 849"/>
                <a:gd name="T32" fmla="*/ 1135 w 1444"/>
                <a:gd name="T33" fmla="*/ 90 h 849"/>
                <a:gd name="T34" fmla="*/ 943 w 1444"/>
                <a:gd name="T35" fmla="*/ 7 h 849"/>
                <a:gd name="T36" fmla="*/ 726 w 1444"/>
                <a:gd name="T37" fmla="*/ 48 h 849"/>
                <a:gd name="T38" fmla="*/ 459 w 1444"/>
                <a:gd name="T39" fmla="*/ 107 h 849"/>
                <a:gd name="T40" fmla="*/ 276 w 1444"/>
                <a:gd name="T41" fmla="*/ 182 h 849"/>
                <a:gd name="T42" fmla="*/ 142 w 1444"/>
                <a:gd name="T43" fmla="*/ 257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849">
                  <a:moveTo>
                    <a:pt x="142" y="257"/>
                  </a:moveTo>
                  <a:cubicBezTo>
                    <a:pt x="109" y="283"/>
                    <a:pt x="109" y="298"/>
                    <a:pt x="92" y="340"/>
                  </a:cubicBezTo>
                  <a:cubicBezTo>
                    <a:pt x="75" y="382"/>
                    <a:pt x="52" y="456"/>
                    <a:pt x="42" y="507"/>
                  </a:cubicBezTo>
                  <a:cubicBezTo>
                    <a:pt x="32" y="558"/>
                    <a:pt x="0" y="631"/>
                    <a:pt x="33" y="649"/>
                  </a:cubicBezTo>
                  <a:cubicBezTo>
                    <a:pt x="66" y="667"/>
                    <a:pt x="152" y="628"/>
                    <a:pt x="242" y="616"/>
                  </a:cubicBezTo>
                  <a:cubicBezTo>
                    <a:pt x="332" y="604"/>
                    <a:pt x="477" y="585"/>
                    <a:pt x="576" y="574"/>
                  </a:cubicBezTo>
                  <a:cubicBezTo>
                    <a:pt x="675" y="563"/>
                    <a:pt x="771" y="546"/>
                    <a:pt x="835" y="549"/>
                  </a:cubicBezTo>
                  <a:cubicBezTo>
                    <a:pt x="899" y="552"/>
                    <a:pt x="907" y="567"/>
                    <a:pt x="960" y="591"/>
                  </a:cubicBezTo>
                  <a:cubicBezTo>
                    <a:pt x="1013" y="615"/>
                    <a:pt x="1084" y="652"/>
                    <a:pt x="1152" y="691"/>
                  </a:cubicBezTo>
                  <a:cubicBezTo>
                    <a:pt x="1220" y="730"/>
                    <a:pt x="1323" y="801"/>
                    <a:pt x="1369" y="825"/>
                  </a:cubicBezTo>
                  <a:cubicBezTo>
                    <a:pt x="1415" y="849"/>
                    <a:pt x="1417" y="845"/>
                    <a:pt x="1428" y="833"/>
                  </a:cubicBezTo>
                  <a:cubicBezTo>
                    <a:pt x="1439" y="821"/>
                    <a:pt x="1433" y="787"/>
                    <a:pt x="1436" y="750"/>
                  </a:cubicBezTo>
                  <a:cubicBezTo>
                    <a:pt x="1439" y="713"/>
                    <a:pt x="1444" y="657"/>
                    <a:pt x="1444" y="608"/>
                  </a:cubicBezTo>
                  <a:cubicBezTo>
                    <a:pt x="1444" y="559"/>
                    <a:pt x="1443" y="508"/>
                    <a:pt x="1436" y="457"/>
                  </a:cubicBezTo>
                  <a:cubicBezTo>
                    <a:pt x="1429" y="406"/>
                    <a:pt x="1424" y="345"/>
                    <a:pt x="1403" y="299"/>
                  </a:cubicBezTo>
                  <a:cubicBezTo>
                    <a:pt x="1382" y="253"/>
                    <a:pt x="1356" y="217"/>
                    <a:pt x="1311" y="182"/>
                  </a:cubicBezTo>
                  <a:cubicBezTo>
                    <a:pt x="1266" y="147"/>
                    <a:pt x="1196" y="119"/>
                    <a:pt x="1135" y="90"/>
                  </a:cubicBezTo>
                  <a:cubicBezTo>
                    <a:pt x="1074" y="61"/>
                    <a:pt x="1011" y="14"/>
                    <a:pt x="943" y="7"/>
                  </a:cubicBezTo>
                  <a:cubicBezTo>
                    <a:pt x="875" y="0"/>
                    <a:pt x="807" y="31"/>
                    <a:pt x="726" y="48"/>
                  </a:cubicBezTo>
                  <a:cubicBezTo>
                    <a:pt x="645" y="65"/>
                    <a:pt x="534" y="85"/>
                    <a:pt x="459" y="107"/>
                  </a:cubicBezTo>
                  <a:cubicBezTo>
                    <a:pt x="384" y="129"/>
                    <a:pt x="329" y="157"/>
                    <a:pt x="276" y="182"/>
                  </a:cubicBezTo>
                  <a:cubicBezTo>
                    <a:pt x="223" y="207"/>
                    <a:pt x="170" y="242"/>
                    <a:pt x="142" y="257"/>
                  </a:cubicBezTo>
                  <a:close/>
                </a:path>
              </a:pathLst>
            </a:custGeom>
            <a:solidFill>
              <a:srgbClr val="7EA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0" y="5300663"/>
            <a:ext cx="4500563" cy="1557337"/>
          </a:xfrm>
          <a:prstGeom prst="rtTriangle">
            <a:avLst/>
          </a:prstGeom>
          <a:gradFill rotWithShape="1">
            <a:gsLst>
              <a:gs pos="0">
                <a:srgbClr val="7EAA78"/>
              </a:gs>
              <a:gs pos="50000">
                <a:schemeClr val="bg1"/>
              </a:gs>
              <a:gs pos="100000">
                <a:srgbClr val="7EAA78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4643438" y="0"/>
            <a:ext cx="4500562" cy="1557338"/>
          </a:xfrm>
          <a:prstGeom prst="rtTriangle">
            <a:avLst/>
          </a:prstGeom>
          <a:gradFill rotWithShape="1">
            <a:gsLst>
              <a:gs pos="0">
                <a:srgbClr val="7EAA78"/>
              </a:gs>
              <a:gs pos="50000">
                <a:schemeClr val="bg1"/>
              </a:gs>
              <a:gs pos="100000">
                <a:srgbClr val="7EAA78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033" name="Picture 9" descr="無題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49275"/>
            <a:ext cx="1685925" cy="138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609600"/>
            <a:ext cx="66230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248400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20301E"/>
                </a:solidFill>
              </a:defRPr>
            </a:lvl1pPr>
          </a:lstStyle>
          <a:p>
            <a:fld id="{E6D4A03A-DA3F-4F9B-8B01-472D761FD2A3}" type="slidenum">
              <a:rPr lang="ja-JP" altLang="en-US"/>
              <a:pPr/>
              <a:t>‹#›</a:t>
            </a:fld>
            <a:endParaRPr lang="en-US" altLang="ja-JP"/>
          </a:p>
        </p:txBody>
      </p:sp>
      <p:grpSp>
        <p:nvGrpSpPr>
          <p:cNvPr id="1044" name="Group 20"/>
          <p:cNvGrpSpPr>
            <a:grpSpLocks/>
          </p:cNvGrpSpPr>
          <p:nvPr/>
        </p:nvGrpSpPr>
        <p:grpSpPr bwMode="auto">
          <a:xfrm>
            <a:off x="1908175" y="1785938"/>
            <a:ext cx="7235825" cy="215900"/>
            <a:chOff x="1202" y="1125"/>
            <a:chExt cx="4558" cy="136"/>
          </a:xfrm>
        </p:grpSpPr>
        <p:sp>
          <p:nvSpPr>
            <p:cNvPr id="1043" name="AutoShape 19"/>
            <p:cNvSpPr>
              <a:spLocks noChangeArrowheads="1"/>
            </p:cNvSpPr>
            <p:nvPr userDrawn="1"/>
          </p:nvSpPr>
          <p:spPr bwMode="auto">
            <a:xfrm rot="5400000" flipV="1">
              <a:off x="3611" y="-930"/>
              <a:ext cx="57" cy="4241"/>
            </a:xfrm>
            <a:prstGeom prst="triangle">
              <a:avLst>
                <a:gd name="adj" fmla="val 50000"/>
              </a:avLst>
            </a:prstGeom>
            <a:solidFill>
              <a:srgbClr val="7EA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042" name="Group 18"/>
            <p:cNvGrpSpPr>
              <a:grpSpLocks/>
            </p:cNvGrpSpPr>
            <p:nvPr userDrawn="1"/>
          </p:nvGrpSpPr>
          <p:grpSpPr bwMode="auto">
            <a:xfrm>
              <a:off x="1202" y="1125"/>
              <a:ext cx="4558" cy="136"/>
              <a:chOff x="897" y="1752"/>
              <a:chExt cx="4558" cy="272"/>
            </a:xfrm>
          </p:grpSpPr>
          <p:sp>
            <p:nvSpPr>
              <p:cNvPr id="1039" name="AutoShape 15"/>
              <p:cNvSpPr>
                <a:spLocks noChangeArrowheads="1"/>
              </p:cNvSpPr>
              <p:nvPr userDrawn="1"/>
            </p:nvSpPr>
            <p:spPr bwMode="auto">
              <a:xfrm rot="10800000">
                <a:off x="897" y="1888"/>
                <a:ext cx="4558" cy="136"/>
              </a:xfrm>
              <a:prstGeom prst="rtTriangle">
                <a:avLst/>
              </a:prstGeom>
              <a:gradFill rotWithShape="1">
                <a:gsLst>
                  <a:gs pos="0">
                    <a:srgbClr val="7EAA78"/>
                  </a:gs>
                  <a:gs pos="50000">
                    <a:schemeClr val="bg1"/>
                  </a:gs>
                  <a:gs pos="100000">
                    <a:srgbClr val="7EAA78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0" name="AutoShape 16"/>
              <p:cNvSpPr>
                <a:spLocks noChangeArrowheads="1"/>
              </p:cNvSpPr>
              <p:nvPr userDrawn="1"/>
            </p:nvSpPr>
            <p:spPr bwMode="auto">
              <a:xfrm rot="10800000" flipV="1">
                <a:off x="897" y="1752"/>
                <a:ext cx="4558" cy="136"/>
              </a:xfrm>
              <a:prstGeom prst="rtTriangle">
                <a:avLst/>
              </a:prstGeom>
              <a:gradFill rotWithShape="1">
                <a:gsLst>
                  <a:gs pos="0">
                    <a:srgbClr val="7EAA78"/>
                  </a:gs>
                  <a:gs pos="50000">
                    <a:schemeClr val="bg1"/>
                  </a:gs>
                  <a:gs pos="100000">
                    <a:srgbClr val="7EAA78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20301E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Char char="•"/>
        <a:defRPr kumimoji="1" sz="3200">
          <a:solidFill>
            <a:srgbClr val="20301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Font typeface="Times New Roman" pitchFamily="18" charset="0"/>
        <a:buChar char="–"/>
        <a:defRPr kumimoji="1" sz="2800">
          <a:solidFill>
            <a:srgbClr val="20301E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Char char="•"/>
        <a:defRPr kumimoji="1" sz="2400">
          <a:solidFill>
            <a:srgbClr val="20301E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Font typeface="Times New Roman" pitchFamily="18" charset="0"/>
        <a:buChar char="–"/>
        <a:defRPr kumimoji="1" sz="2000">
          <a:solidFill>
            <a:srgbClr val="20301E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Font typeface="Times New Roman" pitchFamily="18" charset="0"/>
        <a:buChar char="»"/>
        <a:defRPr kumimoji="1" sz="2000">
          <a:solidFill>
            <a:srgbClr val="20301E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Font typeface="Times New Roman" pitchFamily="18" charset="0"/>
        <a:buChar char="»"/>
        <a:defRPr kumimoji="1" sz="2000">
          <a:solidFill>
            <a:srgbClr val="20301E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Font typeface="Times New Roman" pitchFamily="18" charset="0"/>
        <a:buChar char="»"/>
        <a:defRPr kumimoji="1" sz="2000">
          <a:solidFill>
            <a:srgbClr val="20301E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Font typeface="Times New Roman" pitchFamily="18" charset="0"/>
        <a:buChar char="»"/>
        <a:defRPr kumimoji="1" sz="2000">
          <a:solidFill>
            <a:srgbClr val="20301E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0301E"/>
        </a:buClr>
        <a:buFont typeface="Times New Roman" pitchFamily="18" charset="0"/>
        <a:buChar char="»"/>
        <a:defRPr kumimoji="1" sz="2000">
          <a:solidFill>
            <a:srgbClr val="20301E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DNPCL0JiSk&amp;spfreload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D1A8943-6B81-4414-8F2D-901B12EA7A81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談情說愛話</a:t>
            </a:r>
            <a:r>
              <a:rPr lang="zh-TW" altLang="en-US" sz="6600" dirty="0" smtClean="0">
                <a:solidFill>
                  <a:srgbClr val="0070C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情詩之二</a:t>
            </a:r>
            <a:r>
              <a:rPr lang="zh-TW" altLang="en-US" sz="6600" dirty="0" smtClean="0">
                <a:solidFill>
                  <a:srgbClr val="FF0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：</a:t>
            </a:r>
            <a:endParaRPr lang="ja-JP" altLang="en-US" sz="6600" dirty="0">
              <a:solidFill>
                <a:srgbClr val="7030A0"/>
              </a:solidFill>
              <a:latin typeface="華康POP1體W5" panose="040B0509000000000000" pitchFamily="81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6000" dirty="0" smtClean="0">
                <a:solidFill>
                  <a:srgbClr val="7030A0"/>
                </a:solidFill>
              </a:rPr>
              <a:t>讀</a:t>
            </a:r>
            <a:r>
              <a:rPr lang="en-US" altLang="zh-TW" sz="6000" dirty="0" smtClean="0">
                <a:solidFill>
                  <a:srgbClr val="7030A0"/>
                </a:solidFill>
              </a:rPr>
              <a:t>《</a:t>
            </a:r>
            <a:r>
              <a:rPr lang="zh-TW" altLang="en-US" sz="6000" dirty="0" smtClean="0">
                <a:solidFill>
                  <a:srgbClr val="7030A0"/>
                </a:solidFill>
              </a:rPr>
              <a:t>詩經</a:t>
            </a:r>
            <a:r>
              <a:rPr lang="en-US" altLang="zh-TW" sz="6000" dirty="0" smtClean="0">
                <a:solidFill>
                  <a:srgbClr val="7030A0"/>
                </a:solidFill>
              </a:rPr>
              <a:t>》</a:t>
            </a:r>
            <a:r>
              <a:rPr lang="zh-TW" altLang="en-US" sz="6000" dirty="0" smtClean="0">
                <a:solidFill>
                  <a:srgbClr val="7030A0"/>
                </a:solidFill>
              </a:rPr>
              <a:t>蒹葭</a:t>
            </a:r>
            <a:endParaRPr lang="en-US" altLang="ja-JP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F0"/>
                </a:solidFill>
              </a:rPr>
              <a:t>賞析</a:t>
            </a:r>
            <a:br>
              <a:rPr lang="zh-TW" altLang="en-US" dirty="0" smtClean="0">
                <a:solidFill>
                  <a:srgbClr val="00B0F0"/>
                </a:solidFill>
              </a:rPr>
            </a:br>
            <a:endParaRPr lang="zh-TW" altLang="en-US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000" dirty="0" smtClean="0"/>
              <a:t>〈</a:t>
            </a:r>
            <a:r>
              <a:rPr lang="zh-TW" altLang="en-US" sz="4000" dirty="0" smtClean="0"/>
              <a:t>蒹葭</a:t>
            </a:r>
            <a:r>
              <a:rPr lang="en-US" altLang="zh-TW" sz="4000" dirty="0" smtClean="0"/>
              <a:t>〉</a:t>
            </a:r>
            <a:r>
              <a:rPr lang="zh-TW" altLang="en-US" sz="4000" dirty="0" smtClean="0"/>
              <a:t>，</a:t>
            </a:r>
            <a:r>
              <a:rPr lang="en-US" altLang="zh-TW" sz="4000" dirty="0" smtClean="0"/>
              <a:t>《</a:t>
            </a:r>
            <a:r>
              <a:rPr lang="zh-TW" altLang="en-US" sz="4000" dirty="0" smtClean="0"/>
              <a:t>詩經</a:t>
            </a:r>
            <a:r>
              <a:rPr lang="en-US" altLang="zh-TW" sz="4000" dirty="0" smtClean="0"/>
              <a:t>‧</a:t>
            </a:r>
            <a:r>
              <a:rPr lang="zh-TW" altLang="en-US" sz="4000" dirty="0" smtClean="0"/>
              <a:t>秦風</a:t>
            </a:r>
            <a:r>
              <a:rPr lang="en-US" altLang="zh-TW" sz="4000" dirty="0" smtClean="0"/>
              <a:t>》</a:t>
            </a:r>
            <a:r>
              <a:rPr lang="zh-TW" altLang="en-US" sz="4000" dirty="0" smtClean="0"/>
              <a:t>。這是一首</a:t>
            </a:r>
            <a:r>
              <a:rPr lang="zh-TW" altLang="en-US" sz="4000" dirty="0" smtClean="0">
                <a:solidFill>
                  <a:srgbClr val="00B050"/>
                </a:solidFill>
              </a:rPr>
              <a:t>懷人</a:t>
            </a:r>
            <a:r>
              <a:rPr lang="zh-TW" altLang="en-US" sz="4000" dirty="0" smtClean="0"/>
              <a:t>的詩，「伊人」為詩人訪求之對象，至於是男是女，是情人、友人或賢者，則未可得知。</a:t>
            </a:r>
          </a:p>
          <a:p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858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</a:rPr>
              <a:t>這是一首描寫追求意中人而不可得的感情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詩中描寫</a:t>
            </a:r>
            <a:r>
              <a:rPr lang="zh-TW" altLang="en-US" sz="4000" dirty="0" smtClean="0">
                <a:solidFill>
                  <a:srgbClr val="00B050"/>
                </a:solidFill>
              </a:rPr>
              <a:t>秋天的早晨</a:t>
            </a:r>
            <a:r>
              <a:rPr lang="zh-TW" altLang="en-US" sz="4000" dirty="0" smtClean="0"/>
              <a:t>，蘆葦上的露水還沒乾，詩人前來尋訪伊人；伊人所在有流水環繞，似乎身在遠方沙洲高地之上，</a:t>
            </a:r>
            <a:r>
              <a:rPr lang="zh-TW" altLang="en-US" sz="4000" dirty="0" smtClean="0">
                <a:solidFill>
                  <a:srgbClr val="FFC000"/>
                </a:solidFill>
              </a:rPr>
              <a:t>可望而不可及</a:t>
            </a:r>
            <a:r>
              <a:rPr lang="zh-TW" altLang="en-US" sz="4000" dirty="0" smtClean="0"/>
              <a:t>。每章開頭一、二句寫景，以下六句寫訪求伊人困難及未得之情狀。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9817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清</a:t>
            </a:r>
            <a:r>
              <a:rPr lang="en-US" altLang="zh-TW" dirty="0" smtClean="0"/>
              <a:t>‧</a:t>
            </a:r>
            <a:r>
              <a:rPr lang="zh-TW" altLang="en-US" dirty="0" smtClean="0"/>
              <a:t>方玉潤：</a:t>
            </a:r>
            <a:r>
              <a:rPr lang="en-US" altLang="zh-TW" dirty="0" smtClean="0"/>
              <a:t>《</a:t>
            </a:r>
            <a:r>
              <a:rPr lang="zh-TW" altLang="en-US" dirty="0" smtClean="0"/>
              <a:t>詩經原始</a:t>
            </a:r>
            <a:r>
              <a:rPr lang="en-US" altLang="zh-TW" dirty="0" smtClean="0"/>
              <a:t>》</a:t>
            </a:r>
            <a:r>
              <a:rPr lang="zh-TW" altLang="en-US" dirty="0" smtClean="0"/>
              <a:t>曰：「</a:t>
            </a:r>
            <a:r>
              <a:rPr lang="zh-TW" altLang="en-US" dirty="0" smtClean="0">
                <a:solidFill>
                  <a:srgbClr val="FFC000"/>
                </a:solidFill>
              </a:rPr>
              <a:t>三章只一意，特換韻耳</a:t>
            </a:r>
            <a:r>
              <a:rPr lang="zh-TW" altLang="en-US" dirty="0" smtClean="0"/>
              <a:t>。其實首章已成絕唱。古人作詩多一意化為三叠，所謂</a:t>
            </a:r>
            <a:r>
              <a:rPr lang="zh-TW" altLang="en-US" dirty="0" smtClean="0">
                <a:solidFill>
                  <a:srgbClr val="92D050"/>
                </a:solidFill>
              </a:rPr>
              <a:t>一唱三嘆</a:t>
            </a:r>
            <a:r>
              <a:rPr lang="zh-TW" altLang="en-US" dirty="0" smtClean="0"/>
              <a:t>，佳者多有餘音。」</a:t>
            </a:r>
          </a:p>
          <a:p>
            <a:r>
              <a:rPr lang="zh-TW" altLang="en-US" dirty="0" smtClean="0"/>
              <a:t>本詩意境美好，詞句婉秀雋永，音節流轉優美。</a:t>
            </a:r>
          </a:p>
          <a:p>
            <a:r>
              <a:rPr lang="zh-TW" altLang="en-US" dirty="0" smtClean="0"/>
              <a:t>摘自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古詩選讀</a:t>
            </a:r>
            <a:r>
              <a:rPr lang="en-US" altLang="zh-TW" dirty="0" smtClean="0"/>
              <a:t>》</a:t>
            </a:r>
            <a:r>
              <a:rPr lang="zh-TW" altLang="en-US" dirty="0" smtClean="0"/>
              <a:t>文津出版社 提供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4587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7DC1-7F35-42CF-980E-8EDA913E557C}" type="slidenum">
              <a:rPr lang="ja-JP" altLang="en-US"/>
              <a:pPr/>
              <a:t>13</a:t>
            </a:fld>
            <a:endParaRPr lang="en-US" altLang="ja-JP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結語</a:t>
            </a:r>
            <a:r>
              <a:rPr lang="en-US" altLang="zh-TW" dirty="0" smtClean="0"/>
              <a:t>:</a:t>
            </a:r>
            <a:endParaRPr lang="ja-JP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rgbClr val="7030A0"/>
                </a:solidFill>
              </a:rPr>
              <a:t>「誦詩三百、歌詩三百」，詩歌本 為最精煉且富音樂性之文學，古以弦歌雅樂，匡正民心。</a:t>
            </a:r>
            <a:endParaRPr lang="en-US" altLang="zh-TW" sz="4000" dirty="0" smtClean="0">
              <a:solidFill>
                <a:srgbClr val="7030A0"/>
              </a:solidFill>
            </a:endParaRPr>
          </a:p>
          <a:p>
            <a:r>
              <a:rPr lang="en-US" altLang="ja-JP" sz="4000" dirty="0" smtClean="0">
                <a:solidFill>
                  <a:srgbClr val="7030A0"/>
                </a:solidFill>
                <a:hlinkClick r:id="rId2"/>
              </a:rPr>
              <a:t>https://www.youtube.com/watch?v=dDNPCL0JiSk&amp;spfreload=1</a:t>
            </a:r>
            <a:r>
              <a:rPr lang="en-US" altLang="zh-TW" sz="4000" dirty="0" smtClean="0">
                <a:solidFill>
                  <a:srgbClr val="7030A0"/>
                </a:solidFill>
              </a:rPr>
              <a:t>(</a:t>
            </a:r>
            <a:r>
              <a:rPr lang="zh-TW" altLang="en-US" sz="4000" dirty="0" smtClean="0">
                <a:solidFill>
                  <a:srgbClr val="7030A0"/>
                </a:solidFill>
              </a:rPr>
              <a:t>在水一方</a:t>
            </a:r>
            <a:r>
              <a:rPr lang="en-US" altLang="zh-TW" sz="4000" dirty="0" smtClean="0">
                <a:solidFill>
                  <a:srgbClr val="7030A0"/>
                </a:solidFill>
              </a:rPr>
              <a:t>)</a:t>
            </a:r>
            <a:endParaRPr lang="en-US" altLang="ja-JP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蒹 葭 </a:t>
            </a:r>
            <a:r>
              <a:rPr lang="en-US" altLang="zh-TW" dirty="0" smtClean="0"/>
              <a:t>(</a:t>
            </a:r>
            <a:r>
              <a:rPr lang="zh-TW" altLang="en-US" dirty="0" smtClean="0"/>
              <a:t>秦風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628800"/>
            <a:ext cx="7772400" cy="41148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</a:rPr>
              <a:t>蒹葭蒼蒼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白露為霜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所謂伊人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在水一方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溯洄從之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道阻且長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溯游從之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宛在水中央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</a:p>
          <a:p>
            <a:r>
              <a:rPr lang="zh-TW" altLang="en-US" dirty="0" smtClean="0">
                <a:solidFill>
                  <a:srgbClr val="7030A0"/>
                </a:solidFill>
              </a:rPr>
              <a:t>蒹葭凄凄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白露未</a:t>
            </a:r>
            <a:r>
              <a:rPr lang="en-US" altLang="zh-TW" dirty="0" smtClean="0">
                <a:solidFill>
                  <a:srgbClr val="7030A0"/>
                </a:solidFill>
              </a:rPr>
              <a:t>(</a:t>
            </a:r>
            <a:r>
              <a:rPr lang="zh-TW" altLang="en-US" dirty="0" smtClean="0">
                <a:solidFill>
                  <a:srgbClr val="7030A0"/>
                </a:solidFill>
              </a:rPr>
              <a:t>日希</a:t>
            </a:r>
            <a:r>
              <a:rPr lang="en-US" altLang="zh-TW" dirty="0" smtClean="0">
                <a:solidFill>
                  <a:srgbClr val="7030A0"/>
                </a:solidFill>
              </a:rPr>
              <a:t>)﹒</a:t>
            </a:r>
            <a:r>
              <a:rPr lang="zh-TW" altLang="en-US" dirty="0" smtClean="0">
                <a:solidFill>
                  <a:srgbClr val="7030A0"/>
                </a:solidFill>
              </a:rPr>
              <a:t>所謂伊人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在水之湄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溯洄從之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道阻且躋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溯游從之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宛在水中坻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</a:p>
          <a:p>
            <a:r>
              <a:rPr lang="zh-TW" altLang="en-US" dirty="0" smtClean="0">
                <a:solidFill>
                  <a:srgbClr val="7030A0"/>
                </a:solidFill>
              </a:rPr>
              <a:t>蒹葭采采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白露未已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所謂伊人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在水之涘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溯洄從之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道阻且右</a:t>
            </a:r>
            <a:r>
              <a:rPr lang="en-US" altLang="zh-TW" dirty="0" smtClean="0">
                <a:solidFill>
                  <a:srgbClr val="7030A0"/>
                </a:solidFill>
              </a:rPr>
              <a:t>﹒</a:t>
            </a:r>
            <a:r>
              <a:rPr lang="zh-TW" altLang="en-US" dirty="0" smtClean="0">
                <a:solidFill>
                  <a:srgbClr val="7030A0"/>
                </a:solidFill>
              </a:rPr>
              <a:t>溯游從之</a:t>
            </a:r>
            <a:r>
              <a:rPr lang="en-US" altLang="zh-TW" dirty="0" smtClean="0">
                <a:solidFill>
                  <a:srgbClr val="7030A0"/>
                </a:solidFill>
              </a:rPr>
              <a:t>﹐</a:t>
            </a:r>
            <a:r>
              <a:rPr lang="zh-TW" altLang="en-US" dirty="0" smtClean="0">
                <a:solidFill>
                  <a:srgbClr val="7030A0"/>
                </a:solidFill>
              </a:rPr>
              <a:t>宛在水中</a:t>
            </a:r>
            <a:r>
              <a:rPr lang="en-US" altLang="zh-TW" dirty="0" smtClean="0">
                <a:solidFill>
                  <a:srgbClr val="7030A0"/>
                </a:solidFill>
              </a:rPr>
              <a:t>(</a:t>
            </a:r>
            <a:r>
              <a:rPr lang="en-US" altLang="zh-TW" dirty="0" err="1" smtClean="0">
                <a:solidFill>
                  <a:srgbClr val="7030A0"/>
                </a:solidFill>
              </a:rPr>
              <a:t>zhi</a:t>
            </a:r>
            <a:r>
              <a:rPr lang="en-US" altLang="zh-TW" dirty="0" smtClean="0">
                <a:solidFill>
                  <a:srgbClr val="7030A0"/>
                </a:solidFill>
              </a:rPr>
              <a:t>)</a:t>
            </a:r>
            <a:r>
              <a:rPr lang="zh-TW" altLang="en-US" dirty="0" smtClean="0">
                <a:solidFill>
                  <a:srgbClr val="7030A0"/>
                </a:solidFill>
              </a:rPr>
              <a:t>　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601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1124744"/>
            <a:ext cx="6694512" cy="62785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蒹葭</a:t>
            </a:r>
            <a:r>
              <a:rPr lang="en-US" altLang="zh-TW" dirty="0" smtClean="0">
                <a:solidFill>
                  <a:srgbClr val="FF0000"/>
                </a:solidFill>
              </a:rPr>
              <a:t>(1)</a:t>
            </a:r>
            <a:r>
              <a:rPr lang="zh-TW" altLang="en-US" dirty="0" smtClean="0">
                <a:solidFill>
                  <a:srgbClr val="FF0000"/>
                </a:solidFill>
              </a:rPr>
              <a:t>蒼蒼</a:t>
            </a:r>
            <a:r>
              <a:rPr lang="en-US" altLang="zh-TW" dirty="0" smtClean="0">
                <a:solidFill>
                  <a:srgbClr val="FF0000"/>
                </a:solidFill>
              </a:rPr>
              <a:t>(2)</a:t>
            </a:r>
            <a:r>
              <a:rPr lang="zh-TW" altLang="en-US" dirty="0" smtClean="0">
                <a:solidFill>
                  <a:srgbClr val="FF0000"/>
                </a:solidFill>
              </a:rPr>
              <a:t>，白露為霜</a:t>
            </a:r>
            <a:r>
              <a:rPr lang="en-US" altLang="zh-TW" dirty="0" smtClean="0">
                <a:solidFill>
                  <a:srgbClr val="FF0000"/>
                </a:solidFill>
              </a:rPr>
              <a:t>(3)</a:t>
            </a:r>
            <a:r>
              <a:rPr lang="zh-TW" altLang="en-US" dirty="0" smtClean="0">
                <a:solidFill>
                  <a:srgbClr val="C00000"/>
                </a:solidFill>
              </a:rPr>
              <a:t>。</a:t>
            </a:r>
            <a:r>
              <a:rPr lang="en-US" altLang="zh-TW" dirty="0" smtClean="0">
                <a:solidFill>
                  <a:srgbClr val="C00000"/>
                </a:solidFill>
              </a:rPr>
              <a:t/>
            </a:r>
            <a:br>
              <a:rPr lang="en-US" altLang="zh-TW" dirty="0" smtClean="0">
                <a:solidFill>
                  <a:srgbClr val="C00000"/>
                </a:solidFill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rgbClr val="7030A0"/>
                </a:solidFill>
              </a:rPr>
              <a:t>蘆葦一片蒼蒼，白露凝結成霜。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r>
              <a:rPr lang="en-US" altLang="zh-TW" dirty="0" smtClean="0"/>
              <a:t>1. </a:t>
            </a:r>
            <a:r>
              <a:rPr lang="zh-TW" altLang="en-US" dirty="0" smtClean="0"/>
              <a:t>蒹葭：蒹，音堅，荻葦；葭，音家，蘆葦；都是多年生水草。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蒼蒼：毛傳：「盛也。」蒼蒼是深青色，這裡是指因茂盛而造成的深青的顏色。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白露為霜：陳奐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傳疏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：「白露為霜，乃在九月已後。」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798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所謂</a:t>
            </a:r>
            <a:r>
              <a:rPr lang="en-US" altLang="zh-TW" dirty="0" smtClean="0">
                <a:solidFill>
                  <a:srgbClr val="FF0000"/>
                </a:solidFill>
              </a:rPr>
              <a:t>(4)</a:t>
            </a:r>
            <a:r>
              <a:rPr lang="zh-TW" altLang="en-US" dirty="0" smtClean="0">
                <a:solidFill>
                  <a:srgbClr val="FF0000"/>
                </a:solidFill>
              </a:rPr>
              <a:t>伊人</a:t>
            </a:r>
            <a:r>
              <a:rPr lang="en-US" altLang="zh-TW" dirty="0" smtClean="0">
                <a:solidFill>
                  <a:srgbClr val="FF0000"/>
                </a:solidFill>
              </a:rPr>
              <a:t>(5)</a:t>
            </a:r>
            <a:r>
              <a:rPr lang="zh-TW" altLang="en-US" dirty="0" smtClean="0">
                <a:solidFill>
                  <a:srgbClr val="FF0000"/>
                </a:solidFill>
              </a:rPr>
              <a:t>，在水一方</a:t>
            </a:r>
            <a:r>
              <a:rPr lang="en-US" altLang="zh-TW" dirty="0" smtClean="0">
                <a:solidFill>
                  <a:srgbClr val="FF0000"/>
                </a:solidFill>
              </a:rPr>
              <a:t>(6)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rgbClr val="7030A0"/>
                </a:solidFill>
              </a:rPr>
              <a:t>我思念的那人，就在河水之旁。</a:t>
            </a:r>
            <a:endParaRPr lang="en-US" altLang="zh-TW" sz="3600" dirty="0" smtClean="0">
              <a:solidFill>
                <a:srgbClr val="7030A0"/>
              </a:solidFill>
            </a:endParaRPr>
          </a:p>
          <a:p>
            <a:r>
              <a:rPr lang="en-US" altLang="zh-TW" sz="3600" dirty="0" smtClean="0"/>
              <a:t>4. </a:t>
            </a:r>
            <a:r>
              <a:rPr lang="zh-TW" altLang="en-US" sz="3600" dirty="0" smtClean="0"/>
              <a:t>所謂：常常說起的，即思念、思慕之意。</a:t>
            </a:r>
          </a:p>
          <a:p>
            <a:r>
              <a:rPr lang="en-US" altLang="zh-TW" sz="3600" dirty="0" smtClean="0"/>
              <a:t>5. </a:t>
            </a:r>
            <a:r>
              <a:rPr lang="zh-TW" altLang="en-US" sz="3600" dirty="0" smtClean="0"/>
              <a:t>伊人：猶言「那個人」。伊，是、此，指示代詞。</a:t>
            </a:r>
          </a:p>
          <a:p>
            <a:r>
              <a:rPr lang="en-US" altLang="zh-TW" sz="3600" dirty="0" smtClean="0"/>
              <a:t>6. </a:t>
            </a:r>
            <a:r>
              <a:rPr lang="zh-TW" altLang="en-US" sz="3600" dirty="0" smtClean="0"/>
              <a:t>在水一方：馬瑞辰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通釋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：「方、旁古通用，一方即一旁也。」在水一方，就是說「在水的另一邊」。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539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溯洄從之</a:t>
            </a:r>
            <a:r>
              <a:rPr lang="en-US" altLang="zh-TW" dirty="0" smtClean="0">
                <a:solidFill>
                  <a:srgbClr val="FF0000"/>
                </a:solidFill>
              </a:rPr>
              <a:t>(7)</a:t>
            </a:r>
            <a:r>
              <a:rPr lang="zh-TW" altLang="en-US" dirty="0" smtClean="0">
                <a:solidFill>
                  <a:srgbClr val="FF0000"/>
                </a:solidFill>
              </a:rPr>
              <a:t>，道阻且長</a:t>
            </a:r>
            <a:r>
              <a:rPr lang="en-US" altLang="zh-TW" dirty="0" smtClean="0">
                <a:solidFill>
                  <a:srgbClr val="FF0000"/>
                </a:solidFill>
              </a:rPr>
              <a:t>(8)</a:t>
            </a:r>
            <a:r>
              <a:rPr lang="zh-TW" altLang="en-US" dirty="0" smtClean="0">
                <a:solidFill>
                  <a:srgbClr val="FF0000"/>
                </a:solidFill>
              </a:rPr>
              <a:t>；溯游</a:t>
            </a:r>
            <a:r>
              <a:rPr lang="en-US" altLang="zh-TW" dirty="0" smtClean="0">
                <a:solidFill>
                  <a:srgbClr val="FF0000"/>
                </a:solidFill>
              </a:rPr>
              <a:t>(9)</a:t>
            </a:r>
            <a:r>
              <a:rPr lang="zh-TW" altLang="en-US" dirty="0" smtClean="0">
                <a:solidFill>
                  <a:srgbClr val="FF0000"/>
                </a:solidFill>
              </a:rPr>
              <a:t>從之，宛在水中央</a:t>
            </a:r>
            <a:r>
              <a:rPr lang="en-US" altLang="zh-TW" dirty="0" smtClean="0">
                <a:solidFill>
                  <a:srgbClr val="FF0000"/>
                </a:solidFill>
              </a:rPr>
              <a:t>(10)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</a:rPr>
              <a:t>逆著水流去找，道路險阻漫長；順著水流去找，彷彿就在水中央。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r>
              <a:rPr lang="en-US" altLang="zh-TW" dirty="0" smtClean="0">
                <a:solidFill>
                  <a:srgbClr val="0070C0"/>
                </a:solidFill>
              </a:rPr>
              <a:t>7. </a:t>
            </a:r>
            <a:r>
              <a:rPr lang="zh-TW" altLang="en-US" dirty="0" smtClean="0">
                <a:solidFill>
                  <a:srgbClr val="0070C0"/>
                </a:solidFill>
              </a:rPr>
              <a:t>溯：音訴。溯洄，逆流而上。從，接近。</a:t>
            </a:r>
          </a:p>
          <a:p>
            <a:r>
              <a:rPr lang="en-US" altLang="zh-TW" dirty="0" smtClean="0">
                <a:solidFill>
                  <a:srgbClr val="0070C0"/>
                </a:solidFill>
              </a:rPr>
              <a:t>8. </a:t>
            </a:r>
            <a:r>
              <a:rPr lang="zh-TW" altLang="en-US" dirty="0" smtClean="0">
                <a:solidFill>
                  <a:srgbClr val="0070C0"/>
                </a:solidFill>
              </a:rPr>
              <a:t>阻，險阻，指道路上障礙很多；長，遙遠。</a:t>
            </a:r>
          </a:p>
          <a:p>
            <a:r>
              <a:rPr lang="en-US" altLang="zh-TW" dirty="0" smtClean="0">
                <a:solidFill>
                  <a:srgbClr val="0070C0"/>
                </a:solidFill>
              </a:rPr>
              <a:t>9. </a:t>
            </a:r>
            <a:r>
              <a:rPr lang="zh-TW" altLang="en-US" dirty="0" smtClean="0">
                <a:solidFill>
                  <a:srgbClr val="0070C0"/>
                </a:solidFill>
              </a:rPr>
              <a:t>溯游：順流而行。游，同流。</a:t>
            </a:r>
          </a:p>
          <a:p>
            <a:r>
              <a:rPr lang="en-US" altLang="zh-TW" dirty="0" smtClean="0">
                <a:solidFill>
                  <a:srgbClr val="0070C0"/>
                </a:solidFill>
              </a:rPr>
              <a:t>10. </a:t>
            </a:r>
            <a:r>
              <a:rPr lang="zh-TW" altLang="en-US" dirty="0" smtClean="0">
                <a:solidFill>
                  <a:srgbClr val="0070C0"/>
                </a:solidFill>
              </a:rPr>
              <a:t>宛在水中央：宛，宛然、好像。水中央，水之中。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838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蒹葭淒淒</a:t>
            </a:r>
            <a:r>
              <a:rPr lang="en-US" altLang="zh-TW" dirty="0" smtClean="0">
                <a:solidFill>
                  <a:srgbClr val="FF0000"/>
                </a:solidFill>
              </a:rPr>
              <a:t>(11)</a:t>
            </a:r>
            <a:r>
              <a:rPr lang="zh-TW" altLang="en-US" dirty="0" smtClean="0">
                <a:solidFill>
                  <a:srgbClr val="FF0000"/>
                </a:solidFill>
              </a:rPr>
              <a:t>，白露未晞</a:t>
            </a:r>
            <a:r>
              <a:rPr lang="en-US" altLang="zh-TW" dirty="0" smtClean="0">
                <a:solidFill>
                  <a:srgbClr val="FF0000"/>
                </a:solidFill>
              </a:rPr>
              <a:t>(12)</a:t>
            </a:r>
            <a:r>
              <a:rPr lang="zh-TW" altLang="en-US" dirty="0" smtClean="0">
                <a:solidFill>
                  <a:srgbClr val="FF0000"/>
                </a:solidFill>
              </a:rPr>
              <a:t>。所謂伊人，在水之湄</a:t>
            </a:r>
            <a:r>
              <a:rPr lang="en-US" altLang="zh-TW" dirty="0" smtClean="0">
                <a:solidFill>
                  <a:srgbClr val="FF0000"/>
                </a:solidFill>
              </a:rPr>
              <a:t>(13)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rgbClr val="7030A0"/>
                </a:solidFill>
              </a:rPr>
              <a:t>蘆葦一片萋萋，白露還沒全乾。我思念的那人，就在河水邊上。</a:t>
            </a:r>
            <a:endParaRPr lang="en-US" altLang="zh-TW" sz="3600" dirty="0" smtClean="0">
              <a:solidFill>
                <a:srgbClr val="7030A0"/>
              </a:solidFill>
            </a:endParaRPr>
          </a:p>
          <a:p>
            <a:r>
              <a:rPr lang="en-US" altLang="zh-TW" sz="3600" dirty="0" smtClean="0">
                <a:solidFill>
                  <a:srgbClr val="002060"/>
                </a:solidFill>
              </a:rPr>
              <a:t>11. </a:t>
            </a:r>
            <a:r>
              <a:rPr lang="zh-TW" altLang="en-US" sz="3600" dirty="0" smtClean="0">
                <a:solidFill>
                  <a:srgbClr val="002060"/>
                </a:solidFill>
              </a:rPr>
              <a:t>淒淒：毛傳：「猶蒼蒼也。」</a:t>
            </a:r>
            <a:r>
              <a:rPr lang="en-US" altLang="zh-TW" sz="3600" dirty="0" smtClean="0">
                <a:solidFill>
                  <a:srgbClr val="002060"/>
                </a:solidFill>
              </a:rPr>
              <a:t>《</a:t>
            </a:r>
            <a:r>
              <a:rPr lang="zh-TW" altLang="en-US" sz="3600" dirty="0" smtClean="0">
                <a:solidFill>
                  <a:srgbClr val="002060"/>
                </a:solidFill>
              </a:rPr>
              <a:t>釋文</a:t>
            </a:r>
            <a:r>
              <a:rPr lang="en-US" altLang="zh-TW" sz="3600" dirty="0" smtClean="0">
                <a:solidFill>
                  <a:srgbClr val="002060"/>
                </a:solidFill>
              </a:rPr>
              <a:t>》</a:t>
            </a:r>
            <a:r>
              <a:rPr lang="zh-TW" altLang="en-US" sz="3600" dirty="0" smtClean="0">
                <a:solidFill>
                  <a:srgbClr val="002060"/>
                </a:solidFill>
              </a:rPr>
              <a:t>：「淒，本亦作萋。」萋萋，茂盛的樣子。</a:t>
            </a:r>
          </a:p>
          <a:p>
            <a:r>
              <a:rPr lang="en-US" altLang="zh-TW" sz="3600" dirty="0" smtClean="0">
                <a:solidFill>
                  <a:srgbClr val="002060"/>
                </a:solidFill>
              </a:rPr>
              <a:t>12. </a:t>
            </a:r>
            <a:r>
              <a:rPr lang="zh-TW" altLang="en-US" sz="3600" dirty="0" smtClean="0">
                <a:solidFill>
                  <a:srgbClr val="002060"/>
                </a:solidFill>
              </a:rPr>
              <a:t>晞：乾。</a:t>
            </a:r>
          </a:p>
          <a:p>
            <a:r>
              <a:rPr lang="en-US" altLang="zh-TW" sz="3600" dirty="0" smtClean="0">
                <a:solidFill>
                  <a:srgbClr val="002060"/>
                </a:solidFill>
              </a:rPr>
              <a:t>13. </a:t>
            </a:r>
            <a:r>
              <a:rPr lang="zh-TW" altLang="en-US" sz="3600" dirty="0" smtClean="0">
                <a:solidFill>
                  <a:srgbClr val="002060"/>
                </a:solidFill>
              </a:rPr>
              <a:t>湄：水草交接之處，即岸邊。</a:t>
            </a:r>
          </a:p>
          <a:p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300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溯洄從之，道阻且躋</a:t>
            </a:r>
            <a:r>
              <a:rPr lang="en-US" altLang="zh-TW" dirty="0" smtClean="0">
                <a:solidFill>
                  <a:srgbClr val="FF0000"/>
                </a:solidFill>
              </a:rPr>
              <a:t>(14)</a:t>
            </a:r>
            <a:r>
              <a:rPr lang="zh-TW" altLang="en-US" dirty="0" smtClean="0">
                <a:solidFill>
                  <a:srgbClr val="FF0000"/>
                </a:solidFill>
              </a:rPr>
              <a:t>；溯游從之，宛在水中坻</a:t>
            </a:r>
            <a:r>
              <a:rPr lang="en-US" altLang="zh-TW" dirty="0" smtClean="0">
                <a:solidFill>
                  <a:srgbClr val="FF0000"/>
                </a:solidFill>
              </a:rPr>
              <a:t>(15)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rgbClr val="7030A0"/>
                </a:solidFill>
              </a:rPr>
              <a:t>逆著水流去找，道路險陡攀升；順著水流去找，彷彿在水中高地上。</a:t>
            </a:r>
            <a:endParaRPr lang="en-US" altLang="zh-TW" sz="4000" dirty="0" smtClean="0">
              <a:solidFill>
                <a:srgbClr val="7030A0"/>
              </a:solidFill>
            </a:endParaRPr>
          </a:p>
          <a:p>
            <a:r>
              <a:rPr lang="en-US" altLang="zh-TW" sz="4000" dirty="0" smtClean="0">
                <a:solidFill>
                  <a:srgbClr val="7030A0"/>
                </a:solidFill>
              </a:rPr>
              <a:t>14. </a:t>
            </a:r>
            <a:r>
              <a:rPr lang="zh-TW" altLang="en-US" sz="4000" dirty="0" smtClean="0">
                <a:solidFill>
                  <a:srgbClr val="7030A0"/>
                </a:solidFill>
              </a:rPr>
              <a:t>躋：音基，毛傳：「升也。」指上坡路。</a:t>
            </a:r>
          </a:p>
          <a:p>
            <a:r>
              <a:rPr lang="en-US" altLang="zh-TW" sz="4000" dirty="0" smtClean="0">
                <a:solidFill>
                  <a:srgbClr val="7030A0"/>
                </a:solidFill>
              </a:rPr>
              <a:t>15. </a:t>
            </a:r>
            <a:r>
              <a:rPr lang="zh-TW" altLang="en-US" sz="4000" dirty="0" smtClean="0">
                <a:solidFill>
                  <a:srgbClr val="7030A0"/>
                </a:solidFill>
              </a:rPr>
              <a:t>坻：音持，水中高地。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579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908720"/>
            <a:ext cx="662305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蒹葭采采</a:t>
            </a:r>
            <a:r>
              <a:rPr lang="en-US" altLang="zh-TW" dirty="0" smtClean="0">
                <a:solidFill>
                  <a:srgbClr val="FF0000"/>
                </a:solidFill>
              </a:rPr>
              <a:t>(16)</a:t>
            </a:r>
            <a:r>
              <a:rPr lang="zh-TW" altLang="en-US" dirty="0" smtClean="0">
                <a:solidFill>
                  <a:srgbClr val="FF0000"/>
                </a:solidFill>
              </a:rPr>
              <a:t>，白露未已</a:t>
            </a:r>
            <a:r>
              <a:rPr lang="en-US" altLang="zh-TW" dirty="0" smtClean="0">
                <a:solidFill>
                  <a:srgbClr val="FF0000"/>
                </a:solidFill>
              </a:rPr>
              <a:t>(17)</a:t>
            </a:r>
            <a:r>
              <a:rPr lang="zh-TW" altLang="en-US" dirty="0" smtClean="0">
                <a:solidFill>
                  <a:srgbClr val="FF0000"/>
                </a:solidFill>
              </a:rPr>
              <a:t>。所謂伊人，在水之涘</a:t>
            </a:r>
            <a:r>
              <a:rPr lang="en-US" altLang="zh-TW" dirty="0" smtClean="0">
                <a:solidFill>
                  <a:srgbClr val="FF0000"/>
                </a:solidFill>
              </a:rPr>
              <a:t>(18)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rgbClr val="7030A0"/>
                </a:solidFill>
              </a:rPr>
              <a:t>蘆葦一片簇簇，白露還沒消失。我思念的那人，就在河水岸旁。</a:t>
            </a:r>
            <a:endParaRPr lang="en-US" altLang="zh-TW" sz="3600" dirty="0" smtClean="0">
              <a:solidFill>
                <a:srgbClr val="0070C0"/>
              </a:solidFill>
            </a:endParaRPr>
          </a:p>
          <a:p>
            <a:r>
              <a:rPr lang="en-US" altLang="zh-TW" sz="3600" dirty="0" smtClean="0">
                <a:solidFill>
                  <a:srgbClr val="0070C0"/>
                </a:solidFill>
              </a:rPr>
              <a:t>16. </a:t>
            </a:r>
            <a:r>
              <a:rPr lang="zh-TW" altLang="en-US" sz="3600" dirty="0" smtClean="0">
                <a:solidFill>
                  <a:srgbClr val="0070C0"/>
                </a:solidFill>
              </a:rPr>
              <a:t>采采：茂盛的樣子。</a:t>
            </a:r>
          </a:p>
          <a:p>
            <a:r>
              <a:rPr lang="en-US" altLang="zh-TW" sz="3600" dirty="0" smtClean="0">
                <a:solidFill>
                  <a:srgbClr val="0070C0"/>
                </a:solidFill>
              </a:rPr>
              <a:t>17. </a:t>
            </a:r>
            <a:r>
              <a:rPr lang="zh-TW" altLang="en-US" sz="3600" dirty="0" smtClean="0">
                <a:solidFill>
                  <a:srgbClr val="0070C0"/>
                </a:solidFill>
              </a:rPr>
              <a:t>未已：已，止。意味露水還沒完全乾。</a:t>
            </a:r>
          </a:p>
          <a:p>
            <a:r>
              <a:rPr lang="en-US" altLang="zh-TW" sz="3600" dirty="0" smtClean="0">
                <a:solidFill>
                  <a:srgbClr val="0070C0"/>
                </a:solidFill>
              </a:rPr>
              <a:t>18. </a:t>
            </a:r>
            <a:r>
              <a:rPr lang="zh-TW" altLang="en-US" sz="3600" dirty="0" smtClean="0">
                <a:solidFill>
                  <a:srgbClr val="0070C0"/>
                </a:solidFill>
              </a:rPr>
              <a:t>涘：音四，水邊。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081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溯洄從之，道阻且右</a:t>
            </a:r>
            <a:r>
              <a:rPr lang="en-US" altLang="zh-TW" dirty="0" smtClean="0">
                <a:solidFill>
                  <a:srgbClr val="FF0000"/>
                </a:solidFill>
              </a:rPr>
              <a:t>(19)</a:t>
            </a:r>
            <a:r>
              <a:rPr lang="zh-TW" altLang="en-US" dirty="0" smtClean="0">
                <a:solidFill>
                  <a:srgbClr val="FF0000"/>
                </a:solidFill>
              </a:rPr>
              <a:t>；溯游從之，宛在水中沚</a:t>
            </a:r>
            <a:r>
              <a:rPr lang="en-US" altLang="zh-TW" dirty="0" smtClean="0">
                <a:solidFill>
                  <a:srgbClr val="FF0000"/>
                </a:solidFill>
              </a:rPr>
              <a:t>(20)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400" dirty="0" smtClean="0">
                <a:solidFill>
                  <a:srgbClr val="7030A0"/>
                </a:solidFill>
              </a:rPr>
              <a:t>逆著水流去找，道路迂迴彎曲；順著水流去找，彷彿在水中沙洲上。</a:t>
            </a:r>
            <a:endParaRPr lang="en-US" altLang="zh-TW" sz="4400" dirty="0" smtClean="0">
              <a:solidFill>
                <a:srgbClr val="7030A0"/>
              </a:solidFill>
            </a:endParaRPr>
          </a:p>
          <a:p>
            <a:r>
              <a:rPr lang="en-US" altLang="zh-TW" sz="4000" dirty="0" smtClean="0">
                <a:solidFill>
                  <a:srgbClr val="0070C0"/>
                </a:solidFill>
              </a:rPr>
              <a:t>19. </a:t>
            </a:r>
            <a:r>
              <a:rPr lang="zh-TW" altLang="en-US" sz="4000" dirty="0" smtClean="0">
                <a:solidFill>
                  <a:srgbClr val="0070C0"/>
                </a:solidFill>
              </a:rPr>
              <a:t>右：迂迴、彎曲。</a:t>
            </a:r>
          </a:p>
          <a:p>
            <a:r>
              <a:rPr lang="en-US" altLang="zh-TW" sz="4000" dirty="0" smtClean="0">
                <a:solidFill>
                  <a:srgbClr val="0070C0"/>
                </a:solidFill>
              </a:rPr>
              <a:t>20. </a:t>
            </a:r>
            <a:r>
              <a:rPr lang="zh-TW" altLang="en-US" sz="4000" dirty="0" smtClean="0">
                <a:solidFill>
                  <a:srgbClr val="0070C0"/>
                </a:solidFill>
              </a:rPr>
              <a:t>沚：水中的小沙洲。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B5B5-9CBE-4A08-95C1-37D5CF47F142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3973630"/>
      </p:ext>
    </p:extLst>
  </p:cSld>
  <p:clrMapOvr>
    <a:masterClrMapping/>
  </p:clrMapOvr>
</p:sld>
</file>

<file path=ppt/theme/theme1.xml><?xml version="1.0" encoding="utf-8"?>
<a:theme xmlns:a="http://schemas.openxmlformats.org/drawingml/2006/main" name="nyanplate004-matcha139-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nyanplate004-matcha139-</Template>
  <TotalTime>31</TotalTime>
  <Words>1063</Words>
  <Application>Microsoft Office PowerPoint</Application>
  <PresentationFormat>如螢幕大小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Times New Roman</vt:lpstr>
      <vt:lpstr>ＭＳ Ｐゴシック</vt:lpstr>
      <vt:lpstr>Arial</vt:lpstr>
      <vt:lpstr>ＭＳ Ｐ明朝</vt:lpstr>
      <vt:lpstr>nyanplate004-matcha139-</vt:lpstr>
      <vt:lpstr>談情說愛話情詩之二：</vt:lpstr>
      <vt:lpstr>蒹 葭 (秦風) </vt:lpstr>
      <vt:lpstr>蒹葭(1)蒼蒼(2)，白露為霜(3)。  </vt:lpstr>
      <vt:lpstr>所謂(4)伊人(5)，在水一方(6)。 </vt:lpstr>
      <vt:lpstr>溯洄從之(7)，道阻且長(8)；溯游(9)從之，宛在水中央(10)。</vt:lpstr>
      <vt:lpstr>蒹葭淒淒(11)，白露未晞(12)。所謂伊人，在水之湄(13)。</vt:lpstr>
      <vt:lpstr>溯洄從之，道阻且躋(14)；溯游從之，宛在水中坻(15)。</vt:lpstr>
      <vt:lpstr>蒹葭采采(16)，白露未已(17)。所謂伊人，在水之涘(18)。 </vt:lpstr>
      <vt:lpstr>溯洄從之，道阻且右(19)；溯游從之，宛在水中沚(20)。 </vt:lpstr>
      <vt:lpstr>賞析 </vt:lpstr>
      <vt:lpstr>這是一首描寫追求意中人而不可得的感情</vt:lpstr>
      <vt:lpstr>PowerPoint 簡報</vt:lpstr>
      <vt:lpstr>結語: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談情說愛話情詩：</dc:title>
  <dc:creator>user</dc:creator>
  <cp:lastModifiedBy>user</cp:lastModifiedBy>
  <cp:revision>7</cp:revision>
  <dcterms:created xsi:type="dcterms:W3CDTF">2015-05-18T03:30:19Z</dcterms:created>
  <dcterms:modified xsi:type="dcterms:W3CDTF">2015-05-18T04:01:33Z</dcterms:modified>
</cp:coreProperties>
</file>