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57" r:id="rId4"/>
    <p:sldId id="258" r:id="rId5"/>
    <p:sldId id="261" r:id="rId6"/>
    <p:sldId id="262" r:id="rId7"/>
    <p:sldId id="259" r:id="rId8"/>
    <p:sldId id="260" r:id="rId9"/>
    <p:sldId id="265" r:id="rId10"/>
    <p:sldId id="266" r:id="rId11"/>
    <p:sldId id="269" r:id="rId12"/>
    <p:sldId id="270" r:id="rId13"/>
    <p:sldId id="267" r:id="rId14"/>
    <p:sldId id="273" r:id="rId15"/>
    <p:sldId id="268" r:id="rId16"/>
    <p:sldId id="272" r:id="rId17"/>
    <p:sldId id="271" r:id="rId18"/>
    <p:sldId id="26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D09"/>
    <a:srgbClr val="002400"/>
    <a:srgbClr val="FFFF00"/>
    <a:srgbClr val="FFCC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2" d="100"/>
          <a:sy n="62" d="100"/>
        </p:scale>
        <p:origin x="-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zh-TW"/>
          </a:p>
        </p:txBody>
      </p:sp>
      <p:sp>
        <p:nvSpPr>
          <p:cNvPr id="1126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D555F37-6032-496B-8D25-37CF5A94E4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596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34A74-BF74-4E53-960C-79757E4FE313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DC48D-1CD6-46D9-9A37-22A170EB0C41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因為要將各個環境設計成真實的一樣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3BE8C-AEFF-426C-9362-35DEFDDAA470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32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受委屈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2B06A-E032-4944-9B3B-0A3610F29650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因為是一環扣一環，所以任何一環出現失誤，都會導致計劃的失敗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561360-3FEC-4C8F-BD9F-616CC02255B0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ADB12-F341-43CE-A558-F95BA79DF9F4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000" b="1">
                <a:effectLst>
                  <a:outerShdw blurRad="38100" dist="38100" dir="2700000" algn="tl">
                    <a:srgbClr val="C0C0C0"/>
                  </a:outerShdw>
                </a:effectLst>
              </a:rPr>
              <a:t>蔡和向曹操通報消息，使曹操掉進詐降計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3B4CA-2276-49F6-88A5-A9102AE4A236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286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600" b="1" baseline="2000">
                <a:latin typeface="Alba" pitchFamily="2" charset="0"/>
              </a:rPr>
              <a:t>看在眾人的面子，周瑜決定改為重打</a:t>
            </a:r>
            <a:r>
              <a:rPr lang="en-US" altLang="zh-TW" sz="1600" b="1" baseline="2000">
                <a:latin typeface="Alba" pitchFamily="2" charset="0"/>
              </a:rPr>
              <a:t>50</a:t>
            </a:r>
            <a:r>
              <a:rPr lang="zh-TW" altLang="en-US" sz="1600" b="1" baseline="2000">
                <a:latin typeface="Alba" pitchFamily="2" charset="0"/>
              </a:rPr>
              <a:t>脊杖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D1F3F-AC98-483F-8097-D3FFCD425256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000" b="1"/>
              <a:t>這</a:t>
            </a:r>
            <a:r>
              <a:rPr lang="en-US" altLang="zh-TW" sz="1000" b="1"/>
              <a:t>50 </a:t>
            </a:r>
            <a:r>
              <a:rPr lang="zh-TW" altLang="en-US" sz="1000" b="1"/>
              <a:t>軍棍將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6AA5AF-9BC5-4520-9549-86C29DE4CFF1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latin typeface="Arial" charset="0"/>
              </a:rPr>
              <a:t>但曹操水軍戰船各自獨立，一船著火，具他船可以離去。</a:t>
            </a:r>
          </a:p>
          <a:p>
            <a:r>
              <a:rPr lang="zh-TW" altLang="en-US" b="1">
                <a:latin typeface="Arial" charset="0"/>
              </a:rPr>
              <a:t>，並在船上鋪了木板</a:t>
            </a:r>
          </a:p>
          <a:p>
            <a:r>
              <a:rPr lang="zh-TW" altLang="en-US" b="1">
                <a:latin typeface="Arial" charset="0"/>
              </a:rPr>
              <a:t>巧妙地 ，或</a:t>
            </a:r>
            <a:r>
              <a:rPr lang="en-US" altLang="zh-TW" b="1">
                <a:latin typeface="Arial" charset="0"/>
              </a:rPr>
              <a:t>50</a:t>
            </a:r>
            <a:r>
              <a:rPr lang="zh-TW" altLang="en-US" b="1">
                <a:latin typeface="Arial" charset="0"/>
              </a:rPr>
              <a:t>隻一組</a:t>
            </a:r>
          </a:p>
          <a:p>
            <a:r>
              <a:rPr lang="zh-TW" altLang="en-US" sz="1400" b="1">
                <a:latin typeface="Arial" charset="0"/>
              </a:rPr>
              <a:t>了將戰船拴到一起的</a:t>
            </a:r>
            <a:endParaRPr lang="zh-TW" altLang="en-US" b="1">
              <a:latin typeface="Arial" charset="0"/>
            </a:endParaRPr>
          </a:p>
          <a:p>
            <a:r>
              <a:rPr lang="zh-TW" altLang="en-US" b="1">
                <a:latin typeface="Arial" charset="0"/>
              </a:rPr>
              <a:t>為了讓火燒戰船可以成功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B4BB79-6BD2-4CD1-9C18-C220FDD8ED6F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6E37C-EE49-4133-9CD1-8373F88A5262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BC6C1-2936-43C7-A3EB-4F826AA3660B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56953-96B0-4280-9B39-7D3D2B9E4D1A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4338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B609D3-0260-4F58-93D0-7591BBFB7119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6743C-BF5B-473C-857F-7DFFD9147EC2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F94B5-6EC3-4F9D-9C9F-6390E6D8FBB6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734B6-9950-4F49-AD1E-01544F91E77B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AEDB0-563F-4187-B013-A4E33C33DCF7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400" b="1">
                <a:latin typeface="Arial" charset="0"/>
                <a:ea typeface="MingLiU" pitchFamily="49" charset="-120"/>
              </a:rPr>
              <a:t>打掃街道</a:t>
            </a:r>
          </a:p>
          <a:p>
            <a:r>
              <a:rPr lang="zh-TW" altLang="en-US" sz="2400" b="1">
                <a:latin typeface="Arial" charset="0"/>
                <a:ea typeface="MingLiU" pitchFamily="49" charset="-120"/>
              </a:rPr>
              <a:t>，飲酒撫琴等待司馬懿的到來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7ED363-53AC-4CC7-AE1F-CD36E52BB1F9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latin typeface="MingLiU" pitchFamily="49" charset="-120"/>
                <a:ea typeface="MingLiU" pitchFamily="49" charset="-120"/>
              </a:rPr>
              <a:t>他命令部隊倒退四十里</a:t>
            </a:r>
          </a:p>
          <a:p>
            <a:r>
              <a:rPr lang="zh-TW" altLang="en-US" b="1">
                <a:latin typeface="MingLiU" pitchFamily="49" charset="-120"/>
                <a:ea typeface="MingLiU" pitchFamily="49" charset="-120"/>
              </a:rPr>
              <a:t> </a:t>
            </a:r>
          </a:p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3423-528C-4D0A-A5B0-C8F5070F526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734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E7CB40-6892-49BC-85D4-47CFDA9627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68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04C56-402F-423B-925D-DA642751D8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1107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標題，兩項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0E2C9F-17B8-457B-AB68-2BE7965FD55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8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B160FA-E77B-4AA0-A38D-C90106015CD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71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標題，物件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597554-EBB1-4C22-B32A-FE13C70D5F7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28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B5BC-13F5-4352-A381-CD9397E63B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469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6909-C905-41BE-A1DE-3B0B12A1DD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236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AFCAA-1A7D-4F11-B6CD-2799AE5F810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669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EDDE-1D8B-4ECA-A93F-24CFDD8730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521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7E34A-362B-455D-B61A-0024AF07DF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29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9F2EF-DBAF-41F9-B25B-06DC497A05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494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AEFA28-8DC6-4E8C-9740-6815B346F8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9900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482DE-58DD-4C80-8136-696BD72E63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740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PMingLiU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PMingLiU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PMingLiU" pitchFamily="18" charset="-120"/>
              </a:defRPr>
            </a:lvl1pPr>
          </a:lstStyle>
          <a:p>
            <a:fld id="{D4A0005A-42B1-4D37-A479-917F689582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kids.yam.com/act/tale/paint3c/4.htm" TargetMode="External"/><Relationship Id="rId1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hyperlink" Target="http://kids.yam.com/act/tale/paint3c/1.htm" TargetMode="External"/><Relationship Id="rId12" Type="http://schemas.openxmlformats.org/officeDocument/2006/relationships/image" Target="../media/image6.png"/><Relationship Id="rId17" Type="http://schemas.openxmlformats.org/officeDocument/2006/relationships/hyperlink" Target="http://kids.yam.com/act/tale/paint3c/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11" Type="http://schemas.openxmlformats.org/officeDocument/2006/relationships/hyperlink" Target="http://kids.yam.com/act/tale/paint3c/3.htm" TargetMode="External"/><Relationship Id="rId5" Type="http://schemas.openxmlformats.org/officeDocument/2006/relationships/hyperlink" Target="file:///E:\document.Image30','document.Image30','\taleimg\3c_01-sb.gif','#940919379430" TargetMode="External"/><Relationship Id="rId15" Type="http://schemas.openxmlformats.org/officeDocument/2006/relationships/hyperlink" Target="http://kids.yam.com/act/tale/paint3c/5.htm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kids.yam.com/act/tale/paint3c/0.htm" TargetMode="External"/><Relationship Id="rId9" Type="http://schemas.openxmlformats.org/officeDocument/2006/relationships/hyperlink" Target="http://kids.yam.com/act/tale/paint3c/2.htm" TargetMode="Externa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notesSlide" Target="../notesSlides/notesSlide10.xml"/><Relationship Id="rId7" Type="http://schemas.openxmlformats.org/officeDocument/2006/relationships/hyperlink" Target="http://tw.wrs.yahoo.com/_ylt=A8tUyvAM.p5FUlYBmMtt1gt./SIG=1hre6q2dc/EXP=1168133004/**http%3A/tw.search.yahoo.com/search/images/view%3Fback=http%253A%252F%252Ftw.search.yahoo.com%252Fsearch%252Fimages%253Fp%253D%2525E5%25258F%25258D%2525E9%252596%252593%2526ei%253DUTF-8%2526fr%253Dfp-tab-img-t%2526x%253Dwrt%26w=232%26h=250%26imgurl=www.socialwork.com.hk%252Fartical%252Fkid%252Fkidstory%252Fimages%252F32-5.jpeg%26rurl=http%253A%252F%252Fwww.socialwork.com.hk%252Fartical%252Fkid%252Fkidstory%252F32-5.htm%26size=12.5kB%26name=32-5.jpeg%26p=%25E5%258F%258D%25E9%2596%2593%26type=jpeg%26no=20%26tt=9,462%26oid=e0b644163518d548%26ei=UTF-8" TargetMode="Externa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openxmlformats.org/officeDocument/2006/relationships/image" Target="../media/image33.jpeg"/><Relationship Id="rId4" Type="http://schemas.openxmlformats.org/officeDocument/2006/relationships/oleObject" Target="../embeddings/oleObject4.bin"/><Relationship Id="rId9" Type="http://schemas.openxmlformats.org/officeDocument/2006/relationships/hyperlink" Target="http://tw.wrs.yahoo.com/_ylt=A8tUyvAM.p5FUlYBjMtt1gt./SIG=1hqrc4ibv/EXP=1168133004/**http%3A/tw.search.yahoo.com/search/images/view%3Fback=http%253A%252F%252Ftw.search.yahoo.com%252Fsearch%252Fimages%253Fp%253D%2525E5%25258F%25258D%2525E9%252596%252593%2526ei%253DUTF-8%2526fr%253Dfp-tab-img-t%2526x%253Dwrt%26w=232%26h=250%26imgurl=www.socialwork.com.hk%252Fartical%252Fkid%252Fkidstory%252Fimages%252F32-6.jpeg%26rurl=http%253A%252F%252Fwww.socialwork.com.hk%252Fartical%252Fkid%252Fkidstory%252F32-6.htm%26size=15.1kB%26name=32-6.jpeg%26p=%25E5%258F%258D%25E9%2596%2593%26type=jpeg%26no=8%26tt=9,462%26oid=3df4c57aea907946%26ei=UTF-8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jpeg"/><Relationship Id="rId7" Type="http://schemas.openxmlformats.org/officeDocument/2006/relationships/hyperlink" Target="http://tw.wrs.yahoo.com/_ylt=A8tUyu1mTn5FPuoAGSxt1gt./SIG=1l9omp1gr/EXP=1165991910/**http%3A/tw.search.yahoo.com/search/images/view%3Fback=http%253A%252F%252Ftw.search.yahoo.com%252Fsearch%252Fimages%253Fp%253D%2525E5%2525AD%2525AB%2525E4%2525B8%252589%2525E5%25259C%25258B%2525E6%2525BC%252594%2525E7%2525BE%2525A9%2526ei%253DUTF-8%2526xargs%253D0%2526pstart%253D1%2526fr%253Dfp-tab-img-t%2526b%253D41%26w=196%26h=296%26imgurl=sg.online-game.com.cn%252Fold%252Fimages%252Fhero-jz-sq.gif%26rurl=http%253A%252F%252Fsg.online-game.com.cn%252Fold%252Fyxjs%252Fhero-jz05.htm%26size=14.0kB%26name=hero-jz-sq.gif%26p=%25E5%25AD%25AB%25E4%25B8%2589%25E5%259C%258B%25E6%25BC%2594%25E7%25BE%25A9%26type=gif%26no=50%26tt=78%26oid=a2be49462dcaee26%26ei=UTF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hyperlink" Target="http://tw.wrs.yahoo.com/_ylt=A8tUyuSiPX5FzcsAIcJt1gt./SIG=1jricjpr4/EXP=1165987618/**http%3A/tw.search.yahoo.com/search/images/view%3Fback=http%253A%252F%252Ftw.search.yahoo.com%252Fsearch%252Fimages%253Fp%253D%2525E5%25258A%252589%2525E5%252582%252599%2525E4%2525B8%252589%2525E5%25259C%25258B%2525E6%2525BC%252594%2525E7%2525BE%2525A9%2526ei%253DUTF-8%2526fr%253Dfp-tab-img-t%2526x%253Dwrt%26w=439%26h=544%26imgurl=www.proxybbs.com%252Ftupian%252Ftp06.jpg%26rurl=http%253A%252F%252Flxlwcy2029.anyp.cn%252F93.aspx%26size=65.3kB%26name=tp06.jpg%26p=%25E5%258A%2589%25E5%2582%2599%25E4%25B8%2589%25E5%259C%258B%25E6%25BC%2594%25E7%25BE%25A9%26type=jpeg%26no=6%26tt=127%26oid=5c2ef4227b9383d2%26ei=UTF-8" TargetMode="Externa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zh.wikipedia.org/w/index.php?title=%E7%AC%91%E8%A3%8F%E8%97%8F%E5%88%80&amp;action=edit" TargetMode="External"/><Relationship Id="rId18" Type="http://schemas.openxmlformats.org/officeDocument/2006/relationships/hyperlink" Target="http://zh.wikipedia.org/w/index.php?title=%E8%AA%BF%E8%99%8E%E9%9B%A2%E5%B1%B1&amp;action=edit" TargetMode="External"/><Relationship Id="rId26" Type="http://schemas.openxmlformats.org/officeDocument/2006/relationships/hyperlink" Target="http://zh.wikipedia.org/w/index.php?title=%E9%81%A0%E4%BA%A4%E8%BF%91%E6%94%BB&amp;action=edit" TargetMode="External"/><Relationship Id="rId39" Type="http://schemas.openxmlformats.org/officeDocument/2006/relationships/slide" Target="slide7.xml"/><Relationship Id="rId21" Type="http://schemas.openxmlformats.org/officeDocument/2006/relationships/hyperlink" Target="http://zh.wikipedia.org/w/index.php?title=%E6%93%92%E8%B3%8A%E6%93%92%E7%8E%8B&amp;action=edit" TargetMode="External"/><Relationship Id="rId34" Type="http://schemas.openxmlformats.org/officeDocument/2006/relationships/hyperlink" Target="http://zh.wikipedia.org/w/index.php?title=%E7%BE%8E%E4%BA%BA%E8%A8%88&amp;action=edit" TargetMode="External"/><Relationship Id="rId42" Type="http://schemas.openxmlformats.org/officeDocument/2006/relationships/slide" Target="slide11.xml"/><Relationship Id="rId7" Type="http://schemas.openxmlformats.org/officeDocument/2006/relationships/hyperlink" Target="http://zh.wikipedia.org/w/index.php?title=%E4%BB%A5%E9%80%B8%E5%BE%85%E5%8B%9E&amp;action=edit" TargetMode="Externa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://zh.wikipedia.org/w/index.php?title=%E6%89%93%E8%8D%89%E9%A9%9A%E8%9B%87&amp;action=edit" TargetMode="External"/><Relationship Id="rId20" Type="http://schemas.openxmlformats.org/officeDocument/2006/relationships/hyperlink" Target="http://zh.wikipedia.org/w/index.php?title=%E6%8A%9B%E7%A3%9A%E5%BC%95%E7%8E%89&amp;action=edit" TargetMode="External"/><Relationship Id="rId29" Type="http://schemas.openxmlformats.org/officeDocument/2006/relationships/hyperlink" Target="http://zh.wikipedia.org/w/index.php?title=%E6%8C%87%E6%A1%91%E9%A7%A1%E6%A7%90&amp;action=edit" TargetMode="External"/><Relationship Id="rId41" Type="http://schemas.openxmlformats.org/officeDocument/2006/relationships/slide" Target="slide1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zh.wikipedia.org/w/index.php?title=%E5%80%9F%E5%88%80%E6%AE%BA%E4%BA%BA&amp;action=edit" TargetMode="External"/><Relationship Id="rId11" Type="http://schemas.openxmlformats.org/officeDocument/2006/relationships/hyperlink" Target="http://zh.wikipedia.org/w/index.php?title=%E6%9A%97%E6%B8%A1%E9%99%B3%E5%80%89&amp;action=edit" TargetMode="External"/><Relationship Id="rId24" Type="http://schemas.openxmlformats.org/officeDocument/2006/relationships/hyperlink" Target="http://zh.wikipedia.org/w/index.php?title=%E9%87%91%E8%9F%AC%E8%84%AB%E6%AE%BC&amp;action=edit" TargetMode="External"/><Relationship Id="rId32" Type="http://schemas.openxmlformats.org/officeDocument/2006/relationships/hyperlink" Target="http://zh.wikipedia.org/w/index.php?title=%E6%A8%B9%E4%B8%8A%E9%96%8B%E8%8A%B1&amp;action=edit" TargetMode="External"/><Relationship Id="rId37" Type="http://schemas.openxmlformats.org/officeDocument/2006/relationships/hyperlink" Target="http://zh.wikipedia.org/wiki/%E8%B5%B0%E7%88%B2%E4%B8%8A%E8%A8%88" TargetMode="External"/><Relationship Id="rId40" Type="http://schemas.openxmlformats.org/officeDocument/2006/relationships/slide" Target="slide10.xml"/><Relationship Id="rId5" Type="http://schemas.openxmlformats.org/officeDocument/2006/relationships/hyperlink" Target="http://zh.wikipedia.org/wiki/%E5%9C%8D%E9%AD%8F%E6%95%91%E8%B6%99" TargetMode="External"/><Relationship Id="rId15" Type="http://schemas.openxmlformats.org/officeDocument/2006/relationships/hyperlink" Target="http://zh.wikipedia.org/w/index.php?title=%E9%A0%86%E6%89%8B%E7%89%BD%E7%BE%8A&amp;action=edit" TargetMode="External"/><Relationship Id="rId23" Type="http://schemas.openxmlformats.org/officeDocument/2006/relationships/hyperlink" Target="http://zh.wikipedia.org/w/index.php?title=%E6%B8%BE%E6%B0%B4%E6%91%B8%E9%AD%9A&amp;action=edit" TargetMode="External"/><Relationship Id="rId28" Type="http://schemas.openxmlformats.org/officeDocument/2006/relationships/hyperlink" Target="http://zh.wikipedia.org/w/index.php?title=%E5%81%B7%E6%A2%81%E6%8F%9B%E6%9F%B1&amp;action=edit" TargetMode="External"/><Relationship Id="rId36" Type="http://schemas.openxmlformats.org/officeDocument/2006/relationships/hyperlink" Target="http://zh.wikipedia.org/wiki/%E5%8F%8D%E9%96%93%E8%A8%88" TargetMode="External"/><Relationship Id="rId10" Type="http://schemas.openxmlformats.org/officeDocument/2006/relationships/hyperlink" Target="http://zh.wikipedia.org/w/index.php?title=%E7%84%A1%E4%B8%AD%E7%94%9F%E6%9C%89&amp;action=edit" TargetMode="External"/><Relationship Id="rId19" Type="http://schemas.openxmlformats.org/officeDocument/2006/relationships/hyperlink" Target="http://zh.wikipedia.org/w/index.php?title=%E6%AC%B2%E6%93%92%E6%95%85%E7%B8%B1&amp;action=edit" TargetMode="External"/><Relationship Id="rId31" Type="http://schemas.openxmlformats.org/officeDocument/2006/relationships/hyperlink" Target="http://zh.wikipedia.org/w/index.php?title=%E4%B8%8A%E5%B1%8B%E6%8A%BD%E6%A2%AF&amp;action=edit" TargetMode="External"/><Relationship Id="rId4" Type="http://schemas.openxmlformats.org/officeDocument/2006/relationships/hyperlink" Target="http://zh.wikipedia.org/wiki/%E7%9E%9E%E5%A4%A9%E9%81%8E%E6%B5%B7" TargetMode="External"/><Relationship Id="rId9" Type="http://schemas.openxmlformats.org/officeDocument/2006/relationships/hyperlink" Target="http://zh.wikipedia.org/w/index.php?title=%E8%81%B2%E6%9D%B1%E6%93%8A%E8%A5%BF&amp;action=edit" TargetMode="External"/><Relationship Id="rId14" Type="http://schemas.openxmlformats.org/officeDocument/2006/relationships/hyperlink" Target="http://zh.wikipedia.org/w/index.php?title=%E6%9D%8E%E4%BB%A3%E6%A1%83%E5%83%B5&amp;action=edit" TargetMode="External"/><Relationship Id="rId22" Type="http://schemas.openxmlformats.org/officeDocument/2006/relationships/hyperlink" Target="http://zh.wikipedia.org/w/index.php?title=%E9%87%9C%E5%BA%95%E6%8A%BD%E8%96%AA&amp;action=edit" TargetMode="External"/><Relationship Id="rId27" Type="http://schemas.openxmlformats.org/officeDocument/2006/relationships/hyperlink" Target="http://zh.wikipedia.org/w/index.php?title=%E5%81%87%E9%81%93%E4%BC%90%E8%99%A2&amp;action=edit" TargetMode="External"/><Relationship Id="rId30" Type="http://schemas.openxmlformats.org/officeDocument/2006/relationships/hyperlink" Target="http://zh.wikipedia.org/w/index.php?title=%E5%81%87%E7%99%A1%E4%B8%8D%E7%99%B2&amp;action=edit" TargetMode="External"/><Relationship Id="rId35" Type="http://schemas.openxmlformats.org/officeDocument/2006/relationships/hyperlink" Target="http://zh.wikipedia.org/wiki/%E7%A9%BA%E5%9F%8E%E8%A8%88" TargetMode="External"/><Relationship Id="rId8" Type="http://schemas.openxmlformats.org/officeDocument/2006/relationships/hyperlink" Target="http://zh.wikipedia.org/w/index.php?title=%E8%B6%81%E7%81%AB%E6%89%93%E5%8A%AB&amp;action=edit" TargetMode="External"/><Relationship Id="rId3" Type="http://schemas.openxmlformats.org/officeDocument/2006/relationships/notesSlide" Target="../notesSlides/notesSlide3.xml"/><Relationship Id="rId12" Type="http://schemas.openxmlformats.org/officeDocument/2006/relationships/hyperlink" Target="http://zh.wikipedia.org/w/index.php?title=%E9%9A%94%E5%B2%B8%E8%A7%80%E7%81%AB&amp;action=edit" TargetMode="External"/><Relationship Id="rId17" Type="http://schemas.openxmlformats.org/officeDocument/2006/relationships/hyperlink" Target="http://zh.wikipedia.org/w/index.php?title=%E5%80%9F%E5%B1%8D%E9%82%84%E9%AD%82&amp;action=edit" TargetMode="External"/><Relationship Id="rId25" Type="http://schemas.openxmlformats.org/officeDocument/2006/relationships/hyperlink" Target="http://zh.wikipedia.org/w/index.php?title=%E9%97%9C%E9%96%80%E6%8D%89%E8%B3%8A&amp;action=edit" TargetMode="External"/><Relationship Id="rId33" Type="http://schemas.openxmlformats.org/officeDocument/2006/relationships/hyperlink" Target="http://zh.wikipedia.org/w/index.php?title=%E5%8F%8D%E5%AE%A2%E7%88%B2%E4%B8%BB&amp;action=edit" TargetMode="External"/><Relationship Id="rId38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slide" Target="slide3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hyperlink" Target="http://afpc.asso.fr/wengu/wg/zd.php?q=&#35336;" TargetMode="External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hyperlink" Target="http://ja.wikipedia.org/wiki/%E7%94%BB%E5%83%8F:SimaYi.jpg" TargetMode="Externa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4.jpeg"/><Relationship Id="rId4" Type="http://schemas.openxmlformats.org/officeDocument/2006/relationships/image" Target="../media/image1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jpeg"/><Relationship Id="rId5" Type="http://schemas.openxmlformats.org/officeDocument/2006/relationships/hyperlink" Target="http://www.epochtimes.com/i6/511152055441454.jpg" TargetMode="Externa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 descr="mountains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1534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3458"/>
              </a:avLst>
            </a:prstTxWarp>
          </a:bodyPr>
          <a:lstStyle/>
          <a:p>
            <a:pPr algn="ctr"/>
            <a:r>
              <a:rPr lang="zh-TW" altLang="en-US" sz="3600" kern="10">
                <a:ln w="25400">
                  <a:solidFill>
                    <a:srgbClr val="0024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華康POP1體W7(P)"/>
                <a:ea typeface="華康POP1體W7(P)"/>
              </a:rPr>
              <a:t>三國演義 </a:t>
            </a:r>
            <a:r>
              <a:rPr lang="en-US" altLang="zh-TW" sz="3600" kern="10">
                <a:ln w="25400">
                  <a:solidFill>
                    <a:srgbClr val="0024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華康POP1體W7(P)"/>
                <a:ea typeface="華康POP1體W7(P)"/>
              </a:rPr>
              <a:t>- </a:t>
            </a:r>
            <a:r>
              <a:rPr lang="zh-TW" altLang="en-US" sz="3600" kern="10">
                <a:ln w="25400">
                  <a:solidFill>
                    <a:srgbClr val="0024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華康POP1體W7(P)"/>
                <a:ea typeface="華康POP1體W7(P)"/>
              </a:rPr>
              <a:t>三十六計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5800" y="5257800"/>
            <a:ext cx="1981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dirty="0" smtClean="0">
                <a:solidFill>
                  <a:srgbClr val="0E2D09"/>
                </a:solidFill>
                <a:latin typeface="DFPOP1W7-B5" pitchFamily="49" charset="-120"/>
                <a:ea typeface="DFPOP1W7-B5" pitchFamily="49" charset="-120"/>
              </a:rPr>
              <a:t>摘自網路</a:t>
            </a:r>
            <a:endParaRPr lang="zh-TW" altLang="en-US" sz="2800" dirty="0">
              <a:solidFill>
                <a:srgbClr val="0E2D09"/>
              </a:solidFill>
              <a:latin typeface="DFPOP1W7-B5" pitchFamily="49" charset="-120"/>
              <a:ea typeface="DFPOP1W7-B5" pitchFamily="49" charset="-12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2065" name="Group 17"/>
          <p:cNvGrpSpPr>
            <a:grpSpLocks/>
          </p:cNvGrpSpPr>
          <p:nvPr/>
        </p:nvGrpSpPr>
        <p:grpSpPr bwMode="auto">
          <a:xfrm>
            <a:off x="3938588" y="2362200"/>
            <a:ext cx="1266825" cy="2133600"/>
            <a:chOff x="0" y="0"/>
            <a:chExt cx="798" cy="1344"/>
          </a:xfrm>
        </p:grpSpPr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0" y="2"/>
              <a:ext cx="0" cy="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zh-TW" altLang="en-US"/>
            </a:p>
          </p:txBody>
        </p:sp>
        <p:grpSp>
          <p:nvGrpSpPr>
            <p:cNvPr id="2064" name="Group 16"/>
            <p:cNvGrpSpPr>
              <a:grpSpLocks/>
            </p:cNvGrpSpPr>
            <p:nvPr/>
          </p:nvGrpSpPr>
          <p:grpSpPr bwMode="auto">
            <a:xfrm>
              <a:off x="0" y="0"/>
              <a:ext cx="798" cy="1344"/>
              <a:chOff x="-58" y="14"/>
              <a:chExt cx="798" cy="1344"/>
            </a:xfrm>
          </p:grpSpPr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0" y="14"/>
                <a:ext cx="740" cy="13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>
                    <a:ea typeface="PMingLiU" pitchFamily="18" charset="-120"/>
                    <a:hlinkClick r:id="rId4"/>
                    <a:hlinkMouseOver r:id="rId5" action="ppaction://hlinkfile"/>
                  </a:rPr>
                  <a:t>  </a:t>
                </a:r>
                <a:r>
                  <a:rPr lang="en-US" altLang="zh-TW" sz="11000">
                    <a:ea typeface="PMingLiU" pitchFamily="18" charset="-120"/>
                  </a:rPr>
                  <a:t> </a:t>
                </a:r>
                <a:r>
                  <a:rPr lang="en-US" altLang="zh-TW">
                    <a:ea typeface="PMingLiU" pitchFamily="18" charset="-120"/>
                  </a:rPr>
                  <a:t>          </a:t>
                </a:r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-58" y="273"/>
                <a:ext cx="116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TW" b="0">
                    <a:ea typeface="PMingLiU" pitchFamily="18" charset="-120"/>
                  </a:rPr>
                  <a:t> </a:t>
                </a:r>
                <a:br>
                  <a:rPr lang="en-US" altLang="zh-TW" b="0">
                    <a:ea typeface="PMingLiU" pitchFamily="18" charset="-120"/>
                  </a:rPr>
                </a:br>
                <a:endParaRPr lang="en-US" altLang="zh-TW" b="0">
                  <a:ea typeface="PMingLiU" pitchFamily="18" charset="-120"/>
                </a:endParaRPr>
              </a:p>
            </p:txBody>
          </p:sp>
        </p:grpSp>
      </p:grp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-79375" y="1882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pSp>
        <p:nvGrpSpPr>
          <p:cNvPr id="2110" name="Group 62"/>
          <p:cNvGrpSpPr>
            <a:grpSpLocks/>
          </p:cNvGrpSpPr>
          <p:nvPr/>
        </p:nvGrpSpPr>
        <p:grpSpPr bwMode="auto">
          <a:xfrm>
            <a:off x="304800" y="2362200"/>
            <a:ext cx="8466138" cy="1984375"/>
            <a:chOff x="192" y="1488"/>
            <a:chExt cx="5333" cy="1250"/>
          </a:xfrm>
        </p:grpSpPr>
        <p:pic>
          <p:nvPicPr>
            <p:cNvPr id="2068" name="Picture 20" descr="3c_01-s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1584"/>
              <a:ext cx="533" cy="11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2" name="Picture 24" descr="3c_02-s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1536"/>
              <a:ext cx="576" cy="1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76" name="Picture 28" descr="3c_03-s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632"/>
              <a:ext cx="799" cy="1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1" name="Picture 33" descr="3c_04-s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1632"/>
              <a:ext cx="547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5" name="Picture 37" descr="3c_05-s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1632"/>
              <a:ext cx="677" cy="1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89" name="Picture 41" descr="3c_06-s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84"/>
              <a:ext cx="583" cy="1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3" name="Picture 45" descr="3c_07-s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88"/>
              <a:ext cx="655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00" name="Rectangle 52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152400" y="44958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zh-TW" sz="2800" b="0" dirty="0">
                <a:ea typeface="PMingLiU" pitchFamily="18" charset="-120"/>
              </a:rPr>
              <a:t>    </a:t>
            </a:r>
            <a:r>
              <a:rPr lang="zh-TW" altLang="en-US" sz="2800" dirty="0">
                <a:solidFill>
                  <a:schemeClr val="accent2"/>
                </a:solidFill>
                <a:ea typeface="PMingLiU" pitchFamily="18" charset="-120"/>
              </a:rPr>
              <a:t>張飛       關羽      劉備   諸葛亮  曹操      呂布      董卓</a:t>
            </a:r>
          </a:p>
          <a:p>
            <a:pPr algn="ctr"/>
            <a:endParaRPr lang="zh-TW" altLang="en-US" sz="2800" dirty="0">
              <a:ea typeface="PMingLiU" pitchFamily="18" charset="-120"/>
            </a:endParaRPr>
          </a:p>
          <a:p>
            <a:pPr algn="ctr"/>
            <a:endParaRPr lang="en-US" altLang="zh-TW" b="0" dirty="0">
              <a:solidFill>
                <a:srgbClr val="660066"/>
              </a:solidFill>
              <a:ea typeface="PMingLiU" pitchFamily="18" charset="-120"/>
            </a:endParaRPr>
          </a:p>
        </p:txBody>
      </p:sp>
      <p:sp>
        <p:nvSpPr>
          <p:cNvPr id="2102" name="Rectangle 5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5105400" y="441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TW" altLang="zh-TW" b="0"/>
          </a:p>
        </p:txBody>
      </p:sp>
      <p:sp>
        <p:nvSpPr>
          <p:cNvPr id="2104" name="Rectangle 5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2058" grpId="0" autoUpdateAnimBg="0"/>
      <p:bldP spid="2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438400" y="1981200"/>
            <a:ext cx="60198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400">
                <a:latin typeface="Arial Unicode MS" pitchFamily="34" charset="-128"/>
                <a:ea typeface="PMingLiU" pitchFamily="18" charset="-120"/>
              </a:rPr>
              <a:t>反間計是一種好計，但把握起來難度郤比較大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Arial Unicode MS" pitchFamily="34" charset="-128"/>
                <a:ea typeface="PMingLiU" pitchFamily="18" charset="-120"/>
              </a:rPr>
              <a:t>當一個人已經看穿對方的計，反間計就是最好的辦法</a:t>
            </a:r>
          </a:p>
          <a:p>
            <a:pPr>
              <a:lnSpc>
                <a:spcPct val="90000"/>
              </a:lnSpc>
            </a:pPr>
            <a:r>
              <a:rPr lang="zh-TW" altLang="en-US" sz="2400">
                <a:latin typeface="Arial Unicode MS" pitchFamily="34" charset="-128"/>
                <a:ea typeface="PMingLiU" pitchFamily="18" charset="-120"/>
              </a:rPr>
              <a:t>要能對雙方的矛盾進行準確把握，否則就會被人識破</a:t>
            </a:r>
          </a:p>
          <a:p>
            <a:pPr>
              <a:lnSpc>
                <a:spcPct val="90000"/>
              </a:lnSpc>
            </a:pPr>
            <a:endParaRPr lang="en-US" altLang="zh-TW" sz="2400">
              <a:latin typeface="Arial Unicode MS" pitchFamily="34" charset="-128"/>
              <a:ea typeface="PMingLiU" pitchFamily="18" charset="-120"/>
            </a:endParaRPr>
          </a:p>
        </p:txBody>
      </p:sp>
      <p:graphicFrame>
        <p:nvGraphicFramePr>
          <p:cNvPr id="22549" name="Object 21"/>
          <p:cNvGraphicFramePr>
            <a:graphicFrameLocks noChangeAspect="1"/>
          </p:cNvGraphicFramePr>
          <p:nvPr>
            <p:ph sz="half" idx="1"/>
          </p:nvPr>
        </p:nvGraphicFramePr>
        <p:xfrm>
          <a:off x="228600" y="914400"/>
          <a:ext cx="2209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" name="Bitmap Image" r:id="rId4" imgW="1171429" imgH="3228571" progId="Paint.Picture">
                  <p:embed/>
                </p:oleObj>
              </mc:Choice>
              <mc:Fallback>
                <p:oleObj name="Bitmap Image" r:id="rId4" imgW="1171429" imgH="3228571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22098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0" y="1752600"/>
            <a:ext cx="2503488" cy="3478213"/>
            <a:chOff x="0" y="0"/>
            <a:chExt cx="850" cy="2191"/>
          </a:xfrm>
        </p:grpSpPr>
        <p:sp>
          <p:nvSpPr>
            <p:cNvPr id="22534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40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zh-TW" b="0">
                <a:ea typeface="PMingLiU" pitchFamily="18" charset="-12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/>
          </p:nvSpPr>
          <p:spPr bwMode="auto">
            <a:xfrm>
              <a:off x="710" y="0"/>
              <a:ext cx="140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zh-TW" b="0">
                <a:ea typeface="PMingLiU" pitchFamily="18" charset="-120"/>
              </a:endParaRPr>
            </a:p>
          </p:txBody>
        </p:sp>
        <p:grpSp>
          <p:nvGrpSpPr>
            <p:cNvPr id="22536" name="Group 8"/>
            <p:cNvGrpSpPr>
              <a:grpSpLocks/>
            </p:cNvGrpSpPr>
            <p:nvPr/>
          </p:nvGrpSpPr>
          <p:grpSpPr bwMode="auto">
            <a:xfrm>
              <a:off x="140" y="0"/>
              <a:ext cx="190" cy="2191"/>
              <a:chOff x="140" y="0"/>
              <a:chExt cx="190" cy="2191"/>
            </a:xfrm>
          </p:grpSpPr>
          <p:sp>
            <p:nvSpPr>
              <p:cNvPr id="22537" name="Rectangle 9"/>
              <p:cNvSpPr>
                <a:spLocks noChangeArrowheads="1"/>
              </p:cNvSpPr>
              <p:nvPr/>
            </p:nvSpPr>
            <p:spPr bwMode="auto">
              <a:xfrm>
                <a:off x="159" y="0"/>
                <a:ext cx="171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自內不自失也</a:t>
                </a:r>
                <a:endParaRPr lang="zh-TW" altLang="en-US" sz="3200">
                  <a:ea typeface="PMingLiU" pitchFamily="18" charset="-120"/>
                </a:endParaRPr>
              </a:p>
              <a:p>
                <a:pPr eaLnBrk="0" hangingPunct="0"/>
                <a:endParaRPr lang="zh-TW" altLang="en-US" sz="3200">
                  <a:ea typeface="PMingLiU" pitchFamily="18" charset="-120"/>
                </a:endParaRPr>
              </a:p>
            </p:txBody>
          </p:sp>
          <p:sp>
            <p:nvSpPr>
              <p:cNvPr id="22538" name="Rectangle 10"/>
              <p:cNvSpPr>
                <a:spLocks noChangeArrowheads="1"/>
              </p:cNvSpPr>
              <p:nvPr/>
            </p:nvSpPr>
            <p:spPr bwMode="auto">
              <a:xfrm>
                <a:off x="140" y="0"/>
                <a:ext cx="190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539" name="Group 11"/>
            <p:cNvGrpSpPr>
              <a:grpSpLocks/>
            </p:cNvGrpSpPr>
            <p:nvPr/>
          </p:nvGrpSpPr>
          <p:grpSpPr bwMode="auto">
            <a:xfrm>
              <a:off x="330" y="0"/>
              <a:ext cx="190" cy="2191"/>
              <a:chOff x="330" y="0"/>
              <a:chExt cx="190" cy="2191"/>
            </a:xfrm>
          </p:grpSpPr>
          <p:sp>
            <p:nvSpPr>
              <p:cNvPr id="22540" name="Rectangle 12"/>
              <p:cNvSpPr>
                <a:spLocks noChangeArrowheads="1"/>
              </p:cNvSpPr>
              <p:nvPr/>
            </p:nvSpPr>
            <p:spPr bwMode="auto">
              <a:xfrm>
                <a:off x="349" y="0"/>
                <a:ext cx="171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疑中之疑比之</a:t>
                </a:r>
                <a:endParaRPr lang="zh-TW" altLang="en-US" sz="3200">
                  <a:ea typeface="PMingLiU" pitchFamily="18" charset="-120"/>
                  <a:cs typeface="Times New Roman" pitchFamily="18" charset="0"/>
                </a:endParaRPr>
              </a:p>
              <a:p>
                <a:pPr eaLnBrk="0" hangingPunct="0"/>
                <a:endParaRPr lang="en-US" altLang="zh-TW" sz="3200">
                  <a:ea typeface="PMingLiU" pitchFamily="18" charset="-120"/>
                </a:endParaRPr>
              </a:p>
            </p:txBody>
          </p:sp>
          <p:sp>
            <p:nvSpPr>
              <p:cNvPr id="22541" name="Rectangle 13"/>
              <p:cNvSpPr>
                <a:spLocks noChangeArrowheads="1"/>
              </p:cNvSpPr>
              <p:nvPr/>
            </p:nvSpPr>
            <p:spPr bwMode="auto">
              <a:xfrm>
                <a:off x="330" y="0"/>
                <a:ext cx="190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22542" name="Group 14"/>
            <p:cNvGrpSpPr>
              <a:grpSpLocks/>
            </p:cNvGrpSpPr>
            <p:nvPr/>
          </p:nvGrpSpPr>
          <p:grpSpPr bwMode="auto">
            <a:xfrm>
              <a:off x="520" y="0"/>
              <a:ext cx="190" cy="2191"/>
              <a:chOff x="520" y="0"/>
              <a:chExt cx="190" cy="2191"/>
            </a:xfrm>
          </p:grpSpPr>
          <p:sp>
            <p:nvSpPr>
              <p:cNvPr id="22543" name="Rectangle 15"/>
              <p:cNvSpPr>
                <a:spLocks noChangeArrowheads="1"/>
              </p:cNvSpPr>
              <p:nvPr/>
            </p:nvSpPr>
            <p:spPr bwMode="auto">
              <a:xfrm>
                <a:off x="520" y="0"/>
                <a:ext cx="190" cy="21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2544" name="Group 16"/>
              <p:cNvGrpSpPr>
                <a:grpSpLocks/>
              </p:cNvGrpSpPr>
              <p:nvPr/>
            </p:nvGrpSpPr>
            <p:grpSpPr bwMode="auto">
              <a:xfrm>
                <a:off x="520" y="0"/>
                <a:ext cx="190" cy="2191"/>
                <a:chOff x="520" y="0"/>
                <a:chExt cx="190" cy="2191"/>
              </a:xfrm>
            </p:grpSpPr>
            <p:sp>
              <p:nvSpPr>
                <p:cNvPr id="22545" name="Rectangle 17"/>
                <p:cNvSpPr>
                  <a:spLocks noChangeArrowheads="1"/>
                </p:cNvSpPr>
                <p:nvPr/>
              </p:nvSpPr>
              <p:spPr bwMode="auto">
                <a:xfrm>
                  <a:off x="539" y="0"/>
                  <a:ext cx="171" cy="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EEEEE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反間計</a:t>
                  </a:r>
                  <a:endParaRPr lang="zh-TW" altLang="en-US" sz="32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endParaRPr lang="en-US" altLang="zh-TW" sz="3200">
                    <a:ea typeface="PMingLiU" pitchFamily="18" charset="-120"/>
                  </a:endParaRPr>
                </a:p>
              </p:txBody>
            </p:sp>
            <p:sp>
              <p:nvSpPr>
                <p:cNvPr id="22546" name="Rectangle 18"/>
                <p:cNvSpPr>
                  <a:spLocks noChangeArrowheads="1"/>
                </p:cNvSpPr>
                <p:nvPr/>
              </p:nvSpPr>
              <p:spPr bwMode="auto">
                <a:xfrm>
                  <a:off x="520" y="0"/>
                  <a:ext cx="190" cy="21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22550" name="WordArt 22" descr="mountains"/>
          <p:cNvSpPr>
            <a:spLocks noChangeArrowheads="1" noChangeShapeType="1" noTextEdit="1"/>
          </p:cNvSpPr>
          <p:nvPr/>
        </p:nvSpPr>
        <p:spPr bwMode="auto">
          <a:xfrm>
            <a:off x="2971800" y="381000"/>
            <a:ext cx="3886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Batang"/>
                <a:ea typeface="Batang"/>
              </a:rPr>
              <a:t>反 間 計</a:t>
            </a:r>
          </a:p>
        </p:txBody>
      </p:sp>
      <p:pic>
        <p:nvPicPr>
          <p:cNvPr id="22561" name="Picture 33" descr="進入標準尺寸的圖片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267200"/>
            <a:ext cx="19685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Picture 37" descr="進入標準尺寸的圖片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20399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68" name="AutoShape 40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8229600" y="5791200"/>
            <a:ext cx="914400" cy="8382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50" grpId="0" animBg="1"/>
      <p:bldP spid="225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981200"/>
            <a:ext cx="5715000" cy="4114800"/>
          </a:xfrm>
        </p:spPr>
        <p:txBody>
          <a:bodyPr/>
          <a:lstStyle/>
          <a:p>
            <a:r>
              <a:rPr lang="zh-TW" altLang="en-US" sz="2800">
                <a:ea typeface="PMingLiU" pitchFamily="18" charset="-120"/>
              </a:rPr>
              <a:t>苦肉計得讓人首先自己吃些苦頭</a:t>
            </a:r>
          </a:p>
          <a:p>
            <a:r>
              <a:rPr lang="zh-TW" altLang="en-US" sz="2800">
                <a:ea typeface="PMingLiU" pitchFamily="18" charset="-120"/>
              </a:rPr>
              <a:t>這樣才能讓別人上當</a:t>
            </a:r>
          </a:p>
          <a:p>
            <a:endParaRPr lang="en-US" altLang="zh-TW" sz="2800">
              <a:ea typeface="PMingLiU" pitchFamily="18" charset="-120"/>
            </a:endParaRPr>
          </a:p>
        </p:txBody>
      </p:sp>
      <p:graphicFrame>
        <p:nvGraphicFramePr>
          <p:cNvPr id="29716" name="Object 20"/>
          <p:cNvGraphicFramePr>
            <a:graphicFrameLocks noChangeAspect="1"/>
          </p:cNvGraphicFramePr>
          <p:nvPr>
            <p:ph sz="half" idx="1"/>
          </p:nvPr>
        </p:nvGraphicFramePr>
        <p:xfrm>
          <a:off x="0" y="304800"/>
          <a:ext cx="2819400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" name="Bitmap Image" r:id="rId4" imgW="1171429" imgH="3228571" progId="Paint.Picture">
                  <p:embed/>
                </p:oleObj>
              </mc:Choice>
              <mc:Fallback>
                <p:oleObj name="Bitmap Image" r:id="rId4" imgW="1171429" imgH="3228571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4800"/>
                        <a:ext cx="2819400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81000" y="1524000"/>
            <a:ext cx="2020888" cy="4545013"/>
            <a:chOff x="-2" y="-2"/>
            <a:chExt cx="1513" cy="2863"/>
          </a:xfrm>
        </p:grpSpPr>
        <p:grpSp>
          <p:nvGrpSpPr>
            <p:cNvPr id="29702" name="Group 6"/>
            <p:cNvGrpSpPr>
              <a:grpSpLocks/>
            </p:cNvGrpSpPr>
            <p:nvPr/>
          </p:nvGrpSpPr>
          <p:grpSpPr bwMode="auto">
            <a:xfrm>
              <a:off x="0" y="0"/>
              <a:ext cx="1509" cy="2859"/>
              <a:chOff x="0" y="0"/>
              <a:chExt cx="1509" cy="2859"/>
            </a:xfrm>
          </p:grpSpPr>
          <p:grpSp>
            <p:nvGrpSpPr>
              <p:cNvPr id="29703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378" cy="2859"/>
                <a:chOff x="0" y="0"/>
                <a:chExt cx="378" cy="2859"/>
              </a:xfrm>
            </p:grpSpPr>
            <p:sp>
              <p:nvSpPr>
                <p:cNvPr id="29704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92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童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蒙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之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吉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願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以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巽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也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endParaRPr lang="zh-TW" altLang="en-US" sz="2800">
                    <a:ea typeface="PMingLiU" pitchFamily="18" charset="-120"/>
                  </a:endParaRPr>
                </a:p>
              </p:txBody>
            </p:sp>
            <p:sp>
              <p:nvSpPr>
                <p:cNvPr id="2970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8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06" name="Group 10"/>
              <p:cNvGrpSpPr>
                <a:grpSpLocks/>
              </p:cNvGrpSpPr>
              <p:nvPr/>
            </p:nvGrpSpPr>
            <p:grpSpPr bwMode="auto">
              <a:xfrm>
                <a:off x="378" y="0"/>
                <a:ext cx="377" cy="2859"/>
                <a:chOff x="378" y="0"/>
                <a:chExt cx="377" cy="2859"/>
              </a:xfrm>
            </p:grpSpPr>
            <p:sp>
              <p:nvSpPr>
                <p:cNvPr id="29707" name="Rectangle 11"/>
                <p:cNvSpPr>
                  <a:spLocks noChangeArrowheads="1"/>
                </p:cNvSpPr>
                <p:nvPr/>
              </p:nvSpPr>
              <p:spPr bwMode="auto">
                <a:xfrm>
                  <a:off x="421" y="0"/>
                  <a:ext cx="291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假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真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真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假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間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以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得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行</a:t>
                  </a:r>
                  <a:endParaRPr lang="zh-TW" altLang="en-US" sz="2800">
                    <a:ea typeface="PMingLiU" pitchFamily="18" charset="-120"/>
                  </a:endParaRPr>
                </a:p>
                <a:p>
                  <a:pPr eaLnBrk="0" hangingPunct="0"/>
                  <a:r>
                    <a:rPr lang="zh-TW" altLang="en-US" sz="2800">
                      <a:ea typeface="PMingLiU" pitchFamily="18" charset="-120"/>
                    </a:rPr>
                    <a:t> </a:t>
                  </a:r>
                </a:p>
                <a:p>
                  <a:pPr eaLnBrk="0" hangingPunct="0"/>
                  <a:endParaRPr lang="zh-TW" altLang="en-US" sz="2800">
                    <a:ea typeface="PMingLiU" pitchFamily="18" charset="-120"/>
                  </a:endParaRPr>
                </a:p>
              </p:txBody>
            </p:sp>
            <p:sp>
              <p:nvSpPr>
                <p:cNvPr id="29708" name="Rectangle 12"/>
                <p:cNvSpPr>
                  <a:spLocks noChangeArrowheads="1"/>
                </p:cNvSpPr>
                <p:nvPr/>
              </p:nvSpPr>
              <p:spPr bwMode="auto">
                <a:xfrm>
                  <a:off x="378" y="0"/>
                  <a:ext cx="377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09" name="Group 13"/>
              <p:cNvGrpSpPr>
                <a:grpSpLocks/>
              </p:cNvGrpSpPr>
              <p:nvPr/>
            </p:nvGrpSpPr>
            <p:grpSpPr bwMode="auto">
              <a:xfrm>
                <a:off x="755" y="0"/>
                <a:ext cx="377" cy="2859"/>
                <a:chOff x="755" y="0"/>
                <a:chExt cx="377" cy="2859"/>
              </a:xfrm>
            </p:grpSpPr>
            <p:sp>
              <p:nvSpPr>
                <p:cNvPr id="29710" name="Rectangle 14"/>
                <p:cNvSpPr>
                  <a:spLocks noChangeArrowheads="1"/>
                </p:cNvSpPr>
                <p:nvPr/>
              </p:nvSpPr>
              <p:spPr bwMode="auto">
                <a:xfrm>
                  <a:off x="798" y="0"/>
                  <a:ext cx="291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人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不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自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害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受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害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必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真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endParaRPr lang="en-US" altLang="zh-TW" sz="2800">
                    <a:ea typeface="PMingLiU" pitchFamily="18" charset="-120"/>
                  </a:endParaRPr>
                </a:p>
              </p:txBody>
            </p:sp>
            <p:sp>
              <p:nvSpPr>
                <p:cNvPr id="29711" name="Rectangle 15"/>
                <p:cNvSpPr>
                  <a:spLocks noChangeArrowheads="1"/>
                </p:cNvSpPr>
                <p:nvPr/>
              </p:nvSpPr>
              <p:spPr bwMode="auto">
                <a:xfrm>
                  <a:off x="755" y="0"/>
                  <a:ext cx="377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712" name="Group 16"/>
              <p:cNvGrpSpPr>
                <a:grpSpLocks/>
              </p:cNvGrpSpPr>
              <p:nvPr/>
            </p:nvGrpSpPr>
            <p:grpSpPr bwMode="auto">
              <a:xfrm>
                <a:off x="1132" y="0"/>
                <a:ext cx="377" cy="2859"/>
                <a:chOff x="1132" y="0"/>
                <a:chExt cx="377" cy="2859"/>
              </a:xfrm>
            </p:grpSpPr>
            <p:sp>
              <p:nvSpPr>
                <p:cNvPr id="29713" name="Rectangle 17"/>
                <p:cNvSpPr>
                  <a:spLocks noChangeArrowheads="1"/>
                </p:cNvSpPr>
                <p:nvPr/>
              </p:nvSpPr>
              <p:spPr bwMode="auto">
                <a:xfrm>
                  <a:off x="1175" y="0"/>
                  <a:ext cx="291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altLang="zh-TW" sz="2800">
                      <a:solidFill>
                        <a:srgbClr val="000000"/>
                      </a:solidFill>
                      <a:latin typeface="Times New Roman"/>
                      <a:ea typeface="MingLiU" pitchFamily="49" charset="-120"/>
                    </a:rPr>
                    <a:t> </a:t>
                  </a:r>
                  <a:endParaRPr lang="en-US" altLang="zh-TW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en-US" altLang="zh-TW" sz="2800">
                      <a:solidFill>
                        <a:srgbClr val="000000"/>
                      </a:solidFill>
                      <a:latin typeface="Times New Roman"/>
                      <a:ea typeface="MingLiU" pitchFamily="49" charset="-120"/>
                    </a:rPr>
                    <a:t> </a:t>
                  </a:r>
                  <a:endParaRPr lang="en-US" altLang="zh-TW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苦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肉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28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計</a:t>
                  </a:r>
                  <a:endParaRPr lang="zh-TW" altLang="en-US" sz="28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endParaRPr lang="en-US" altLang="zh-TW" sz="2800">
                    <a:ea typeface="PMingLiU" pitchFamily="18" charset="-120"/>
                  </a:endParaRPr>
                </a:p>
              </p:txBody>
            </p:sp>
            <p:sp>
              <p:nvSpPr>
                <p:cNvPr id="29714" name="Rectangle 18"/>
                <p:cNvSpPr>
                  <a:spLocks noChangeArrowheads="1"/>
                </p:cNvSpPr>
                <p:nvPr/>
              </p:nvSpPr>
              <p:spPr bwMode="auto">
                <a:xfrm>
                  <a:off x="1132" y="0"/>
                  <a:ext cx="377" cy="2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-2" y="-2"/>
              <a:ext cx="1513" cy="2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937">
                  <a:solidFill>
                    <a:srgbClr val="A0A0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717" name="WordArt 21" descr="mountains"/>
          <p:cNvSpPr>
            <a:spLocks noChangeArrowheads="1" noChangeShapeType="1" noTextEdit="1"/>
          </p:cNvSpPr>
          <p:nvPr/>
        </p:nvSpPr>
        <p:spPr bwMode="auto">
          <a:xfrm>
            <a:off x="3352800" y="304800"/>
            <a:ext cx="43434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Batang"/>
                <a:ea typeface="Batang"/>
              </a:rPr>
              <a:t>苦  肉  計</a:t>
            </a:r>
          </a:p>
        </p:txBody>
      </p:sp>
      <p:pic>
        <p:nvPicPr>
          <p:cNvPr id="29719" name="Picture 23" descr="Fresh%2520mea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3790950" cy="30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20" name="AutoShape 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8077200" y="5410200"/>
            <a:ext cx="1066800" cy="914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autoUpdateAnimBg="0"/>
      <p:bldP spid="29717" grpId="0" animBg="1"/>
      <p:bldP spid="297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895600" y="1524000"/>
            <a:ext cx="6248400" cy="4114800"/>
          </a:xfrm>
        </p:spPr>
        <p:txBody>
          <a:bodyPr/>
          <a:lstStyle/>
          <a:p>
            <a:r>
              <a:rPr lang="zh-TW" altLang="en-US" sz="2800">
                <a:latin typeface="Arial Unicode MS" pitchFamily="34" charset="-128"/>
                <a:ea typeface="PMingLiU" pitchFamily="18" charset="-120"/>
              </a:rPr>
              <a:t>連環計必須要有非常同密的策劃</a:t>
            </a:r>
          </a:p>
          <a:p>
            <a:r>
              <a:rPr lang="zh-TW" altLang="en-US" sz="2800">
                <a:latin typeface="Arial Unicode MS" pitchFamily="34" charset="-128"/>
                <a:ea typeface="PMingLiU" pitchFamily="18" charset="-120"/>
              </a:rPr>
              <a:t>連環計是針對人的某些弱點而設，比如好色、貪財、嫉妒等</a:t>
            </a:r>
          </a:p>
          <a:p>
            <a:r>
              <a:rPr lang="zh-TW" altLang="en-US" sz="2800">
                <a:latin typeface="Arial Unicode MS" pitchFamily="34" charset="-128"/>
                <a:ea typeface="PMingLiU" pitchFamily="18" charset="-120"/>
              </a:rPr>
              <a:t>不同的人有不同的弱點，可以對症下藥</a:t>
            </a:r>
          </a:p>
          <a:p>
            <a:endParaRPr lang="zh-TW" altLang="en-US" sz="2800">
              <a:latin typeface="Arial Unicode MS" pitchFamily="34" charset="-128"/>
              <a:ea typeface="PMingLiU" pitchFamily="18" charset="-120"/>
            </a:endParaRPr>
          </a:p>
          <a:p>
            <a:endParaRPr lang="en-US" altLang="zh-TW" sz="2800">
              <a:ea typeface="PMingLiU" pitchFamily="18" charset="-120"/>
            </a:endParaRPr>
          </a:p>
        </p:txBody>
      </p:sp>
      <p:graphicFrame>
        <p:nvGraphicFramePr>
          <p:cNvPr id="30740" name="Object 20"/>
          <p:cNvGraphicFramePr>
            <a:graphicFrameLocks noChangeAspect="1"/>
          </p:cNvGraphicFramePr>
          <p:nvPr/>
        </p:nvGraphicFramePr>
        <p:xfrm>
          <a:off x="152400" y="228600"/>
          <a:ext cx="26670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Bitmap Image" r:id="rId4" imgW="1171429" imgH="3228571" progId="Paint.Picture">
                  <p:embed/>
                </p:oleObj>
              </mc:Choice>
              <mc:Fallback>
                <p:oleObj name="Bitmap Image" r:id="rId4" imgW="1171429" imgH="3228571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2667000" cy="662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5" name="Group 5"/>
          <p:cNvGrpSpPr>
            <a:grpSpLocks/>
          </p:cNvGrpSpPr>
          <p:nvPr/>
        </p:nvGrpSpPr>
        <p:grpSpPr bwMode="auto">
          <a:xfrm>
            <a:off x="304800" y="1600200"/>
            <a:ext cx="2057400" cy="4583113"/>
            <a:chOff x="-2" y="-2"/>
            <a:chExt cx="831" cy="2887"/>
          </a:xfrm>
        </p:grpSpPr>
        <p:grpSp>
          <p:nvGrpSpPr>
            <p:cNvPr id="30726" name="Group 6"/>
            <p:cNvGrpSpPr>
              <a:grpSpLocks/>
            </p:cNvGrpSpPr>
            <p:nvPr/>
          </p:nvGrpSpPr>
          <p:grpSpPr bwMode="auto">
            <a:xfrm>
              <a:off x="0" y="0"/>
              <a:ext cx="827" cy="2883"/>
              <a:chOff x="0" y="0"/>
              <a:chExt cx="827" cy="2883"/>
            </a:xfrm>
          </p:grpSpPr>
          <p:grpSp>
            <p:nvGrpSpPr>
              <p:cNvPr id="30727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06" cy="2883"/>
                <a:chOff x="0" y="0"/>
                <a:chExt cx="206" cy="2883"/>
              </a:xfrm>
            </p:grpSpPr>
            <p:sp>
              <p:nvSpPr>
                <p:cNvPr id="30728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0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在師中吉承天寵也</a:t>
                  </a:r>
                  <a:endParaRPr lang="zh-TW" altLang="en-US" sz="3200">
                    <a:ea typeface="PMingLiU" pitchFamily="18" charset="-120"/>
                  </a:endParaRPr>
                </a:p>
                <a:p>
                  <a:pPr eaLnBrk="0" hangingPunct="0"/>
                  <a:endParaRPr lang="zh-TW" altLang="en-US" sz="3200">
                    <a:ea typeface="PMingLiU" pitchFamily="18" charset="-120"/>
                  </a:endParaRPr>
                </a:p>
              </p:txBody>
            </p:sp>
            <p:sp>
              <p:nvSpPr>
                <p:cNvPr id="30729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06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730" name="Group 10"/>
              <p:cNvGrpSpPr>
                <a:grpSpLocks/>
              </p:cNvGrpSpPr>
              <p:nvPr/>
            </p:nvGrpSpPr>
            <p:grpSpPr bwMode="auto">
              <a:xfrm>
                <a:off x="206" y="0"/>
                <a:ext cx="222" cy="2883"/>
                <a:chOff x="206" y="0"/>
                <a:chExt cx="222" cy="2883"/>
              </a:xfrm>
            </p:grpSpPr>
            <p:sp>
              <p:nvSpPr>
                <p:cNvPr id="30731" name="Rectangle 11"/>
                <p:cNvSpPr>
                  <a:spLocks noChangeArrowheads="1"/>
                </p:cNvSpPr>
                <p:nvPr/>
              </p:nvSpPr>
              <p:spPr bwMode="auto">
                <a:xfrm>
                  <a:off x="249" y="0"/>
                  <a:ext cx="136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使其自累以殺其勢</a:t>
                  </a:r>
                  <a:endParaRPr lang="zh-TW" altLang="en-US" sz="3200">
                    <a:ea typeface="PMingLiU" pitchFamily="18" charset="-120"/>
                  </a:endParaRPr>
                </a:p>
                <a:p>
                  <a:pPr eaLnBrk="0" hangingPunct="0"/>
                  <a:endParaRPr lang="zh-TW" altLang="en-US" sz="3200">
                    <a:ea typeface="PMingLiU" pitchFamily="18" charset="-120"/>
                  </a:endParaRPr>
                </a:p>
              </p:txBody>
            </p:sp>
            <p:sp>
              <p:nvSpPr>
                <p:cNvPr id="30732" name="Rectangle 12"/>
                <p:cNvSpPr>
                  <a:spLocks noChangeArrowheads="1"/>
                </p:cNvSpPr>
                <p:nvPr/>
              </p:nvSpPr>
              <p:spPr bwMode="auto">
                <a:xfrm>
                  <a:off x="206" y="0"/>
                  <a:ext cx="222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733" name="Group 13"/>
              <p:cNvGrpSpPr>
                <a:grpSpLocks/>
              </p:cNvGrpSpPr>
              <p:nvPr/>
            </p:nvGrpSpPr>
            <p:grpSpPr bwMode="auto">
              <a:xfrm>
                <a:off x="428" y="0"/>
                <a:ext cx="218" cy="2883"/>
                <a:chOff x="428" y="0"/>
                <a:chExt cx="218" cy="2883"/>
              </a:xfrm>
            </p:grpSpPr>
            <p:sp>
              <p:nvSpPr>
                <p:cNvPr id="307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71" y="0"/>
                  <a:ext cx="132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將多兵眾不可以敵</a:t>
                  </a:r>
                  <a:endParaRPr lang="zh-TW" altLang="en-US" sz="3200">
                    <a:ea typeface="PMingLiU" pitchFamily="18" charset="-120"/>
                  </a:endParaRPr>
                </a:p>
                <a:p>
                  <a:pPr algn="ctr" eaLnBrk="0" hangingPunct="0"/>
                  <a:endParaRPr lang="zh-TW" altLang="en-US" sz="3200">
                    <a:ea typeface="PMingLiU" pitchFamily="18" charset="-120"/>
                  </a:endParaRPr>
                </a:p>
              </p:txBody>
            </p:sp>
            <p:sp>
              <p:nvSpPr>
                <p:cNvPr id="30735" name="Rectangle 15"/>
                <p:cNvSpPr>
                  <a:spLocks noChangeArrowheads="1"/>
                </p:cNvSpPr>
                <p:nvPr/>
              </p:nvSpPr>
              <p:spPr bwMode="auto">
                <a:xfrm>
                  <a:off x="428" y="0"/>
                  <a:ext cx="218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736" name="Group 16"/>
              <p:cNvGrpSpPr>
                <a:grpSpLocks/>
              </p:cNvGrpSpPr>
              <p:nvPr/>
            </p:nvGrpSpPr>
            <p:grpSpPr bwMode="auto">
              <a:xfrm>
                <a:off x="646" y="0"/>
                <a:ext cx="181" cy="2883"/>
                <a:chOff x="646" y="0"/>
                <a:chExt cx="181" cy="2883"/>
              </a:xfrm>
            </p:grpSpPr>
            <p:sp>
              <p:nvSpPr>
                <p:cNvPr id="30737" name="Rectangle 17"/>
                <p:cNvSpPr>
                  <a:spLocks noChangeArrowheads="1"/>
                </p:cNvSpPr>
                <p:nvPr/>
              </p:nvSpPr>
              <p:spPr bwMode="auto">
                <a:xfrm>
                  <a:off x="689" y="0"/>
                  <a:ext cx="95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endParaRPr>
                </a:p>
                <a:p>
                  <a:pPr algn="ctr"/>
                  <a:endPara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endParaRPr>
                </a:p>
                <a:p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連環計</a:t>
                  </a:r>
                  <a:endParaRPr lang="zh-TW" altLang="en-US" sz="3200">
                    <a:ea typeface="PMingLiU" pitchFamily="18" charset="-120"/>
                  </a:endParaRPr>
                </a:p>
                <a:p>
                  <a:pPr algn="ctr" eaLnBrk="0" hangingPunct="0"/>
                  <a:endParaRPr lang="zh-TW" altLang="en-US" sz="3200">
                    <a:ea typeface="PMingLiU" pitchFamily="18" charset="-120"/>
                  </a:endParaRPr>
                </a:p>
              </p:txBody>
            </p:sp>
            <p:sp>
              <p:nvSpPr>
                <p:cNvPr id="30738" name="Rectangle 18"/>
                <p:cNvSpPr>
                  <a:spLocks noChangeArrowheads="1"/>
                </p:cNvSpPr>
                <p:nvPr/>
              </p:nvSpPr>
              <p:spPr bwMode="auto">
                <a:xfrm>
                  <a:off x="646" y="0"/>
                  <a:ext cx="181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-2" y="-2"/>
              <a:ext cx="831" cy="2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937">
                  <a:solidFill>
                    <a:srgbClr val="A0A0A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0741" name="WordArt 21" descr="mountains"/>
          <p:cNvSpPr>
            <a:spLocks noChangeArrowheads="1" noChangeShapeType="1" noTextEdit="1"/>
          </p:cNvSpPr>
          <p:nvPr/>
        </p:nvSpPr>
        <p:spPr bwMode="auto">
          <a:xfrm>
            <a:off x="3429000" y="152400"/>
            <a:ext cx="41148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222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BatangChe"/>
                <a:ea typeface="BatangChe"/>
              </a:rPr>
              <a:t>連 環 計</a:t>
            </a:r>
          </a:p>
        </p:txBody>
      </p:sp>
      <p:pic>
        <p:nvPicPr>
          <p:cNvPr id="30743" name="Picture 23" descr="ice_chai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81400"/>
            <a:ext cx="39624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 autoUpdateAnimBg="0"/>
      <p:bldP spid="307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8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304800" y="2057400"/>
          <a:ext cx="26892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" name="Bitmap Image" r:id="rId4" imgW="2066667" imgH="3161905" progId="Paint.Picture">
                  <p:embed/>
                </p:oleObj>
              </mc:Choice>
              <mc:Fallback>
                <p:oleObj name="Bitmap Image" r:id="rId4" imgW="2066667" imgH="3161905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057400"/>
                        <a:ext cx="2689225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b="1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  <a:t>反間計 </a:t>
            </a:r>
            <a:r>
              <a:rPr lang="zh-TW" altLang="en-US">
                <a:latin typeface="DFPOP1W7-B5" pitchFamily="49" charset="-120"/>
                <a:ea typeface="DFPOP1W7-B5" pitchFamily="49" charset="-120"/>
              </a:rPr>
              <a:t>苦肉計</a:t>
            </a:r>
            <a:r>
              <a:rPr lang="zh-TW" altLang="en-US" sz="4000" b="1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  <a:t> 連環計</a:t>
            </a:r>
            <a:r>
              <a:rPr lang="zh-TW" altLang="en-US" sz="4000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  <a:t/>
            </a:r>
            <a:br>
              <a:rPr lang="zh-TW" altLang="en-US" sz="4000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</a:br>
            <a:r>
              <a:rPr lang="zh-TW" altLang="en-US" sz="4000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  <a:t/>
            </a:r>
            <a:br>
              <a:rPr lang="zh-TW" altLang="en-US" sz="4000">
                <a:solidFill>
                  <a:schemeClr val="tx1"/>
                </a:solidFill>
                <a:latin typeface="DFPOP1W7-B5" pitchFamily="49" charset="-120"/>
                <a:ea typeface="DFPOP1W7-B5" pitchFamily="49" charset="-120"/>
              </a:rPr>
            </a:br>
            <a:r>
              <a:rPr lang="zh-TW" altLang="en-US" sz="3200" b="1">
                <a:latin typeface="Arial" charset="0"/>
                <a:ea typeface="PMingLiU" pitchFamily="18" charset="-120"/>
              </a:rPr>
              <a:t>重要人物</a:t>
            </a:r>
            <a:r>
              <a:rPr lang="en-US" altLang="zh-TW" sz="3200" b="1">
                <a:latin typeface="Arial" charset="0"/>
                <a:ea typeface="PMingLiU" pitchFamily="18" charset="-120"/>
              </a:rPr>
              <a:t>:</a:t>
            </a:r>
            <a:r>
              <a:rPr lang="en-US" altLang="zh-TW" b="1">
                <a:latin typeface="Arial" charset="0"/>
                <a:ea typeface="PMingLiU" pitchFamily="18" charset="-120"/>
              </a:rPr>
              <a:t/>
            </a:r>
            <a:br>
              <a:rPr lang="en-US" altLang="zh-TW" b="1">
                <a:latin typeface="Arial" charset="0"/>
                <a:ea typeface="PMingLiU" pitchFamily="18" charset="-120"/>
              </a:rPr>
            </a:br>
            <a:endParaRPr lang="en-US" altLang="zh-TW" b="1">
              <a:latin typeface="Arial" charset="0"/>
              <a:ea typeface="PMingLiU" pitchFamily="18" charset="-12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81000" y="1828800"/>
            <a:ext cx="990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  <p:pic>
        <p:nvPicPr>
          <p:cNvPr id="25612" name="Picture 12" descr="san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1384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381000" y="1828800"/>
            <a:ext cx="6096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 </a:t>
            </a:r>
            <a:r>
              <a:rPr lang="zh-TW" altLang="en-US" sz="3200">
                <a:ea typeface="PMingLiU" pitchFamily="18" charset="-120"/>
              </a:rPr>
              <a:t>周瑜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3429000" y="4572000"/>
            <a:ext cx="914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rgbClr val="333333"/>
                </a:solidFill>
                <a:latin typeface="Arial" charset="0"/>
                <a:ea typeface="PMingLiU" pitchFamily="18" charset="-120"/>
                <a:cs typeface="Arial" charset="0"/>
              </a:rPr>
              <a:t>黃蓋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pic>
        <p:nvPicPr>
          <p:cNvPr id="25615" name="Picture 15" descr="W0200411105211587816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6638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172200" y="25908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PMingLiU" pitchFamily="18" charset="-120"/>
              </a:rPr>
              <a:t>曹操</a:t>
            </a: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914400" y="1752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zh-TW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2743200" y="5334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572000" y="6096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5181600" y="609600"/>
            <a:ext cx="1066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13" grpId="0" autoUpdateAnimBg="0"/>
      <p:bldP spid="25614" grpId="0" autoUpdateAnimBg="0"/>
      <p:bldP spid="25616" grpId="0" autoUpdateAnimBg="0"/>
      <p:bldP spid="25623" grpId="0" animBg="1"/>
      <p:bldP spid="25624" grpId="0" animBg="1"/>
      <p:bldP spid="256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304800"/>
            <a:ext cx="4267200" cy="6019800"/>
          </a:xfrm>
          <a:noFill/>
          <a:ln/>
        </p:spPr>
        <p:txBody>
          <a:bodyPr/>
          <a:lstStyle/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曹操派遣蔡和蔡中兄弟</a:t>
            </a:r>
            <a:r>
              <a:rPr lang="en-US" altLang="zh-TW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,</a:t>
            </a:r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到周瑜大營詐降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周瑜利用反間計而故意接待了他們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一天夜裏，黃蓋向周瑜提出火攻曹軍的作戰方案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周瑜告訴黃蓋他正準備利用前來詐降的蔡中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周瑜說必須有人受些皮肉之苦， 甘願先受重刑，爾後再向曹操詐降 </a:t>
            </a:r>
          </a:p>
          <a:p>
            <a:r>
              <a:rPr lang="zh-TW" altLang="en-US" sz="2400" b="1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黃蓋說他願意受苦</a:t>
            </a:r>
          </a:p>
        </p:txBody>
      </p:sp>
      <p:pic>
        <p:nvPicPr>
          <p:cNvPr id="37898" name="Picture 10" descr="kurou1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3962400"/>
            <a:ext cx="3810000" cy="259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600075" y="1789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37901" name="Picture 13" descr="四十、闞澤密獻詐降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2400"/>
            <a:ext cx="26558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962400" y="4648200"/>
            <a:ext cx="6096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 </a:t>
            </a:r>
            <a:r>
              <a:rPr lang="zh-TW" altLang="en-US" sz="3200">
                <a:ea typeface="PMingLiU" pitchFamily="18" charset="-120"/>
              </a:rPr>
              <a:t>周瑜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324600" y="4114800"/>
            <a:ext cx="914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Arial" charset="0"/>
                <a:ea typeface="PMingLiU" pitchFamily="18" charset="-120"/>
                <a:cs typeface="Arial" charset="0"/>
              </a:rPr>
              <a:t>黃蓋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7239000" y="1447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蔡兄弟</a:t>
            </a: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7620000" y="19050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 autoUpdateAnimBg="0"/>
      <p:bldP spid="37902" grpId="0" autoUpdateAnimBg="0"/>
      <p:bldP spid="37903" grpId="0" autoUpdateAnimBg="0"/>
      <p:bldP spid="37904" grpId="0" autoUpdateAnimBg="0"/>
      <p:bldP spid="379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381000"/>
            <a:ext cx="49530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第二天，周瑜召集所有大將準備攻打曹操作戰計劃</a:t>
            </a:r>
          </a:p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黃蓋說如果一個月內打不羸曹操乾脆束手投降</a:t>
            </a:r>
          </a:p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周瑜聞聽到這很生氣、就命令左右將黃蓋推出帳外，斬首示眾</a:t>
            </a:r>
          </a:p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其他將頜替黃蓋求情 苦苦為黃蓋討饒</a:t>
            </a:r>
          </a:p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行刑的士兵把黃蓋掀翻在地，剝光衣服，狠狠地打了</a:t>
            </a:r>
            <a:r>
              <a:rPr lang="en-US" altLang="zh-TW" sz="4000" b="1" baseline="2000">
                <a:latin typeface="Alba" pitchFamily="2" charset="0"/>
                <a:ea typeface="PMingLiU" pitchFamily="18" charset="-120"/>
              </a:rPr>
              <a:t>50</a:t>
            </a: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脊杖</a:t>
            </a:r>
          </a:p>
          <a:p>
            <a:pPr>
              <a:lnSpc>
                <a:spcPct val="90000"/>
              </a:lnSpc>
            </a:pPr>
            <a:r>
              <a:rPr lang="zh-TW" altLang="en-US" sz="4000" b="1" baseline="2000">
                <a:latin typeface="Alba" pitchFamily="2" charset="0"/>
                <a:ea typeface="PMingLiU" pitchFamily="18" charset="-120"/>
              </a:rPr>
              <a:t>周瑜和黃蓋導演的雙簧苦肉計瞞過了所有的文武官員</a:t>
            </a:r>
          </a:p>
          <a:p>
            <a:pPr>
              <a:lnSpc>
                <a:spcPct val="90000"/>
              </a:lnSpc>
            </a:pPr>
            <a:endParaRPr lang="en-US" altLang="zh-TW" sz="4000" b="1" baseline="2000">
              <a:latin typeface="Alba" pitchFamily="2" charset="0"/>
              <a:ea typeface="PMingLiU" pitchFamily="18" charset="-120"/>
            </a:endParaRPr>
          </a:p>
        </p:txBody>
      </p:sp>
      <p:pic>
        <p:nvPicPr>
          <p:cNvPr id="26630" name="Picture 6" descr="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51125" cy="290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00075" y="1754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26633" name="Picture 9" descr="三十九、獻密計黃蓋受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2286000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362200" y="0"/>
            <a:ext cx="609600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>
                <a:ea typeface="PMingLiU" pitchFamily="18" charset="-120"/>
              </a:rPr>
              <a:t> </a:t>
            </a:r>
            <a:r>
              <a:rPr lang="zh-TW" altLang="en-US" sz="3200">
                <a:ea typeface="PMingLiU" pitchFamily="18" charset="-120"/>
              </a:rPr>
              <a:t>周瑜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762000" y="3048000"/>
            <a:ext cx="914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Arial" charset="0"/>
                <a:ea typeface="PMingLiU" pitchFamily="18" charset="-120"/>
                <a:cs typeface="Arial" charset="0"/>
              </a:rPr>
              <a:t>黃蓋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143000" y="5243513"/>
            <a:ext cx="914400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Arial" charset="0"/>
                <a:ea typeface="PMingLiU" pitchFamily="18" charset="-120"/>
                <a:cs typeface="Arial" charset="0"/>
              </a:rPr>
              <a:t>黃蓋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1676400" y="56388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 autoUpdateAnimBg="0"/>
      <p:bldP spid="26634" grpId="0" autoUpdateAnimBg="0"/>
      <p:bldP spid="26635" grpId="0" autoUpdateAnimBg="0"/>
      <p:bldP spid="26637" grpId="0" autoUpdateAnimBg="0"/>
      <p:bldP spid="266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4953000" cy="6172200"/>
          </a:xfrm>
        </p:spPr>
        <p:txBody>
          <a:bodyPr/>
          <a:lstStyle/>
          <a:p>
            <a:r>
              <a:rPr lang="zh-TW" altLang="en-US" sz="2800" b="1">
                <a:ea typeface="PMingLiU" pitchFamily="18" charset="-120"/>
              </a:rPr>
              <a:t>黃蓋打得也真夠慘的，對其他將領守口如瓶</a:t>
            </a:r>
          </a:p>
          <a:p>
            <a:r>
              <a:rPr lang="zh-TW" altLang="en-US" sz="2800" b="1">
                <a:ea typeface="PMingLiU" pitchFamily="18" charset="-120"/>
              </a:rPr>
              <a:t>黃蓋對他的密友闞澤說出實情</a:t>
            </a:r>
          </a:p>
          <a:p>
            <a:r>
              <a:rPr lang="zh-TW" altLang="en-US" sz="2800" b="1">
                <a:ea typeface="PMingLiU" pitchFamily="18" charset="-120"/>
              </a:rPr>
              <a:t>黃蓋請闞澤向曹操提出詐降書信</a:t>
            </a:r>
          </a:p>
          <a:p>
            <a:r>
              <a:rPr lang="zh-TW" altLang="en-US" sz="2800" b="1">
                <a:ea typeface="PMingLiU" pitchFamily="18" charset="-120"/>
              </a:rPr>
              <a:t>曹操半信半疑中去問當時在周營的蔡和蔡中兄弟 黃蓋的消息</a:t>
            </a:r>
          </a:p>
          <a:p>
            <a:r>
              <a:rPr lang="zh-TW" altLang="en-US" sz="2800" b="1">
                <a:ea typeface="PMingLiU" pitchFamily="18" charset="-120"/>
              </a:rPr>
              <a:t>蔡和兩人也送來了周瑜怒杖黃蓋的密報</a:t>
            </a:r>
          </a:p>
          <a:p>
            <a:r>
              <a:rPr lang="zh-TW" altLang="en-US" sz="2800" b="1">
                <a:ea typeface="PMingLiU" pitchFamily="18" charset="-120"/>
              </a:rPr>
              <a:t>這時曹操就深信了黃蓋的詐降書</a:t>
            </a:r>
          </a:p>
        </p:txBody>
      </p:sp>
      <p:pic>
        <p:nvPicPr>
          <p:cNvPr id="35846" name="Picture 6" descr="renru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75285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renru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2000"/>
            <a:ext cx="3829050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248400" y="2209800"/>
            <a:ext cx="9144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latin typeface="Arial" charset="0"/>
                <a:ea typeface="PMingLiU" pitchFamily="18" charset="-120"/>
                <a:cs typeface="Arial" charset="0"/>
              </a:rPr>
              <a:t>黃蓋</a:t>
            </a: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096000" y="40386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PMingLiU" pitchFamily="18" charset="-120"/>
              </a:rPr>
              <a:t>曹操</a:t>
            </a: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467600" y="16764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PMingLiU" pitchFamily="18" charset="-120"/>
              </a:rPr>
              <a:t>曹操</a:t>
            </a: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utoUpdateAnimBg="0"/>
      <p:bldP spid="35849" grpId="0" autoUpdateAnimBg="0"/>
      <p:bldP spid="35850" grpId="0" autoUpdateAnimBg="0"/>
      <p:bldP spid="3585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304800"/>
            <a:ext cx="480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>
                <a:latin typeface="Arial" charset="0"/>
                <a:ea typeface="PMingLiU" pitchFamily="18" charset="-120"/>
              </a:rPr>
              <a:t>曹操水軍多由北方人組成，他們不適應水上生活因此常常暈船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Arial" charset="0"/>
                <a:ea typeface="PMingLiU" pitchFamily="18" charset="-120"/>
              </a:rPr>
              <a:t>周瑜雖然確定了火燒戰船的作戰方案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Arial" charset="0"/>
                <a:ea typeface="PMingLiU" pitchFamily="18" charset="-120"/>
              </a:rPr>
              <a:t>周瑜又讓龐統潛進曹營為曹操獻上</a:t>
            </a:r>
            <a:r>
              <a:rPr lang="en-US" altLang="zh-TW">
                <a:latin typeface="Arial" charset="0"/>
                <a:ea typeface="PMingLiU" pitchFamily="18" charset="-120"/>
              </a:rPr>
              <a:t>"</a:t>
            </a:r>
            <a:r>
              <a:rPr lang="zh-TW" altLang="en-US">
                <a:latin typeface="Arial" charset="0"/>
                <a:ea typeface="PMingLiU" pitchFamily="18" charset="-120"/>
              </a:rPr>
              <a:t>連環計</a:t>
            </a:r>
            <a:r>
              <a:rPr lang="en-US" altLang="zh-TW">
                <a:latin typeface="Arial" charset="0"/>
                <a:ea typeface="PMingLiU" pitchFamily="18" charset="-120"/>
              </a:rPr>
              <a:t>"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Arial" charset="0"/>
                <a:ea typeface="PMingLiU" pitchFamily="18" charset="-120"/>
              </a:rPr>
              <a:t>曹操的戰船變成</a:t>
            </a:r>
            <a:r>
              <a:rPr lang="en-US" altLang="zh-TW">
                <a:latin typeface="Arial" charset="0"/>
                <a:ea typeface="PMingLiU" pitchFamily="18" charset="-120"/>
              </a:rPr>
              <a:t>30</a:t>
            </a:r>
            <a:r>
              <a:rPr lang="zh-TW" altLang="en-US">
                <a:latin typeface="Arial" charset="0"/>
                <a:ea typeface="PMingLiU" pitchFamily="18" charset="-120"/>
              </a:rPr>
              <a:t>隻一隊，都用鐵鎖連到了一起</a:t>
            </a:r>
          </a:p>
          <a:p>
            <a:pPr>
              <a:lnSpc>
                <a:spcPct val="90000"/>
              </a:lnSpc>
            </a:pPr>
            <a:r>
              <a:rPr lang="zh-TW" altLang="en-US">
                <a:latin typeface="Arial" charset="0"/>
                <a:ea typeface="PMingLiU" pitchFamily="18" charset="-120"/>
              </a:rPr>
              <a:t>暈船的問題解決了，深明兵法的曹操也自以為得計</a:t>
            </a:r>
          </a:p>
          <a:p>
            <a:pPr>
              <a:lnSpc>
                <a:spcPct val="90000"/>
              </a:lnSpc>
            </a:pPr>
            <a:endParaRPr lang="en-US" altLang="zh-TW">
              <a:latin typeface="Arial" charset="0"/>
              <a:ea typeface="PMingLiU" pitchFamily="18" charset="-12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0075" y="1795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31758" name="Picture 14" descr="四十二、宴長江曹操賦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6275"/>
            <a:ext cx="2495550" cy="364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四十一、龐統巧授連環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255746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2362200" y="51054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PMingLiU" pitchFamily="18" charset="-120"/>
              </a:rPr>
              <a:t>曹操</a:t>
            </a: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85800" y="1752600"/>
            <a:ext cx="895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latin typeface="Arial" charset="0"/>
                <a:ea typeface="PMingLiU" pitchFamily="18" charset="-120"/>
              </a:rPr>
              <a:t>龐統</a:t>
            </a:r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1524000" y="2133600"/>
            <a:ext cx="1981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 flipH="1">
            <a:off x="1828800" y="541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 autoUpdateAnimBg="0"/>
      <p:bldP spid="31759" grpId="0" autoUpdateAnimBg="0"/>
      <p:bldP spid="31760" grpId="0" autoUpdateAnimBg="0"/>
      <p:bldP spid="31761" grpId="0" animBg="1"/>
      <p:bldP spid="317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36" name="Picture 120" descr="b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"/>
            <a:ext cx="2651125" cy="293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39" name="Picture 123" descr="四十四、三江口周瑜縱火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22860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609600" y="533400"/>
            <a:ext cx="4800600" cy="721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ea typeface="PMingLiU" pitchFamily="18" charset="-120"/>
              </a:rPr>
              <a:t>黃蓋也將準好的</a:t>
            </a:r>
            <a:r>
              <a:rPr lang="en-US" altLang="zh-TW">
                <a:ea typeface="PMingLiU" pitchFamily="18" charset="-120"/>
              </a:rPr>
              <a:t>20</a:t>
            </a:r>
            <a:r>
              <a:rPr lang="zh-TW" altLang="en-US">
                <a:ea typeface="PMingLiU" pitchFamily="18" charset="-120"/>
              </a:rPr>
              <a:t>隻大船，裝滿蘆葦乾柴，澆上魚油，鋪好引火用的硫黃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ea typeface="PMingLiU" pitchFamily="18" charset="-120"/>
              </a:rPr>
              <a:t>船上又樹起詐降的聯絡標識</a:t>
            </a:r>
            <a:r>
              <a:rPr lang="en-US" altLang="zh-TW">
                <a:ea typeface="PMingLiU" pitchFamily="18" charset="-120"/>
              </a:rPr>
              <a:t>"</a:t>
            </a:r>
            <a:r>
              <a:rPr lang="zh-TW" altLang="en-US">
                <a:ea typeface="PMingLiU" pitchFamily="18" charset="-120"/>
              </a:rPr>
              <a:t>青龍牙旗</a:t>
            </a:r>
            <a:r>
              <a:rPr lang="en-US" altLang="zh-TW">
                <a:ea typeface="PMingLiU" pitchFamily="18" charset="-120"/>
              </a:rPr>
              <a:t>"</a:t>
            </a:r>
            <a:r>
              <a:rPr lang="zh-TW" altLang="en-US">
                <a:ea typeface="PMingLiU" pitchFamily="18" charset="-120"/>
              </a:rPr>
              <a:t>。每條大船後面各繫著行動便捷的小船</a:t>
            </a:r>
            <a:r>
              <a:rPr lang="en-US" altLang="zh-TW">
                <a:ea typeface="PMingLiU" pitchFamily="18" charset="-120"/>
              </a:rPr>
              <a:t>"</a:t>
            </a:r>
            <a:r>
              <a:rPr lang="zh-TW" altLang="en-US">
                <a:ea typeface="PMingLiU" pitchFamily="18" charset="-120"/>
              </a:rPr>
              <a:t>走舸</a:t>
            </a:r>
            <a:r>
              <a:rPr lang="en-US" altLang="zh-TW">
                <a:ea typeface="PMingLiU" pitchFamily="18" charset="-120"/>
              </a:rPr>
              <a:t>"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ea typeface="PMingLiU" pitchFamily="18" charset="-120"/>
              </a:rPr>
              <a:t>黃蓋大刀一揮，前面的船隻一齊放火，各船的柴草、魚油立即燃燒起來，衝入曹操水寨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ea typeface="PMingLiU" pitchFamily="18" charset="-120"/>
              </a:rPr>
              <a:t>曹軍戰船一時燒起來，因各船已被鐵鎖連在一起，所以水寨成為一片火海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zh-TW" altLang="en-US">
                <a:ea typeface="PMingLiU" pitchFamily="18" charset="-120"/>
              </a:rPr>
              <a:t>這場赤壁大戰由孫劉大勝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zh-TW" altLang="en-US">
              <a:ea typeface="PMingLiU" pitchFamily="18" charset="-120"/>
            </a:endParaRPr>
          </a:p>
          <a:p>
            <a:pPr>
              <a:spcBef>
                <a:spcPct val="50000"/>
              </a:spcBef>
            </a:pPr>
            <a:endParaRPr lang="zh-TW" altLang="en-US">
              <a:ea typeface="PMingLiU" pitchFamily="18" charset="-120"/>
            </a:endParaRPr>
          </a:p>
          <a:p>
            <a:pPr>
              <a:spcBef>
                <a:spcPct val="50000"/>
              </a:spcBef>
            </a:pPr>
            <a:endParaRPr lang="en-US" altLang="zh-TW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WordArt 4" descr="mountains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172200" cy="2438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6000" kern="10">
                <a:ln w="25400">
                  <a:solidFill>
                    <a:srgbClr val="0E2D09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al Unicode MS"/>
                <a:ea typeface="Arial Unicode MS"/>
                <a:cs typeface="Arial Unicode MS"/>
              </a:rPr>
              <a:t>謝謝收看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/>
          </p:nvPr>
        </p:nvSpPr>
        <p:spPr>
          <a:xfrm>
            <a:off x="4724400" y="381000"/>
            <a:ext cx="4038600" cy="5486400"/>
          </a:xfrm>
          <a:noFill/>
          <a:ln/>
        </p:spPr>
        <p:txBody>
          <a:bodyPr/>
          <a:lstStyle/>
          <a:p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西元三世紀，中國的國土上並列著三個主要的國家</a:t>
            </a:r>
          </a:p>
          <a:p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它們是魏國 、蜀國和吳國</a:t>
            </a:r>
          </a:p>
          <a:p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這一段時期在歷史上被稱為“三國時期”</a:t>
            </a:r>
          </a:p>
          <a:p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三個國家彼此間經常發生戰爭，但是誰也消滅不掉誰</a:t>
            </a:r>
          </a:p>
          <a:p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諸葛亮是蜀國的軍師</a:t>
            </a:r>
            <a:r>
              <a:rPr lang="en-US" altLang="zh-TW" sz="2800" b="1">
                <a:solidFill>
                  <a:srgbClr val="391700"/>
                </a:solidFill>
                <a:ea typeface="PMingLiU" pitchFamily="18" charset="-120"/>
              </a:rPr>
              <a:t>,</a:t>
            </a:r>
            <a:r>
              <a:rPr lang="zh-TW" altLang="en-US" sz="2800" b="1">
                <a:solidFill>
                  <a:srgbClr val="391700"/>
                </a:solidFill>
                <a:ea typeface="PMingLiU" pitchFamily="18" charset="-120"/>
              </a:rPr>
              <a:t>素以善於指揮戰爭而著稱</a:t>
            </a:r>
          </a:p>
        </p:txBody>
      </p:sp>
      <p:pic>
        <p:nvPicPr>
          <p:cNvPr id="10245" name="Picture 5" descr="300px-Sanguo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267200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W0200411105211587816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17970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進入標準尺寸的圖片">
            <a:hlinkClick r:id="rId5" tooltip="在新的視窗中打開此搜尋結果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1905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進入標準尺寸的圖片">
            <a:hlinkClick r:id="rId7" tooltip="在新的視窗中打開此搜尋結果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962400"/>
            <a:ext cx="171291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Line 12"/>
          <p:cNvSpPr>
            <a:spLocks noChangeShapeType="1"/>
          </p:cNvSpPr>
          <p:nvPr/>
        </p:nvSpPr>
        <p:spPr bwMode="auto">
          <a:xfrm flipV="1">
            <a:off x="1066800" y="3505200"/>
            <a:ext cx="457200" cy="990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 flipH="1" flipV="1">
            <a:off x="3429000" y="3657600"/>
            <a:ext cx="3048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286000" y="2209800"/>
            <a:ext cx="6858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752600" y="6858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CC00"/>
                </a:solidFill>
                <a:ea typeface="PMingLiU" pitchFamily="18" charset="-120"/>
              </a:rPr>
              <a:t>魏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371600" y="51816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FF0000"/>
                </a:solidFill>
                <a:ea typeface="PMingLiU" pitchFamily="18" charset="-120"/>
              </a:rPr>
              <a:t>蜀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124200" y="5867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009900"/>
                </a:solidFill>
                <a:ea typeface="PMingLiU" pitchFamily="18" charset="-120"/>
              </a:rPr>
              <a:t>吳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7200" y="457200"/>
            <a:ext cx="114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ea typeface="PMingLiU" pitchFamily="18" charset="-120"/>
              </a:rPr>
              <a:t>曹操</a:t>
            </a:r>
          </a:p>
          <a:p>
            <a:pPr>
              <a:spcBef>
                <a:spcPct val="50000"/>
              </a:spcBef>
            </a:pPr>
            <a:endParaRPr lang="en-US" altLang="zh-TW" sz="3200">
              <a:ea typeface="PMingLiU" pitchFamily="18" charset="-120"/>
            </a:endParaRP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3962400" y="5867400"/>
            <a:ext cx="1219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zh-TW" altLang="en-US" sz="3200">
                <a:latin typeface="PMingLiU" pitchFamily="18" charset="-120"/>
                <a:ea typeface="PMingLiU" pitchFamily="18" charset="-120"/>
              </a:rPr>
              <a:t>孫權</a:t>
            </a:r>
          </a:p>
          <a:p>
            <a:pPr>
              <a:spcBef>
                <a:spcPct val="50000"/>
              </a:spcBef>
            </a:pPr>
            <a:endParaRPr lang="en-US" altLang="zh-TW" b="0">
              <a:ea typeface="PMingLiU" pitchFamily="18" charset="-12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57200" y="5943600"/>
            <a:ext cx="12192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t">
              <a:spcBef>
                <a:spcPct val="50000"/>
              </a:spcBef>
            </a:pPr>
            <a:r>
              <a:rPr lang="zh-TW" altLang="en-US" sz="3200">
                <a:latin typeface="PMingLiU" pitchFamily="18" charset="-120"/>
                <a:ea typeface="PMingLiU" pitchFamily="18" charset="-120"/>
              </a:rPr>
              <a:t>劉備</a:t>
            </a:r>
          </a:p>
          <a:p>
            <a:pPr>
              <a:spcBef>
                <a:spcPct val="50000"/>
              </a:spcBef>
            </a:pPr>
            <a:endParaRPr lang="en-US" altLang="zh-TW" b="0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52" grpId="0" animBg="1"/>
      <p:bldP spid="10253" grpId="0" animBg="1"/>
      <p:bldP spid="10254" grpId="0" animBg="1"/>
      <p:bldP spid="10255" grpId="0" autoUpdateAnimBg="0"/>
      <p:bldP spid="10256" grpId="0" autoUpdateAnimBg="0"/>
      <p:bldP spid="10257" grpId="0" autoUpdateAnimBg="0"/>
      <p:bldP spid="10258" grpId="0" autoUpdateAnimBg="0"/>
      <p:bldP spid="10259" grpId="0" autoUpdateAnimBg="0"/>
      <p:bldP spid="1026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2" name="Group 120"/>
          <p:cNvGraphicFramePr>
            <a:graphicFrameLocks noGrp="1"/>
          </p:cNvGraphicFramePr>
          <p:nvPr/>
        </p:nvGraphicFramePr>
        <p:xfrm>
          <a:off x="0" y="0"/>
          <a:ext cx="8991600" cy="7189978"/>
        </p:xfrm>
        <a:graphic>
          <a:graphicData uri="http://schemas.openxmlformats.org/drawingml/2006/table">
            <a:tbl>
              <a:tblPr/>
              <a:tblGrid>
                <a:gridCol w="1284288"/>
                <a:gridCol w="1306512"/>
                <a:gridCol w="1263650"/>
                <a:gridCol w="1282700"/>
                <a:gridCol w="1284288"/>
                <a:gridCol w="1285875"/>
                <a:gridCol w="1284287"/>
              </a:tblGrid>
              <a:tr h="838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勝戰計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一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4" tooltip="瞞天過海"/>
                        </a:rPr>
                        <a:t>瞞天過海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二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5" tooltip="圍魏救趙"/>
                        </a:rPr>
                        <a:t>圍魏救趙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三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6" tooltip="借刀殺人"/>
                        </a:rPr>
                        <a:t>借刀殺人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四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7" tooltip="以逸待勞"/>
                        </a:rPr>
                        <a:t>以逸待勞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五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8" tooltip="趁火打劫"/>
                        </a:rPr>
                        <a:t>趁火打劫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六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9" tooltip="聲東擊西"/>
                        </a:rPr>
                        <a:t>聲東擊西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敵戰計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七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0" tooltip="無中生有"/>
                        </a:rPr>
                        <a:t>無中生有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八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1" tooltip="暗渡陳倉"/>
                        </a:rPr>
                        <a:t>暗渡陳倉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九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2" tooltip="隔岸觀火"/>
                        </a:rPr>
                        <a:t>隔岸觀火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3" tooltip="笑裏藏刀"/>
                        </a:rPr>
                        <a:t>笑裏藏刀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十一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4" tooltip="李代桃僵"/>
                        </a:rPr>
                        <a:t>李代桃僵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十二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5" tooltip="順手牽羊"/>
                        </a:rPr>
                        <a:t>順手牽羊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攻戰計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十三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6" tooltip="打草驚蛇"/>
                        </a:rPr>
                        <a:t>打草驚蛇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十四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7" tooltip="借屍還魂"/>
                        </a:rPr>
                        <a:t>借屍還魂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十五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8" tooltip="調虎離山"/>
                        </a:rPr>
                        <a:t>調虎離山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十六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19" tooltip="欲擒故縱"/>
                        </a:rPr>
                        <a:t>欲擒故縱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十七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0" tooltip="抛磚引玉"/>
                        </a:rPr>
                        <a:t>抛磚引玉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十八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1" tooltip="擒賊擒王"/>
                        </a:rPr>
                        <a:t>擒賊擒王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混戰計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十九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2" tooltip="釜底抽薪"/>
                        </a:rPr>
                        <a:t>釜底抽薪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二十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3" tooltip="渾水摸魚"/>
                        </a:rPr>
                        <a:t>渾水摸魚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廿一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4" tooltip="金蟬脫殼"/>
                        </a:rPr>
                        <a:t>金蟬脫殼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廿二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5" tooltip="關門捉賊"/>
                        </a:rPr>
                        <a:t>關門捉賊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廿三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6" tooltip="遠交近攻"/>
                        </a:rPr>
                        <a:t>遠交近攻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廿四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7" tooltip="假道伐虢"/>
                        </a:rPr>
                        <a:t>假道伐虢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並戰計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廿五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8" tooltip="偷梁換柱"/>
                        </a:rPr>
                        <a:t>偷梁換柱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廿六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29" tooltip="指桑駡槐"/>
                        </a:rPr>
                        <a:t>指桑駡槐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廿七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30" tooltip="假癡不癲"/>
                        </a:rPr>
                        <a:t>假癡不癲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廿八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31" tooltip="上屋抽梯"/>
                        </a:rPr>
                        <a:t>上屋抽梯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廿九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32" tooltip="樹上開花"/>
                        </a:rPr>
                        <a:t>樹上開花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三十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33" tooltip="反客爲主"/>
                        </a:rPr>
                        <a:t>反客爲主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敗戰計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卅一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POP1體W7(P)" pitchFamily="2" charset="-120"/>
                          <a:ea typeface="華康POP1體W7(P)" pitchFamily="2" charset="-120"/>
                          <a:hlinkClick r:id="rId34" tooltip="美人計"/>
                        </a:rPr>
                        <a:t>美人計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POP1體W7(P)" pitchFamily="2" charset="-120"/>
                        <a:ea typeface="華康POP1體W7(P)" pitchFamily="2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卅二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POP1體W7(P)" pitchFamily="2" charset="-120"/>
                          <a:ea typeface="華康POP1體W7(P)" pitchFamily="2" charset="-120"/>
                          <a:hlinkClick r:id="rId35" tooltip="空城計"/>
                        </a:rPr>
                        <a:t>空城計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POP1體W7(P)" pitchFamily="2" charset="-120"/>
                        <a:ea typeface="華康POP1體W7(P)" pitchFamily="2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卅三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POP1體W7(P)" pitchFamily="2" charset="-120"/>
                          <a:ea typeface="華康POP1體W7(P)" pitchFamily="2" charset="-120"/>
                          <a:hlinkClick r:id="rId36" tooltip="反間計"/>
                        </a:rPr>
                        <a:t>反間計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POP1體W7(P)" pitchFamily="2" charset="-120"/>
                        <a:ea typeface="華康POP1體W7(P)" pitchFamily="2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黑體" pitchFamily="49" charset="-120"/>
                        </a:rPr>
                        <a:t>卅四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華康中黑體" pitchFamily="49" charset="-120"/>
                          <a:hlinkClick r:id="rId37" tooltip="走爲上計"/>
                        </a:rPr>
                        <a:t>苦肉計</a:t>
                      </a:r>
                      <a:endParaRPr kumimoji="0" lang="zh-TW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卅五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華康POP1體W7(P)" pitchFamily="2" charset="-120"/>
                          <a:ea typeface="華康POP1體W7(P)" pitchFamily="2" charset="-120"/>
                        </a:rPr>
                        <a:t>連環計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</a:rPr>
                        <a:t>卅六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hlinkClick r:id="rId37" tooltip="走爲上計"/>
                        </a:rPr>
                        <a:t>走爲上計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" name="Rectangle 107">
            <a:hlinkClick r:id="rId38" action="ppaction://hlinksldjump"/>
          </p:cNvPr>
          <p:cNvSpPr>
            <a:spLocks noChangeArrowheads="1"/>
          </p:cNvSpPr>
          <p:nvPr/>
        </p:nvSpPr>
        <p:spPr bwMode="auto">
          <a:xfrm>
            <a:off x="13716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80" name="Rectangle 108">
            <a:hlinkClick r:id="rId39" action="ppaction://hlinksldjump"/>
          </p:cNvPr>
          <p:cNvSpPr>
            <a:spLocks noChangeArrowheads="1"/>
          </p:cNvSpPr>
          <p:nvPr/>
        </p:nvSpPr>
        <p:spPr bwMode="auto">
          <a:xfrm>
            <a:off x="2667000" y="571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81" name="Rectangle 109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3962400" y="5715000"/>
            <a:ext cx="106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82" name="Rectangle 110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6477000" y="5791200"/>
            <a:ext cx="1143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93" name="Rectangle 121">
            <a:hlinkClick r:id="rId42" action="ppaction://hlinksldjump"/>
          </p:cNvPr>
          <p:cNvSpPr>
            <a:spLocks noChangeArrowheads="1"/>
          </p:cNvSpPr>
          <p:nvPr/>
        </p:nvSpPr>
        <p:spPr bwMode="auto">
          <a:xfrm>
            <a:off x="5181600" y="5638800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94" name="Rectangle 122"/>
          <p:cNvSpPr>
            <a:spLocks noChangeArrowheads="1"/>
          </p:cNvSpPr>
          <p:nvPr/>
        </p:nvSpPr>
        <p:spPr bwMode="auto">
          <a:xfrm>
            <a:off x="6553200" y="5715000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981200"/>
            <a:ext cx="5334000" cy="16002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zh-TW" altLang="en-US" sz="2400">
                <a:latin typeface="DFPOP1W7-B5" pitchFamily="49" charset="-120"/>
                <a:ea typeface="DFPOP1W7-B5" pitchFamily="49" charset="-120"/>
              </a:rPr>
              <a:t>美人計就是利用一位女性來引起分亂</a:t>
            </a:r>
          </a:p>
          <a:p>
            <a:pPr marL="533400" indent="-533400">
              <a:lnSpc>
                <a:spcPct val="90000"/>
              </a:lnSpc>
            </a:pPr>
            <a:r>
              <a:rPr lang="zh-TW" altLang="en-US" sz="2400">
                <a:latin typeface="DFPOP1W7-B5" pitchFamily="49" charset="-120"/>
                <a:ea typeface="DFPOP1W7-B5" pitchFamily="49" charset="-120"/>
              </a:rPr>
              <a:t>由於</a:t>
            </a:r>
            <a:r>
              <a:rPr lang="zh-TW" altLang="en-US" sz="2400" b="1">
                <a:latin typeface="DFPOP1W7-B5" pitchFamily="49" charset="-120"/>
                <a:ea typeface="DFPOP1W7-B5" pitchFamily="49" charset="-120"/>
                <a:cs typeface="Arial" charset="0"/>
              </a:rPr>
              <a:t>貂蟬</a:t>
            </a:r>
            <a:r>
              <a:rPr lang="zh-TW" altLang="en-US" sz="2400">
                <a:latin typeface="DFPOP1W7-B5" pitchFamily="49" charset="-120"/>
                <a:ea typeface="DFPOP1W7-B5" pitchFamily="49" charset="-120"/>
              </a:rPr>
              <a:t>是在</a:t>
            </a:r>
            <a:r>
              <a:rPr lang="en-US" altLang="zh-TW" sz="2400">
                <a:latin typeface="DFPOP1W7-B5" pitchFamily="49" charset="-120"/>
                <a:ea typeface="DFPOP1W7-B5" pitchFamily="49" charset="-120"/>
              </a:rPr>
              <a:t>《</a:t>
            </a:r>
            <a:r>
              <a:rPr lang="zh-TW" altLang="en-US" sz="2400" b="1">
                <a:latin typeface="DFPOP1W7-B5" pitchFamily="49" charset="-120"/>
                <a:ea typeface="DFPOP1W7-B5" pitchFamily="49" charset="-120"/>
                <a:cs typeface="Arial" charset="0"/>
              </a:rPr>
              <a:t>三國演義</a:t>
            </a:r>
            <a:r>
              <a:rPr lang="en-US" altLang="zh-TW" sz="2400">
                <a:latin typeface="DFPOP1W7-B5" pitchFamily="49" charset="-120"/>
                <a:ea typeface="DFPOP1W7-B5" pitchFamily="49" charset="-120"/>
              </a:rPr>
              <a:t>》</a:t>
            </a:r>
            <a:r>
              <a:rPr lang="zh-TW" altLang="en-US" sz="2400">
                <a:latin typeface="DFPOP1W7-B5" pitchFamily="49" charset="-120"/>
                <a:ea typeface="DFPOP1W7-B5" pitchFamily="49" charset="-120"/>
              </a:rPr>
              <a:t>中給人印象最深的一位女性</a:t>
            </a:r>
          </a:p>
          <a:p>
            <a:pPr marL="533400" indent="-533400">
              <a:lnSpc>
                <a:spcPct val="90000"/>
              </a:lnSpc>
            </a:pPr>
            <a:endParaRPr lang="en-US" altLang="zh-TW" sz="2400">
              <a:latin typeface="DFPOP1W7-B5" pitchFamily="49" charset="-120"/>
              <a:ea typeface="DFPOP1W7-B5" pitchFamily="49" charset="-120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3429000" y="228600"/>
            <a:ext cx="3886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zh-TW" alt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96AB94"/>
                    </a:gs>
                    <a:gs pos="17000">
                      <a:srgbClr val="D4DEFF"/>
                    </a:gs>
                    <a:gs pos="47000">
                      <a:srgbClr val="D4DEFF"/>
                    </a:gs>
                    <a:gs pos="100000">
                      <a:srgbClr val="8488C4"/>
                    </a:gs>
                  </a:gsLst>
                  <a:lin ang="5400000" scaled="1"/>
                </a:gradFill>
                <a:latin typeface="華康POP1體W7"/>
                <a:ea typeface="華康POP1體W7"/>
              </a:rPr>
              <a:t>美人計</a:t>
            </a:r>
          </a:p>
        </p:txBody>
      </p:sp>
      <p:graphicFrame>
        <p:nvGraphicFramePr>
          <p:cNvPr id="4127" name="Object 31"/>
          <p:cNvGraphicFramePr>
            <a:graphicFrameLocks noChangeAspect="1"/>
          </p:cNvGraphicFramePr>
          <p:nvPr/>
        </p:nvGraphicFramePr>
        <p:xfrm>
          <a:off x="152400" y="304800"/>
          <a:ext cx="2895600" cy="601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Bitmap Image" r:id="rId4" imgW="1171429" imgH="3228571" progId="Paint.Picture">
                  <p:embed/>
                </p:oleObj>
              </mc:Choice>
              <mc:Fallback>
                <p:oleObj name="Bitmap Image" r:id="rId4" imgW="1171429" imgH="3228571" progId="Paint.Picture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04800"/>
                        <a:ext cx="2895600" cy="601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-152400" y="0"/>
            <a:ext cx="3352800" cy="6315075"/>
            <a:chOff x="0" y="0"/>
            <a:chExt cx="980" cy="3978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5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2600" b="0">
                  <a:latin typeface="Arial"/>
                  <a:ea typeface="PMingLiU" pitchFamily="18" charset="-120"/>
                  <a:cs typeface="Arial Unicode MS" pitchFamily="34" charset="-128"/>
                </a:rPr>
                <a:t> </a:t>
              </a:r>
              <a:endParaRPr lang="en-US" altLang="zh-TW" sz="2600" b="0">
                <a:latin typeface="Arial Unicode MS" pitchFamily="34" charset="-128"/>
                <a:ea typeface="PMingLiU" pitchFamily="18" charset="-120"/>
                <a:cs typeface="Arial Unicode MS" pitchFamily="34" charset="-128"/>
              </a:endParaRPr>
            </a:p>
            <a:p>
              <a:pPr eaLnBrk="0" hangingPunct="0"/>
              <a:endParaRPr lang="en-US" altLang="zh-TW" sz="2600" b="0">
                <a:ea typeface="PMingLiU" pitchFamily="18" charset="-12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50" y="0"/>
              <a:ext cx="19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2600" b="0">
                  <a:latin typeface="Arial"/>
                  <a:ea typeface="PMingLiU" pitchFamily="18" charset="-120"/>
                  <a:cs typeface="Arial Unicode MS" pitchFamily="34" charset="-128"/>
                </a:rPr>
                <a:t> </a:t>
              </a:r>
              <a:endParaRPr lang="en-US" altLang="zh-TW" sz="2600" b="0">
                <a:latin typeface="Arial Unicode MS" pitchFamily="34" charset="-128"/>
                <a:ea typeface="PMingLiU" pitchFamily="18" charset="-120"/>
                <a:cs typeface="Arial Unicode MS" pitchFamily="34" charset="-128"/>
              </a:endParaRPr>
            </a:p>
            <a:p>
              <a:pPr eaLnBrk="0" hangingPunct="0"/>
              <a:endParaRPr lang="en-US" altLang="zh-TW" sz="2600" b="0">
                <a:ea typeface="PMingLiU" pitchFamily="18" charset="-12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340" y="0"/>
              <a:ext cx="19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2600" b="0">
                  <a:latin typeface="Arial"/>
                  <a:ea typeface="PMingLiU" pitchFamily="18" charset="-120"/>
                  <a:cs typeface="Arial Unicode MS" pitchFamily="34" charset="-128"/>
                </a:rPr>
                <a:t> </a:t>
              </a:r>
              <a:endParaRPr lang="en-US" altLang="zh-TW" sz="2600" b="0">
                <a:latin typeface="Arial Unicode MS" pitchFamily="34" charset="-128"/>
                <a:ea typeface="PMingLiU" pitchFamily="18" charset="-120"/>
                <a:cs typeface="Arial Unicode MS" pitchFamily="34" charset="-128"/>
              </a:endParaRPr>
            </a:p>
            <a:p>
              <a:pPr eaLnBrk="0" hangingPunct="0"/>
              <a:endParaRPr lang="en-US" altLang="zh-TW" sz="2600" b="0">
                <a:ea typeface="PMingLiU" pitchFamily="18" charset="-120"/>
              </a:endParaRPr>
            </a:p>
          </p:txBody>
        </p:sp>
        <p:grpSp>
          <p:nvGrpSpPr>
            <p:cNvPr id="4108" name="Group 12"/>
            <p:cNvGrpSpPr>
              <a:grpSpLocks/>
            </p:cNvGrpSpPr>
            <p:nvPr/>
          </p:nvGrpSpPr>
          <p:grpSpPr bwMode="auto">
            <a:xfrm>
              <a:off x="530" y="0"/>
              <a:ext cx="190" cy="403"/>
              <a:chOff x="530" y="0"/>
              <a:chExt cx="190" cy="403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530" y="0"/>
                <a:ext cx="19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0" name="Rectangle 14"/>
              <p:cNvSpPr>
                <a:spLocks noChangeArrowheads="1"/>
              </p:cNvSpPr>
              <p:nvPr/>
            </p:nvSpPr>
            <p:spPr bwMode="auto">
              <a:xfrm>
                <a:off x="530" y="0"/>
                <a:ext cx="19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TW" sz="2600" b="0">
                    <a:latin typeface="Arial"/>
                    <a:ea typeface="PMingLiU" pitchFamily="18" charset="-120"/>
                    <a:cs typeface="Arial Unicode MS" pitchFamily="34" charset="-128"/>
                  </a:rPr>
                  <a:t> </a:t>
                </a:r>
                <a:endParaRPr lang="en-US" altLang="zh-TW" sz="2600" b="0">
                  <a:latin typeface="Arial Unicode MS" pitchFamily="34" charset="-128"/>
                  <a:ea typeface="PMingLiU" pitchFamily="18" charset="-120"/>
                  <a:cs typeface="Arial Unicode MS" pitchFamily="34" charset="-128"/>
                </a:endParaRPr>
              </a:p>
              <a:p>
                <a:pPr algn="ctr" eaLnBrk="0" hangingPunct="0"/>
                <a:endParaRPr lang="en-US" altLang="zh-TW" sz="2600" b="0">
                  <a:ea typeface="PMingLiU" pitchFamily="18" charset="-120"/>
                </a:endParaRPr>
              </a:p>
            </p:txBody>
          </p:sp>
        </p:grpSp>
        <p:grpSp>
          <p:nvGrpSpPr>
            <p:cNvPr id="4111" name="Group 15"/>
            <p:cNvGrpSpPr>
              <a:grpSpLocks/>
            </p:cNvGrpSpPr>
            <p:nvPr/>
          </p:nvGrpSpPr>
          <p:grpSpPr bwMode="auto">
            <a:xfrm>
              <a:off x="720" y="0"/>
              <a:ext cx="260" cy="403"/>
              <a:chOff x="720" y="0"/>
              <a:chExt cx="260" cy="403"/>
            </a:xfrm>
          </p:grpSpPr>
          <p:sp>
            <p:nvSpPr>
              <p:cNvPr id="4112" name="Rectangle 16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26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113" name="Rectangle 17"/>
              <p:cNvSpPr>
                <a:spLocks noChangeArrowheads="1"/>
              </p:cNvSpPr>
              <p:nvPr/>
            </p:nvSpPr>
            <p:spPr bwMode="auto">
              <a:xfrm>
                <a:off x="720" y="0"/>
                <a:ext cx="26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TW" sz="2600" b="0">
                    <a:latin typeface="Arial"/>
                    <a:ea typeface="PMingLiU" pitchFamily="18" charset="-120"/>
                    <a:cs typeface="Arial Unicode MS" pitchFamily="34" charset="-128"/>
                  </a:rPr>
                  <a:t> </a:t>
                </a:r>
                <a:endParaRPr lang="en-US" altLang="zh-TW" sz="2600" b="0">
                  <a:latin typeface="Arial Unicode MS" pitchFamily="34" charset="-128"/>
                  <a:ea typeface="PMingLiU" pitchFamily="18" charset="-120"/>
                  <a:cs typeface="Arial Unicode MS" pitchFamily="34" charset="-128"/>
                </a:endParaRPr>
              </a:p>
              <a:p>
                <a:pPr algn="ctr" eaLnBrk="0" hangingPunct="0"/>
                <a:endParaRPr lang="en-US" altLang="zh-TW" sz="2600" b="0">
                  <a:ea typeface="PMingLiU" pitchFamily="18" charset="-120"/>
                </a:endParaRPr>
              </a:p>
            </p:txBody>
          </p:sp>
        </p:grp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0" y="403"/>
              <a:ext cx="150" cy="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sz="2600" b="0">
                  <a:latin typeface="Arial"/>
                  <a:ea typeface="PMingLiU" pitchFamily="18" charset="-120"/>
                  <a:cs typeface="Arial Unicode MS" pitchFamily="34" charset="-128"/>
                </a:rPr>
                <a:t> </a:t>
              </a:r>
              <a:endParaRPr lang="en-US" altLang="zh-TW" sz="2600" b="0">
                <a:latin typeface="Arial Unicode MS" pitchFamily="34" charset="-128"/>
                <a:ea typeface="PMingLiU" pitchFamily="18" charset="-120"/>
                <a:cs typeface="Arial Unicode MS" pitchFamily="34" charset="-128"/>
              </a:endParaRPr>
            </a:p>
            <a:p>
              <a:pPr algn="ctr" eaLnBrk="0" hangingPunct="0"/>
              <a:endParaRPr lang="en-US" altLang="zh-TW" sz="2600" b="0">
                <a:ea typeface="PMingLiU" pitchFamily="18" charset="-12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720" y="403"/>
              <a:ext cx="260" cy="3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zh-TW" altLang="en-US" sz="2600">
                  <a:solidFill>
                    <a:srgbClr val="000000"/>
                  </a:solidFill>
                  <a:latin typeface="MingLiU" pitchFamily="49" charset="-120"/>
                  <a:ea typeface="MingLiU" pitchFamily="49" charset="-120"/>
                </a:rPr>
                <a:t>美</a:t>
              </a:r>
              <a:br>
                <a:rPr lang="zh-TW" altLang="en-US" sz="2600">
                  <a:solidFill>
                    <a:srgbClr val="000000"/>
                  </a:solidFill>
                  <a:latin typeface="MingLiU" pitchFamily="49" charset="-120"/>
                  <a:ea typeface="MingLiU" pitchFamily="49" charset="-120"/>
                </a:rPr>
              </a:br>
              <a:r>
                <a:rPr lang="zh-TW" altLang="en-US" sz="2600">
                  <a:solidFill>
                    <a:srgbClr val="000000"/>
                  </a:solidFill>
                  <a:latin typeface="MingLiU" pitchFamily="49" charset="-120"/>
                  <a:ea typeface="MingLiU" pitchFamily="49" charset="-120"/>
                </a:rPr>
                <a:t>人</a:t>
              </a:r>
              <a:br>
                <a:rPr lang="zh-TW" altLang="en-US" sz="2600">
                  <a:solidFill>
                    <a:srgbClr val="000000"/>
                  </a:solidFill>
                  <a:latin typeface="MingLiU" pitchFamily="49" charset="-120"/>
                  <a:ea typeface="MingLiU" pitchFamily="49" charset="-120"/>
                </a:rPr>
              </a:br>
              <a:r>
                <a:rPr lang="zh-TW" altLang="en-US" sz="2600">
                  <a:solidFill>
                    <a:srgbClr val="000000"/>
                  </a:solidFill>
                  <a:latin typeface="MingLiU" pitchFamily="49" charset="-120"/>
                  <a:ea typeface="MingLiU" pitchFamily="49" charset="-120"/>
                </a:rPr>
                <a:t>計</a:t>
              </a:r>
              <a:endParaRPr lang="zh-TW" altLang="en-US" sz="2600">
                <a:latin typeface="Arial Unicode MS" pitchFamily="34" charset="-128"/>
                <a:ea typeface="PMingLiU" pitchFamily="18" charset="-120"/>
                <a:cs typeface="Arial Unicode MS" pitchFamily="34" charset="-128"/>
              </a:endParaRPr>
            </a:p>
            <a:p>
              <a:pPr eaLnBrk="0" hangingPunct="0"/>
              <a:endParaRPr lang="en-US" altLang="zh-TW" sz="2600" b="0">
                <a:ea typeface="PMingLiU" pitchFamily="18" charset="-120"/>
              </a:endParaRPr>
            </a:p>
          </p:txBody>
        </p:sp>
        <p:grpSp>
          <p:nvGrpSpPr>
            <p:cNvPr id="4116" name="Group 20"/>
            <p:cNvGrpSpPr>
              <a:grpSpLocks/>
            </p:cNvGrpSpPr>
            <p:nvPr/>
          </p:nvGrpSpPr>
          <p:grpSpPr bwMode="auto">
            <a:xfrm>
              <a:off x="150" y="403"/>
              <a:ext cx="190" cy="3575"/>
              <a:chOff x="150" y="403"/>
              <a:chExt cx="190" cy="3575"/>
            </a:xfrm>
          </p:grpSpPr>
          <p:sp>
            <p:nvSpPr>
              <p:cNvPr id="4117" name="Rectangle 21"/>
              <p:cNvSpPr>
                <a:spLocks noChangeArrowheads="1"/>
              </p:cNvSpPr>
              <p:nvPr/>
            </p:nvSpPr>
            <p:spPr bwMode="auto">
              <a:xfrm>
                <a:off x="169" y="403"/>
                <a:ext cx="171" cy="3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26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利用御寇順相保也</a:t>
                </a:r>
                <a:endParaRPr lang="zh-TW" altLang="en-US" sz="2600">
                  <a:latin typeface="Arial Unicode MS" pitchFamily="34" charset="-128"/>
                  <a:ea typeface="PMingLiU" pitchFamily="18" charset="-120"/>
                </a:endParaRPr>
              </a:p>
              <a:p>
                <a:pPr eaLnBrk="0" hangingPunct="0"/>
                <a:endParaRPr lang="zh-TW" altLang="en-US" sz="2600">
                  <a:ea typeface="PMingLiU" pitchFamily="18" charset="-120"/>
                </a:endParaRPr>
              </a:p>
            </p:txBody>
          </p:sp>
          <p:sp>
            <p:nvSpPr>
              <p:cNvPr id="4118" name="Rectangle 22"/>
              <p:cNvSpPr>
                <a:spLocks noChangeArrowheads="1"/>
              </p:cNvSpPr>
              <p:nvPr/>
            </p:nvSpPr>
            <p:spPr bwMode="auto">
              <a:xfrm>
                <a:off x="150" y="403"/>
                <a:ext cx="190" cy="3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19" name="Group 23"/>
            <p:cNvGrpSpPr>
              <a:grpSpLocks/>
            </p:cNvGrpSpPr>
            <p:nvPr/>
          </p:nvGrpSpPr>
          <p:grpSpPr bwMode="auto">
            <a:xfrm>
              <a:off x="340" y="403"/>
              <a:ext cx="190" cy="3575"/>
              <a:chOff x="340" y="403"/>
              <a:chExt cx="190" cy="3575"/>
            </a:xfrm>
          </p:grpSpPr>
          <p:sp>
            <p:nvSpPr>
              <p:cNvPr id="4120" name="Rectangle 24"/>
              <p:cNvSpPr>
                <a:spLocks noChangeArrowheads="1"/>
              </p:cNvSpPr>
              <p:nvPr/>
            </p:nvSpPr>
            <p:spPr bwMode="auto">
              <a:xfrm>
                <a:off x="359" y="403"/>
                <a:ext cx="171" cy="3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26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其情將弱兵頹其勢自萎</a:t>
                </a:r>
                <a:endParaRPr lang="zh-TW" altLang="en-US" sz="2600">
                  <a:latin typeface="Arial Unicode MS" pitchFamily="34" charset="-128"/>
                  <a:ea typeface="PMingLiU" pitchFamily="18" charset="-120"/>
                </a:endParaRPr>
              </a:p>
              <a:p>
                <a:pPr eaLnBrk="0" hangingPunct="0"/>
                <a:endParaRPr lang="zh-TW" altLang="en-US" sz="2600">
                  <a:ea typeface="PMingLiU" pitchFamily="18" charset="-120"/>
                </a:endParaRPr>
              </a:p>
            </p:txBody>
          </p:sp>
          <p:sp>
            <p:nvSpPr>
              <p:cNvPr id="4121" name="Rectangle 25"/>
              <p:cNvSpPr>
                <a:spLocks noChangeArrowheads="1"/>
              </p:cNvSpPr>
              <p:nvPr/>
            </p:nvSpPr>
            <p:spPr bwMode="auto">
              <a:xfrm>
                <a:off x="340" y="403"/>
                <a:ext cx="190" cy="3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122" name="Group 26"/>
            <p:cNvGrpSpPr>
              <a:grpSpLocks/>
            </p:cNvGrpSpPr>
            <p:nvPr/>
          </p:nvGrpSpPr>
          <p:grpSpPr bwMode="auto">
            <a:xfrm>
              <a:off x="530" y="403"/>
              <a:ext cx="190" cy="3575"/>
              <a:chOff x="530" y="403"/>
              <a:chExt cx="190" cy="3575"/>
            </a:xfrm>
          </p:grpSpPr>
          <p:sp>
            <p:nvSpPr>
              <p:cNvPr id="4123" name="Rectangle 27"/>
              <p:cNvSpPr>
                <a:spLocks noChangeArrowheads="1"/>
              </p:cNvSpPr>
              <p:nvPr/>
            </p:nvSpPr>
            <p:spPr bwMode="auto">
              <a:xfrm>
                <a:off x="530" y="403"/>
                <a:ext cx="190" cy="3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124" name="Group 28"/>
              <p:cNvGrpSpPr>
                <a:grpSpLocks/>
              </p:cNvGrpSpPr>
              <p:nvPr/>
            </p:nvGrpSpPr>
            <p:grpSpPr bwMode="auto">
              <a:xfrm>
                <a:off x="530" y="403"/>
                <a:ext cx="190" cy="3575"/>
                <a:chOff x="530" y="403"/>
                <a:chExt cx="190" cy="3575"/>
              </a:xfrm>
            </p:grpSpPr>
            <p:sp>
              <p:nvSpPr>
                <p:cNvPr id="4125" name="Rectangle 29"/>
                <p:cNvSpPr>
                  <a:spLocks noChangeArrowheads="1"/>
                </p:cNvSpPr>
                <p:nvPr/>
              </p:nvSpPr>
              <p:spPr bwMode="auto">
                <a:xfrm>
                  <a:off x="549" y="403"/>
                  <a:ext cx="171" cy="3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EEEEE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zh-TW" altLang="en-US" sz="26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兵強者攻其將將智者伐</a:t>
                  </a:r>
                  <a:endParaRPr lang="zh-TW" altLang="en-US" sz="2600">
                    <a:latin typeface="Arial Unicode MS" pitchFamily="34" charset="-128"/>
                    <a:ea typeface="PMingLiU" pitchFamily="18" charset="-120"/>
                  </a:endParaRPr>
                </a:p>
                <a:p>
                  <a:pPr eaLnBrk="0" hangingPunct="0"/>
                  <a:endParaRPr lang="zh-TW" altLang="en-US" sz="2600">
                    <a:ea typeface="PMingLiU" pitchFamily="18" charset="-120"/>
                  </a:endParaRPr>
                </a:p>
              </p:txBody>
            </p:sp>
            <p:sp>
              <p:nvSpPr>
                <p:cNvPr id="4126" name="Rectangle 30"/>
                <p:cNvSpPr>
                  <a:spLocks noChangeArrowheads="1"/>
                </p:cNvSpPr>
                <p:nvPr/>
              </p:nvSpPr>
              <p:spPr bwMode="auto">
                <a:xfrm>
                  <a:off x="530" y="403"/>
                  <a:ext cx="190" cy="3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200400" y="37338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Arial" charset="0"/>
                <a:ea typeface="PMingLiU" pitchFamily="18" charset="-120"/>
              </a:rPr>
              <a:t>重要人物</a:t>
            </a:r>
            <a:r>
              <a:rPr lang="en-US" altLang="zh-TW" sz="2800">
                <a:latin typeface="Arial" charset="0"/>
                <a:ea typeface="PMingLiU" pitchFamily="18" charset="-120"/>
              </a:rPr>
              <a:t>:</a:t>
            </a:r>
          </a:p>
        </p:txBody>
      </p:sp>
      <p:pic>
        <p:nvPicPr>
          <p:cNvPr id="4132" name="Picture 36" descr="luoka-1018-p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095500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luoka-1018-p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16097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luoka-1018-p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4038600"/>
            <a:ext cx="17494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  <p:bldP spid="4101" grpId="0" animBg="1"/>
      <p:bldP spid="41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1447800"/>
            <a:ext cx="4038600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t">
              <a:spcBef>
                <a:spcPct val="50000"/>
              </a:spcBef>
              <a:buFontTx/>
              <a:buChar char="•"/>
            </a:pP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王允眼看董卓將滅掉東漢王朝，而設下 </a:t>
            </a:r>
            <a:r>
              <a:rPr lang="zh-TW" altLang="en-US" sz="2600">
                <a:latin typeface="DFPOP1W7-B5" pitchFamily="49" charset="-120"/>
                <a:ea typeface="MingLiU" pitchFamily="49" charset="-120"/>
              </a:rPr>
              <a:t>美人</a:t>
            </a: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計</a:t>
            </a:r>
          </a:p>
          <a:p>
            <a:pPr fontAlgn="t">
              <a:spcBef>
                <a:spcPct val="50000"/>
              </a:spcBef>
              <a:buFontTx/>
              <a:buChar char="•"/>
            </a:pP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王允先把貂蟬暗地裡送給呂布，而又把貂蟬明獻給董卓</a:t>
            </a:r>
          </a:p>
          <a:p>
            <a:pPr fontAlgn="t">
              <a:spcBef>
                <a:spcPct val="50000"/>
              </a:spcBef>
              <a:buFontTx/>
              <a:buChar char="•"/>
            </a:pP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董卓為了與呂布建立關係，而收他為義子</a:t>
            </a:r>
          </a:p>
          <a:p>
            <a:pPr fontAlgn="t">
              <a:spcBef>
                <a:spcPct val="50000"/>
              </a:spcBef>
              <a:buFontTx/>
              <a:buChar char="•"/>
            </a:pP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從此以後，貂蟬在二人之間周旋，使二人都愛上了她</a:t>
            </a:r>
            <a:r>
              <a:rPr lang="zh-TW" altLang="en-US" sz="2600" b="0">
                <a:solidFill>
                  <a:srgbClr val="666666"/>
                </a:solidFill>
                <a:latin typeface="DFPOP1W7-B5" pitchFamily="49" charset="-120"/>
                <a:ea typeface="PMingLiU" pitchFamily="18" charset="-120"/>
              </a:rPr>
              <a:t>　　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600075" y="176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7177" name="Picture 9" descr="七、王司徒巧使連環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26098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lianhuan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429000" cy="23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7" name="Picture 19" descr="girl1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304800"/>
            <a:ext cx="18796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457200"/>
            <a:ext cx="37338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>
                <a:ea typeface="PMingLiU" pitchFamily="18" charset="-120"/>
              </a:rPr>
              <a:t> </a:t>
            </a:r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貂蟬是東漢末年王允的歌女有非常美麗的容貌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6934200" y="4267200"/>
            <a:ext cx="84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董卓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5029200" y="1524000"/>
            <a:ext cx="84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王允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utoUpdateAnimBg="0"/>
      <p:bldP spid="7190" grpId="0" autoUpdateAnimBg="0"/>
      <p:bldP spid="7191" grpId="0" autoUpdateAnimBg="0"/>
      <p:bldP spid="719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81000"/>
            <a:ext cx="4495800" cy="5867400"/>
          </a:xfrm>
        </p:spPr>
        <p:txBody>
          <a:bodyPr/>
          <a:lstStyle/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呂布自從知曉董卓收貂蟬入府為姬之後，心懷不滿</a:t>
            </a:r>
          </a:p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有一天，呂布乘董卓去見皇上時，進入董卓府看貂蟬</a:t>
            </a:r>
          </a:p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貂蟬見到呂布時，假意哭訴說董卓欺侮她</a:t>
            </a:r>
          </a:p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呂布聽了憤怒，而這時董卓回府看到他們在一起</a:t>
            </a:r>
          </a:p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董卓搶過呂布的方天畫戟，因此呂布就逃走了</a:t>
            </a:r>
          </a:p>
          <a:p>
            <a:pPr fontAlgn="t">
              <a:spcBef>
                <a:spcPct val="50000"/>
              </a:spcBef>
            </a:pPr>
            <a:r>
              <a:rPr lang="zh-TW" altLang="en-US" sz="2400" b="1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從此兩人互相討厭，王允便說服呂布，滅除了董卓</a:t>
            </a:r>
            <a:r>
              <a:rPr lang="zh-TW" altLang="en-US" sz="2400" b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。</a:t>
            </a:r>
            <a:br>
              <a:rPr lang="zh-TW" altLang="en-US" sz="2400" b="1">
                <a:solidFill>
                  <a:srgbClr val="66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</a:br>
            <a:endParaRPr lang="zh-TW" altLang="en-US" sz="2400" b="1">
              <a:solidFill>
                <a:srgbClr val="6666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MingLiU" pitchFamily="18" charset="-120"/>
              <a:ea typeface="PMingLiU" pitchFamily="18" charset="-120"/>
            </a:endParaRPr>
          </a:p>
          <a:p>
            <a:endParaRPr lang="en-US" altLang="zh-TW" sz="2400" b="1">
              <a:effectLst>
                <a:outerShdw blurRad="38100" dist="38100" dir="2700000" algn="tl">
                  <a:srgbClr val="C0C0C0"/>
                </a:outerShdw>
              </a:effectLst>
              <a:ea typeface="PMingLiU" pitchFamily="18" charset="-120"/>
            </a:endParaRP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00075" y="1760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pic>
        <p:nvPicPr>
          <p:cNvPr id="8203" name="Picture 11" descr="八、董太師大鬧鳳儀亭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743200"/>
            <a:ext cx="2819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 descr="呂布與貂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810000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3810000" y="4495800"/>
            <a:ext cx="84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董卓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85800" y="4876800"/>
            <a:ext cx="84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600">
                <a:latin typeface="DFPOP1W7-B5" pitchFamily="49" charset="-120"/>
                <a:ea typeface="PMingLiU" pitchFamily="18" charset="-120"/>
              </a:rPr>
              <a:t>呂布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2590800" y="228600"/>
            <a:ext cx="8445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600">
                <a:solidFill>
                  <a:schemeClr val="bg1"/>
                </a:solidFill>
                <a:latin typeface="DFPOP1W7-B5" pitchFamily="49" charset="-120"/>
                <a:ea typeface="PMingLiU" pitchFamily="18" charset="-120"/>
              </a:rPr>
              <a:t>呂布</a:t>
            </a:r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1524000" y="5105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3048000" y="3810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srgbClr val="0E2D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MingLiU" pitchFamily="18" charset="-120"/>
                <a:ea typeface="PMingLiU" pitchFamily="18" charset="-120"/>
              </a:rPr>
              <a:t>貂蟬</a:t>
            </a:r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2743200" y="4495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10" name="AutoShap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29600" y="6019800"/>
            <a:ext cx="914400" cy="6858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204" grpId="0" autoUpdateAnimBg="0"/>
      <p:bldP spid="8205" grpId="0" autoUpdateAnimBg="0"/>
      <p:bldP spid="8206" grpId="0" autoUpdateAnimBg="0"/>
      <p:bldP spid="8207" grpId="0" animBg="1"/>
      <p:bldP spid="8208" grpId="0" autoUpdateAnimBg="0"/>
      <p:bldP spid="8209" grpId="0" animBg="1"/>
      <p:bldP spid="82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152400"/>
          <a:ext cx="46482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name="Bitmap Image" r:id="rId5" imgW="3228571" imgH="1123810" progId="Paint.Picture">
                  <p:embed/>
                </p:oleObj>
              </mc:Choice>
              <mc:Fallback>
                <p:oleObj name="Bitmap Image" r:id="rId5" imgW="3228571" imgH="1123810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"/>
                        <a:ext cx="4648200" cy="161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191000" y="3322638"/>
            <a:ext cx="3571875" cy="0"/>
          </a:xfrm>
          <a:prstGeom prst="rect">
            <a:avLst/>
          </a:prstGeom>
          <a:solidFill>
            <a:srgbClr val="FFFF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191000" y="3322638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148" name="Rectangle 28"/>
          <p:cNvSpPr>
            <a:spLocks noChangeArrowheads="1"/>
          </p:cNvSpPr>
          <p:nvPr/>
        </p:nvSpPr>
        <p:spPr bwMode="auto">
          <a:xfrm>
            <a:off x="4572000" y="3429000"/>
            <a:ext cx="3571875" cy="0"/>
          </a:xfrm>
          <a:prstGeom prst="rect">
            <a:avLst/>
          </a:prstGeom>
          <a:solidFill>
            <a:srgbClr val="FFFF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sp>
        <p:nvSpPr>
          <p:cNvPr id="5149" name="Rectangle 29">
            <a:hlinkClick r:id="rId7"/>
          </p:cNvPr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solidFill>
            <a:srgbClr val="FFFF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TW" altLang="en-US"/>
          </a:p>
        </p:txBody>
      </p:sp>
      <p:graphicFrame>
        <p:nvGraphicFramePr>
          <p:cNvPr id="5201" name="Object 81"/>
          <p:cNvGraphicFramePr>
            <a:graphicFrameLocks noChangeAspect="1"/>
          </p:cNvGraphicFramePr>
          <p:nvPr/>
        </p:nvGraphicFramePr>
        <p:xfrm>
          <a:off x="152400" y="1905000"/>
          <a:ext cx="24384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name="Bitmap Image" r:id="rId8" imgW="1171429" imgH="3228571" progId="Paint.Picture">
                  <p:embed/>
                </p:oleObj>
              </mc:Choice>
              <mc:Fallback>
                <p:oleObj name="Bitmap Image" r:id="rId8" imgW="1171429" imgH="3228571" progId="Paint.Picture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05000"/>
                        <a:ext cx="2438400" cy="48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95" name="Group 75"/>
          <p:cNvGrpSpPr>
            <a:grpSpLocks/>
          </p:cNvGrpSpPr>
          <p:nvPr/>
        </p:nvGrpSpPr>
        <p:grpSpPr bwMode="auto">
          <a:xfrm>
            <a:off x="228600" y="2438400"/>
            <a:ext cx="2057400" cy="3692525"/>
            <a:chOff x="0" y="0"/>
            <a:chExt cx="807" cy="3286"/>
          </a:xfrm>
        </p:grpSpPr>
        <p:sp>
          <p:nvSpPr>
            <p:cNvPr id="5173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15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zh-TW" b="0">
                <a:ea typeface="PMingLiU" pitchFamily="18" charset="-120"/>
              </a:endParaRPr>
            </a:p>
          </p:txBody>
        </p:sp>
        <p:sp>
          <p:nvSpPr>
            <p:cNvPr id="5174" name="Rectangle 54"/>
            <p:cNvSpPr>
              <a:spLocks noChangeArrowheads="1"/>
            </p:cNvSpPr>
            <p:nvPr/>
          </p:nvSpPr>
          <p:spPr bwMode="auto">
            <a:xfrm>
              <a:off x="150" y="0"/>
              <a:ext cx="16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altLang="zh-TW" b="0">
                <a:ea typeface="PMingLiU" pitchFamily="18" charset="-120"/>
              </a:endParaRPr>
            </a:p>
          </p:txBody>
        </p:sp>
        <p:sp>
          <p:nvSpPr>
            <p:cNvPr id="5175" name="Rectangle 55"/>
            <p:cNvSpPr>
              <a:spLocks noChangeArrowheads="1"/>
            </p:cNvSpPr>
            <p:nvPr/>
          </p:nvSpPr>
          <p:spPr bwMode="auto">
            <a:xfrm>
              <a:off x="319" y="0"/>
              <a:ext cx="169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altLang="zh-TW" b="0">
                <a:ea typeface="PMingLiU" pitchFamily="18" charset="-120"/>
              </a:endParaRPr>
            </a:p>
          </p:txBody>
        </p:sp>
        <p:grpSp>
          <p:nvGrpSpPr>
            <p:cNvPr id="5184" name="Group 64"/>
            <p:cNvGrpSpPr>
              <a:grpSpLocks/>
            </p:cNvGrpSpPr>
            <p:nvPr/>
          </p:nvGrpSpPr>
          <p:grpSpPr bwMode="auto">
            <a:xfrm>
              <a:off x="488" y="0"/>
              <a:ext cx="169" cy="403"/>
              <a:chOff x="488" y="0"/>
              <a:chExt cx="169" cy="403"/>
            </a:xfrm>
          </p:grpSpPr>
          <p:sp>
            <p:nvSpPr>
              <p:cNvPr id="5183" name="Rectangle 63"/>
              <p:cNvSpPr>
                <a:spLocks noChangeArrowheads="1"/>
              </p:cNvSpPr>
              <p:nvPr/>
            </p:nvSpPr>
            <p:spPr bwMode="auto">
              <a:xfrm>
                <a:off x="488" y="0"/>
                <a:ext cx="169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76" name="Rectangle 56"/>
              <p:cNvSpPr>
                <a:spLocks noChangeArrowheads="1"/>
              </p:cNvSpPr>
              <p:nvPr/>
            </p:nvSpPr>
            <p:spPr bwMode="auto">
              <a:xfrm>
                <a:off x="488" y="0"/>
                <a:ext cx="169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TW" sz="1200" b="0">
                    <a:ea typeface="PMingLiU" pitchFamily="18" charset="-120"/>
                    <a:cs typeface="Times New Roman" pitchFamily="18" charset="0"/>
                  </a:rPr>
                  <a:t> </a:t>
                </a:r>
              </a:p>
              <a:p>
                <a:pPr algn="ctr" eaLnBrk="0" hangingPunct="0"/>
                <a:endParaRPr lang="en-US" altLang="zh-TW" b="0">
                  <a:ea typeface="PMingLiU" pitchFamily="18" charset="-120"/>
                </a:endParaRPr>
              </a:p>
            </p:txBody>
          </p:sp>
        </p:grpSp>
        <p:grpSp>
          <p:nvGrpSpPr>
            <p:cNvPr id="5186" name="Group 66"/>
            <p:cNvGrpSpPr>
              <a:grpSpLocks/>
            </p:cNvGrpSpPr>
            <p:nvPr/>
          </p:nvGrpSpPr>
          <p:grpSpPr bwMode="auto">
            <a:xfrm>
              <a:off x="657" y="0"/>
              <a:ext cx="150" cy="403"/>
              <a:chOff x="657" y="0"/>
              <a:chExt cx="150" cy="403"/>
            </a:xfrm>
          </p:grpSpPr>
          <p:sp>
            <p:nvSpPr>
              <p:cNvPr id="5185" name="Rectangle 65"/>
              <p:cNvSpPr>
                <a:spLocks noChangeArrowheads="1"/>
              </p:cNvSpPr>
              <p:nvPr/>
            </p:nvSpPr>
            <p:spPr bwMode="auto">
              <a:xfrm>
                <a:off x="657" y="0"/>
                <a:ext cx="15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77" name="Rectangle 57"/>
              <p:cNvSpPr>
                <a:spLocks noChangeArrowheads="1"/>
              </p:cNvSpPr>
              <p:nvPr/>
            </p:nvSpPr>
            <p:spPr bwMode="auto">
              <a:xfrm>
                <a:off x="657" y="0"/>
                <a:ext cx="15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r>
                  <a:rPr lang="en-US" altLang="zh-TW" sz="1200" b="0">
                    <a:ea typeface="PMingLiU" pitchFamily="18" charset="-120"/>
                    <a:cs typeface="Times New Roman" pitchFamily="18" charset="0"/>
                  </a:rPr>
                  <a:t> </a:t>
                </a:r>
              </a:p>
              <a:p>
                <a:pPr algn="ctr" eaLnBrk="0" hangingPunct="0"/>
                <a:endParaRPr lang="en-US" altLang="zh-TW" b="0">
                  <a:ea typeface="PMingLiU" pitchFamily="18" charset="-120"/>
                </a:endParaRPr>
              </a:p>
            </p:txBody>
          </p:sp>
        </p:grp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0" y="403"/>
              <a:ext cx="150" cy="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algn="ctr" eaLnBrk="0" hangingPunct="0"/>
              <a:endParaRPr lang="en-US" altLang="zh-TW" b="0">
                <a:ea typeface="PMingLiU" pitchFamily="18" charset="-120"/>
              </a:endParaRPr>
            </a:p>
          </p:txBody>
        </p:sp>
        <p:sp>
          <p:nvSpPr>
            <p:cNvPr id="5182" name="Rectangle 62"/>
            <p:cNvSpPr>
              <a:spLocks noChangeArrowheads="1"/>
            </p:cNvSpPr>
            <p:nvPr/>
          </p:nvSpPr>
          <p:spPr bwMode="auto">
            <a:xfrm>
              <a:off x="657" y="403"/>
              <a:ext cx="150" cy="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altLang="zh-TW" sz="1200" b="0">
                  <a:ea typeface="PMingLiU" pitchFamily="18" charset="-120"/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en-US" altLang="zh-TW" b="0">
                <a:ea typeface="PMingLiU" pitchFamily="18" charset="-120"/>
              </a:endParaRPr>
            </a:p>
          </p:txBody>
        </p:sp>
        <p:grpSp>
          <p:nvGrpSpPr>
            <p:cNvPr id="5188" name="Group 68"/>
            <p:cNvGrpSpPr>
              <a:grpSpLocks/>
            </p:cNvGrpSpPr>
            <p:nvPr/>
          </p:nvGrpSpPr>
          <p:grpSpPr bwMode="auto">
            <a:xfrm>
              <a:off x="150" y="403"/>
              <a:ext cx="169" cy="2883"/>
              <a:chOff x="150" y="403"/>
              <a:chExt cx="169" cy="2883"/>
            </a:xfrm>
          </p:grpSpPr>
          <p:sp>
            <p:nvSpPr>
              <p:cNvPr id="5179" name="Rectangle 59"/>
              <p:cNvSpPr>
                <a:spLocks noChangeArrowheads="1"/>
              </p:cNvSpPr>
              <p:nvPr/>
            </p:nvSpPr>
            <p:spPr bwMode="auto">
              <a:xfrm>
                <a:off x="169" y="403"/>
                <a:ext cx="150" cy="2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剛柔之際奇而復奇</a:t>
                </a:r>
                <a:endParaRPr lang="zh-TW" altLang="en-US" sz="3200">
                  <a:ea typeface="PMingLiU" pitchFamily="18" charset="-120"/>
                </a:endParaRPr>
              </a:p>
              <a:p>
                <a:pPr eaLnBrk="0" hangingPunct="0"/>
                <a:endParaRPr lang="zh-TW" altLang="en-US" sz="3200">
                  <a:ea typeface="PMingLiU" pitchFamily="18" charset="-120"/>
                </a:endParaRPr>
              </a:p>
            </p:txBody>
          </p:sp>
          <p:sp>
            <p:nvSpPr>
              <p:cNvPr id="5187" name="Rectangle 67"/>
              <p:cNvSpPr>
                <a:spLocks noChangeArrowheads="1"/>
              </p:cNvSpPr>
              <p:nvPr/>
            </p:nvSpPr>
            <p:spPr bwMode="auto">
              <a:xfrm>
                <a:off x="150" y="403"/>
                <a:ext cx="169" cy="2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90" name="Group 70"/>
            <p:cNvGrpSpPr>
              <a:grpSpLocks/>
            </p:cNvGrpSpPr>
            <p:nvPr/>
          </p:nvGrpSpPr>
          <p:grpSpPr bwMode="auto">
            <a:xfrm>
              <a:off x="319" y="403"/>
              <a:ext cx="169" cy="2883"/>
              <a:chOff x="319" y="403"/>
              <a:chExt cx="169" cy="2883"/>
            </a:xfrm>
          </p:grpSpPr>
          <p:sp>
            <p:nvSpPr>
              <p:cNvPr id="5180" name="Rectangle 60"/>
              <p:cNvSpPr>
                <a:spLocks noChangeArrowheads="1"/>
              </p:cNvSpPr>
              <p:nvPr/>
            </p:nvSpPr>
            <p:spPr bwMode="auto">
              <a:xfrm>
                <a:off x="338" y="403"/>
                <a:ext cx="150" cy="2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zh-TW" altLang="en-US" sz="3200">
                    <a:solidFill>
                      <a:srgbClr val="000000"/>
                    </a:solidFill>
                    <a:latin typeface="MingLiU" pitchFamily="49" charset="-120"/>
                    <a:ea typeface="MingLiU" pitchFamily="49" charset="-120"/>
                  </a:rPr>
                  <a:t>虛者虛之疑中生疑</a:t>
                </a:r>
                <a:endParaRPr lang="zh-TW" altLang="en-US" sz="3200">
                  <a:ea typeface="PMingLiU" pitchFamily="18" charset="-120"/>
                </a:endParaRPr>
              </a:p>
              <a:p>
                <a:pPr eaLnBrk="0" hangingPunct="0"/>
                <a:endParaRPr lang="zh-TW" altLang="en-US" sz="3200" b="0">
                  <a:ea typeface="PMingLiU" pitchFamily="18" charset="-120"/>
                </a:endParaRPr>
              </a:p>
            </p:txBody>
          </p:sp>
          <p:sp>
            <p:nvSpPr>
              <p:cNvPr id="5189" name="Rectangle 69"/>
              <p:cNvSpPr>
                <a:spLocks noChangeArrowheads="1"/>
              </p:cNvSpPr>
              <p:nvPr/>
            </p:nvSpPr>
            <p:spPr bwMode="auto">
              <a:xfrm>
                <a:off x="319" y="403"/>
                <a:ext cx="169" cy="2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7">
                    <a:solidFill>
                      <a:srgbClr val="A0A0A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5194" name="Group 74"/>
            <p:cNvGrpSpPr>
              <a:grpSpLocks/>
            </p:cNvGrpSpPr>
            <p:nvPr/>
          </p:nvGrpSpPr>
          <p:grpSpPr bwMode="auto">
            <a:xfrm>
              <a:off x="488" y="403"/>
              <a:ext cx="169" cy="2883"/>
              <a:chOff x="488" y="403"/>
              <a:chExt cx="169" cy="2883"/>
            </a:xfrm>
          </p:grpSpPr>
          <p:sp>
            <p:nvSpPr>
              <p:cNvPr id="5193" name="Rectangle 73"/>
              <p:cNvSpPr>
                <a:spLocks noChangeArrowheads="1"/>
              </p:cNvSpPr>
              <p:nvPr/>
            </p:nvSpPr>
            <p:spPr bwMode="auto">
              <a:xfrm>
                <a:off x="488" y="403"/>
                <a:ext cx="169" cy="28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EEEE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192" name="Group 72"/>
              <p:cNvGrpSpPr>
                <a:grpSpLocks/>
              </p:cNvGrpSpPr>
              <p:nvPr/>
            </p:nvGrpSpPr>
            <p:grpSpPr bwMode="auto">
              <a:xfrm>
                <a:off x="488" y="403"/>
                <a:ext cx="169" cy="2883"/>
                <a:chOff x="488" y="403"/>
                <a:chExt cx="169" cy="2883"/>
              </a:xfrm>
            </p:grpSpPr>
            <p:sp>
              <p:nvSpPr>
                <p:cNvPr id="5181" name="Rectangle 61"/>
                <p:cNvSpPr>
                  <a:spLocks noChangeArrowheads="1"/>
                </p:cNvSpPr>
                <p:nvPr/>
              </p:nvSpPr>
              <p:spPr bwMode="auto">
                <a:xfrm>
                  <a:off x="507" y="403"/>
                  <a:ext cx="150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EEEEE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r>
                    <a:rPr lang="zh-TW" altLang="en-US" sz="3200">
                      <a:solidFill>
                        <a:srgbClr val="000000"/>
                      </a:solidFill>
                      <a:latin typeface="MingLiU" pitchFamily="49" charset="-120"/>
                      <a:ea typeface="MingLiU" pitchFamily="49" charset="-120"/>
                    </a:rPr>
                    <a:t>空城</a:t>
                  </a:r>
                  <a:endParaRPr lang="zh-TW" altLang="en-US" sz="3200">
                    <a:ea typeface="PMingLiU" pitchFamily="18" charset="-120"/>
                    <a:cs typeface="Times New Roman" pitchFamily="18" charset="0"/>
                  </a:endParaRPr>
                </a:p>
                <a:p>
                  <a:pPr eaLnBrk="0" hangingPunct="0"/>
                  <a:r>
                    <a:rPr lang="zh-TW" altLang="en-US" sz="3200">
                      <a:ea typeface="PMingLiU" pitchFamily="18" charset="-120"/>
                    </a:rPr>
                    <a:t>計</a:t>
                  </a:r>
                </a:p>
              </p:txBody>
            </p:sp>
            <p:sp>
              <p:nvSpPr>
                <p:cNvPr id="5191" name="Rectangle 71"/>
                <p:cNvSpPr>
                  <a:spLocks noChangeArrowheads="1"/>
                </p:cNvSpPr>
                <p:nvPr/>
              </p:nvSpPr>
              <p:spPr bwMode="auto">
                <a:xfrm>
                  <a:off x="488" y="403"/>
                  <a:ext cx="169" cy="28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A0A0A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pic>
        <p:nvPicPr>
          <p:cNvPr id="5203" name="Picture 83" descr="180px-Zhuge_lia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18129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3124200" y="5257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391700"/>
                </a:solidFill>
                <a:ea typeface="PMingLiU" pitchFamily="18" charset="-120"/>
              </a:rPr>
              <a:t>諸葛亮</a:t>
            </a: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2743200" y="40386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latin typeface="Arial" charset="0"/>
                <a:ea typeface="PMingLiU" pitchFamily="18" charset="-120"/>
              </a:rPr>
              <a:t>重要人物</a:t>
            </a:r>
            <a:r>
              <a:rPr lang="en-US" altLang="zh-TW" sz="2800">
                <a:latin typeface="Arial" charset="0"/>
                <a:ea typeface="PMingLiU" pitchFamily="18" charset="-120"/>
              </a:rPr>
              <a:t>:</a:t>
            </a:r>
          </a:p>
        </p:txBody>
      </p:sp>
      <p:pic>
        <p:nvPicPr>
          <p:cNvPr id="5209" name="Picture 89" descr="司馬懿">
            <a:hlinkClick r:id="rId11" tooltip="司馬懿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1431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98" name="Rectangle 78"/>
          <p:cNvSpPr>
            <a:spLocks noGrp="1" noChangeArrowheads="1"/>
          </p:cNvSpPr>
          <p:nvPr>
            <p:ph type="body" sz="half" idx="2"/>
          </p:nvPr>
        </p:nvSpPr>
        <p:spPr>
          <a:xfrm>
            <a:off x="2590800" y="1981200"/>
            <a:ext cx="5029200" cy="1905000"/>
          </a:xfrm>
        </p:spPr>
        <p:txBody>
          <a:bodyPr/>
          <a:lstStyle/>
          <a:p>
            <a:r>
              <a:rPr lang="zh-TW" altLang="en-US" sz="2800" b="1">
                <a:ea typeface="PMingLiU" pitchFamily="18" charset="-120"/>
              </a:rPr>
              <a:t>空城計是白手起家的手段</a:t>
            </a:r>
          </a:p>
          <a:p>
            <a:r>
              <a:rPr lang="zh-TW" altLang="en-US" sz="2800" b="1">
                <a:ea typeface="PMingLiU" pitchFamily="18" charset="-120"/>
              </a:rPr>
              <a:t>當一個人在異地，連個資源都沒有，空城計就可派上用場</a:t>
            </a:r>
          </a:p>
          <a:p>
            <a:endParaRPr lang="en-US" altLang="zh-TW" sz="2800">
              <a:ea typeface="PMingLiU" pitchFamily="18" charset="-120"/>
            </a:endParaRPr>
          </a:p>
        </p:txBody>
      </p:sp>
      <p:sp>
        <p:nvSpPr>
          <p:cNvPr id="5210" name="Text Box 90"/>
          <p:cNvSpPr txBox="1">
            <a:spLocks noChangeArrowheads="1"/>
          </p:cNvSpPr>
          <p:nvPr/>
        </p:nvSpPr>
        <p:spPr bwMode="auto">
          <a:xfrm>
            <a:off x="7772400" y="2286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PMingLiU" pitchFamily="18" charset="-120"/>
              </a:rPr>
              <a:t>司馬懿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5" grpId="0" autoUpdateAnimBg="0"/>
      <p:bldP spid="5207" grpId="0" autoUpdateAnimBg="0"/>
      <p:bldP spid="5198" grpId="0" build="p" autoUpdateAnimBg="0"/>
      <p:bldP spid="521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304800"/>
            <a:ext cx="4876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>
                <a:latin typeface="Arial" charset="0"/>
                <a:ea typeface="MingLiU" pitchFamily="49" charset="-120"/>
              </a:rPr>
              <a:t>諸葛亮駐守西城，他認為司馬懿一定會攻打西城 </a:t>
            </a:r>
          </a:p>
          <a:p>
            <a:pPr>
              <a:spcBef>
                <a:spcPct val="20000"/>
              </a:spcBef>
            </a:pPr>
            <a:endParaRPr lang="zh-TW" altLang="en-US">
              <a:latin typeface="Arial" charset="0"/>
              <a:ea typeface="MingLiU" pitchFamily="49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>
                <a:latin typeface="Arial" charset="0"/>
                <a:ea typeface="MingLiU" pitchFamily="49" charset="-120"/>
              </a:rPr>
              <a:t>因爲主要的部隊已被調遣出城，西城空虛、無兵可守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zh-TW" altLang="en-US">
              <a:latin typeface="Arial" charset="0"/>
              <a:ea typeface="MingLiU" pitchFamily="49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>
                <a:latin typeface="Arial" charset="0"/>
                <a:ea typeface="MingLiU" pitchFamily="49" charset="-120"/>
              </a:rPr>
              <a:t> 在危急之中，諸葛亮大膽定下空城之計</a:t>
            </a:r>
          </a:p>
          <a:p>
            <a:pPr>
              <a:spcBef>
                <a:spcPct val="20000"/>
              </a:spcBef>
            </a:pPr>
            <a:endParaRPr lang="zh-TW" altLang="en-US">
              <a:latin typeface="Arial" charset="0"/>
              <a:ea typeface="MingLiU" pitchFamily="49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>
                <a:latin typeface="Arial" charset="0"/>
                <a:ea typeface="MingLiU" pitchFamily="49" charset="-120"/>
              </a:rPr>
              <a:t>諸葛亮命令老兵，大開城門，而他帶著琴童自坐城頭</a:t>
            </a:r>
          </a:p>
          <a:p>
            <a:pPr>
              <a:spcBef>
                <a:spcPct val="20000"/>
              </a:spcBef>
            </a:pPr>
            <a:endParaRPr lang="zh-TW" altLang="en-US">
              <a:latin typeface="Arial" charset="0"/>
              <a:ea typeface="MingLiU" pitchFamily="49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zh-TW" altLang="en-US">
                <a:latin typeface="Arial" charset="0"/>
                <a:ea typeface="MingLiU" pitchFamily="49" charset="-120"/>
              </a:rPr>
              <a:t>他擺出一副悠閑自信的樣子來面對司馬懿的千軍萬馬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zh-TW" altLang="en-US">
              <a:latin typeface="Arial" charset="0"/>
              <a:ea typeface="MingLiU" pitchFamily="49" charset="-12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zh-TW">
              <a:latin typeface="Arial" charset="0"/>
              <a:ea typeface="MingLiU" pitchFamily="49" charset="-120"/>
            </a:endParaRPr>
          </a:p>
        </p:txBody>
      </p:sp>
      <p:pic>
        <p:nvPicPr>
          <p:cNvPr id="6155" name="Picture 11" descr="kongche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3528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kongcheng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562475"/>
            <a:ext cx="337185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empty c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38100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620000" y="25908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391700"/>
                </a:solidFill>
                <a:ea typeface="PMingLiU" pitchFamily="18" charset="-120"/>
              </a:rPr>
              <a:t>諸葛亮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391400" y="152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391700"/>
                </a:solidFill>
                <a:ea typeface="PMingLiU" pitchFamily="18" charset="-120"/>
              </a:rPr>
              <a:t>諸葛亮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5334000" y="4953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PMingLiU" pitchFamily="18" charset="-120"/>
              </a:rPr>
              <a:t>司馬懿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60" grpId="0" autoUpdateAnimBg="0"/>
      <p:bldP spid="6161" grpId="0" autoUpdateAnimBg="0"/>
      <p:bldP spid="61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228600"/>
            <a:ext cx="38862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600" b="1">
                <a:latin typeface="MingLiU" pitchFamily="49" charset="-120"/>
                <a:ea typeface="MingLiU" pitchFamily="49" charset="-120"/>
              </a:rPr>
              <a:t>當司馬懿來到西城的時候，見此情形，心生疑惑</a:t>
            </a:r>
          </a:p>
          <a:p>
            <a:pPr>
              <a:lnSpc>
                <a:spcPct val="90000"/>
              </a:lnSpc>
            </a:pPr>
            <a:endParaRPr lang="zh-TW" altLang="en-US" sz="2600" b="1">
              <a:latin typeface="MingLiU" pitchFamily="49" charset="-120"/>
              <a:ea typeface="MingLiU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600" b="1">
                <a:latin typeface="MingLiU" pitchFamily="49" charset="-120"/>
                <a:ea typeface="MingLiU" pitchFamily="49" charset="-120"/>
              </a:rPr>
              <a:t>他深知諸葛亮素來用兵謹慎而半信半疑中不敢進城</a:t>
            </a:r>
          </a:p>
          <a:p>
            <a:pPr>
              <a:lnSpc>
                <a:spcPct val="90000"/>
              </a:lnSpc>
            </a:pPr>
            <a:endParaRPr lang="zh-TW" altLang="en-US" sz="2600" b="1">
              <a:latin typeface="MingLiU" pitchFamily="49" charset="-120"/>
              <a:ea typeface="MingLiU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600" b="1">
                <a:latin typeface="MingLiU" pitchFamily="49" charset="-120"/>
                <a:ea typeface="MingLiU" pitchFamily="49" charset="-120"/>
              </a:rPr>
              <a:t>但當司馬懿得知西城是座空城時，又帶大軍去西城</a:t>
            </a:r>
          </a:p>
          <a:p>
            <a:pPr>
              <a:lnSpc>
                <a:spcPct val="90000"/>
              </a:lnSpc>
            </a:pPr>
            <a:endParaRPr lang="zh-TW" altLang="en-US" sz="2600" b="1">
              <a:latin typeface="MingLiU" pitchFamily="49" charset="-120"/>
              <a:ea typeface="MingLiU" pitchFamily="49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600" b="1">
                <a:latin typeface="MingLiU" pitchFamily="49" charset="-120"/>
                <a:ea typeface="MingLiU" pitchFamily="49" charset="-120"/>
              </a:rPr>
              <a:t>可是他萬沒想到諸葛亮已將大軍調回西城，於是司馬懿只好退兵</a:t>
            </a:r>
          </a:p>
        </p:txBody>
      </p:sp>
      <p:pic>
        <p:nvPicPr>
          <p:cNvPr id="21516" name="Picture 12" descr="kongche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3124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7-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4987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511152055441454--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825"/>
            <a:ext cx="3810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657600" y="1524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solidFill>
                  <a:srgbClr val="391700"/>
                </a:solidFill>
                <a:ea typeface="PMingLiU" pitchFamily="18" charset="-120"/>
              </a:rPr>
              <a:t>諸葛亮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28600" y="6172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PMingLiU" pitchFamily="18" charset="-120"/>
              </a:rPr>
              <a:t>司馬懿 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3886200" y="35052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PMingLiU" pitchFamily="18" charset="-120"/>
              </a:rPr>
              <a:t>司馬懿 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1219200" y="190500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>
                <a:ea typeface="PMingLiU" pitchFamily="18" charset="-120"/>
              </a:rPr>
              <a:t>司馬懿 </a:t>
            </a:r>
          </a:p>
        </p:txBody>
      </p:sp>
      <p:sp>
        <p:nvSpPr>
          <p:cNvPr id="21525" name="AutoShap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924800" y="6324600"/>
            <a:ext cx="914400" cy="53340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  <p:bldP spid="21521" grpId="0" autoUpdateAnimBg="0"/>
      <p:bldP spid="21522" grpId="0" autoUpdateAnimBg="0"/>
      <p:bldP spid="21523" grpId="0" autoUpdateAnimBg="0"/>
      <p:bldP spid="21524" grpId="0" autoUpdateAnimBg="0"/>
      <p:bldP spid="2152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7620</TotalTime>
  <Words>1390</Words>
  <Application>Microsoft Office PowerPoint</Application>
  <PresentationFormat>如螢幕大小 (4:3)</PresentationFormat>
  <Paragraphs>295</Paragraphs>
  <Slides>19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30" baseType="lpstr">
      <vt:lpstr>Times New Roman</vt:lpstr>
      <vt:lpstr>DFPOP1W7-B5</vt:lpstr>
      <vt:lpstr>PMingLiU</vt:lpstr>
      <vt:lpstr>華康中黑體</vt:lpstr>
      <vt:lpstr>華康POP1體W7(P)</vt:lpstr>
      <vt:lpstr>Arial</vt:lpstr>
      <vt:lpstr>Arial Unicode MS</vt:lpstr>
      <vt:lpstr>MingLiU</vt:lpstr>
      <vt:lpstr>Alba</vt:lpstr>
      <vt:lpstr>Default Design</vt:lpstr>
      <vt:lpstr>Bitmap Image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反間計 苦肉計 連環計  重要人物: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OSE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Justine Li</dc:creator>
  <cp:lastModifiedBy>user</cp:lastModifiedBy>
  <cp:revision>45</cp:revision>
  <dcterms:created xsi:type="dcterms:W3CDTF">2006-12-08T02:47:37Z</dcterms:created>
  <dcterms:modified xsi:type="dcterms:W3CDTF">2015-05-28T07:24:20Z</dcterms:modified>
</cp:coreProperties>
</file>