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57" r:id="rId4"/>
    <p:sldId id="263" r:id="rId5"/>
    <p:sldId id="258" r:id="rId6"/>
    <p:sldId id="264" r:id="rId7"/>
    <p:sldId id="259" r:id="rId8"/>
    <p:sldId id="265" r:id="rId9"/>
    <p:sldId id="260" r:id="rId10"/>
    <p:sldId id="266" r:id="rId11"/>
    <p:sldId id="261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4B9E3A"/>
    <a:srgbClr val="FF5050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1014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943A8E-C56A-47D6-8EDB-927DFF9ABBA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1213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6C730-972F-4286-A6BE-1F57C6C06401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7" name="Group 227"/>
          <p:cNvGrpSpPr>
            <a:grpSpLocks/>
          </p:cNvGrpSpPr>
          <p:nvPr userDrawn="1"/>
        </p:nvGrpSpPr>
        <p:grpSpPr bwMode="auto">
          <a:xfrm>
            <a:off x="8174038" y="6076950"/>
            <a:ext cx="652462" cy="750888"/>
            <a:chOff x="1588" y="1604"/>
            <a:chExt cx="1996" cy="2297"/>
          </a:xfrm>
        </p:grpSpPr>
        <p:sp>
          <p:nvSpPr>
            <p:cNvPr id="5348" name="Freeform 228"/>
            <p:cNvSpPr>
              <a:spLocks noChangeAspect="1"/>
            </p:cNvSpPr>
            <p:nvPr/>
          </p:nvSpPr>
          <p:spPr bwMode="auto">
            <a:xfrm rot="-1943758">
              <a:off x="2732" y="2419"/>
              <a:ext cx="381" cy="358"/>
            </a:xfrm>
            <a:custGeom>
              <a:avLst/>
              <a:gdLst>
                <a:gd name="T0" fmla="*/ 168 w 381"/>
                <a:gd name="T1" fmla="*/ 0 h 358"/>
                <a:gd name="T2" fmla="*/ 268 w 381"/>
                <a:gd name="T3" fmla="*/ 173 h 358"/>
                <a:gd name="T4" fmla="*/ 356 w 381"/>
                <a:gd name="T5" fmla="*/ 341 h 358"/>
                <a:gd name="T6" fmla="*/ 120 w 381"/>
                <a:gd name="T7" fmla="*/ 274 h 358"/>
                <a:gd name="T8" fmla="*/ 0 w 381"/>
                <a:gd name="T9" fmla="*/ 145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1" h="358">
                  <a:moveTo>
                    <a:pt x="168" y="0"/>
                  </a:moveTo>
                  <a:cubicBezTo>
                    <a:pt x="185" y="29"/>
                    <a:pt x="237" y="116"/>
                    <a:pt x="268" y="173"/>
                  </a:cubicBezTo>
                  <a:cubicBezTo>
                    <a:pt x="299" y="230"/>
                    <a:pt x="381" y="324"/>
                    <a:pt x="356" y="341"/>
                  </a:cubicBezTo>
                  <a:cubicBezTo>
                    <a:pt x="331" y="358"/>
                    <a:pt x="179" y="307"/>
                    <a:pt x="120" y="274"/>
                  </a:cubicBezTo>
                  <a:cubicBezTo>
                    <a:pt x="61" y="241"/>
                    <a:pt x="24" y="173"/>
                    <a:pt x="0" y="145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49" name="Freeform 229"/>
            <p:cNvSpPr>
              <a:spLocks/>
            </p:cNvSpPr>
            <p:nvPr/>
          </p:nvSpPr>
          <p:spPr bwMode="auto">
            <a:xfrm rot="-901238">
              <a:off x="1588" y="1995"/>
              <a:ext cx="545" cy="445"/>
            </a:xfrm>
            <a:custGeom>
              <a:avLst/>
              <a:gdLst>
                <a:gd name="T0" fmla="*/ 15 w 158"/>
                <a:gd name="T1" fmla="*/ 15 h 105"/>
                <a:gd name="T2" fmla="*/ 151 w 158"/>
                <a:gd name="T3" fmla="*/ 15 h 105"/>
                <a:gd name="T4" fmla="*/ 60 w 158"/>
                <a:gd name="T5" fmla="*/ 105 h 105"/>
                <a:gd name="T6" fmla="*/ 15 w 158"/>
                <a:gd name="T7" fmla="*/ 1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" h="105">
                  <a:moveTo>
                    <a:pt x="15" y="15"/>
                  </a:moveTo>
                  <a:cubicBezTo>
                    <a:pt x="30" y="0"/>
                    <a:pt x="144" y="0"/>
                    <a:pt x="151" y="15"/>
                  </a:cubicBezTo>
                  <a:cubicBezTo>
                    <a:pt x="158" y="30"/>
                    <a:pt x="83" y="105"/>
                    <a:pt x="60" y="105"/>
                  </a:cubicBezTo>
                  <a:cubicBezTo>
                    <a:pt x="37" y="105"/>
                    <a:pt x="0" y="30"/>
                    <a:pt x="15" y="15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50" name="Freeform 230"/>
            <p:cNvSpPr>
              <a:spLocks noChangeAspect="1"/>
            </p:cNvSpPr>
            <p:nvPr/>
          </p:nvSpPr>
          <p:spPr bwMode="auto">
            <a:xfrm>
              <a:off x="1827" y="1604"/>
              <a:ext cx="1757" cy="2297"/>
            </a:xfrm>
            <a:custGeom>
              <a:avLst/>
              <a:gdLst>
                <a:gd name="T0" fmla="*/ 1213 w 1757"/>
                <a:gd name="T1" fmla="*/ 100 h 2297"/>
                <a:gd name="T2" fmla="*/ 1341 w 1757"/>
                <a:gd name="T3" fmla="*/ 292 h 2297"/>
                <a:gd name="T4" fmla="*/ 1365 w 1757"/>
                <a:gd name="T5" fmla="*/ 468 h 2297"/>
                <a:gd name="T6" fmla="*/ 1565 w 1757"/>
                <a:gd name="T7" fmla="*/ 548 h 2297"/>
                <a:gd name="T8" fmla="*/ 1621 w 1757"/>
                <a:gd name="T9" fmla="*/ 668 h 2297"/>
                <a:gd name="T10" fmla="*/ 1485 w 1757"/>
                <a:gd name="T11" fmla="*/ 716 h 2297"/>
                <a:gd name="T12" fmla="*/ 1301 w 1757"/>
                <a:gd name="T13" fmla="*/ 740 h 2297"/>
                <a:gd name="T14" fmla="*/ 1517 w 1757"/>
                <a:gd name="T15" fmla="*/ 788 h 2297"/>
                <a:gd name="T16" fmla="*/ 1437 w 1757"/>
                <a:gd name="T17" fmla="*/ 852 h 2297"/>
                <a:gd name="T18" fmla="*/ 1229 w 1757"/>
                <a:gd name="T19" fmla="*/ 900 h 2297"/>
                <a:gd name="T20" fmla="*/ 1085 w 1757"/>
                <a:gd name="T21" fmla="*/ 1100 h 2297"/>
                <a:gd name="T22" fmla="*/ 1029 w 1757"/>
                <a:gd name="T23" fmla="*/ 1364 h 2297"/>
                <a:gd name="T24" fmla="*/ 1085 w 1757"/>
                <a:gd name="T25" fmla="*/ 1628 h 2297"/>
                <a:gd name="T26" fmla="*/ 1293 w 1757"/>
                <a:gd name="T27" fmla="*/ 1828 h 2297"/>
                <a:gd name="T28" fmla="*/ 1573 w 1757"/>
                <a:gd name="T29" fmla="*/ 1764 h 2297"/>
                <a:gd name="T30" fmla="*/ 1749 w 1757"/>
                <a:gd name="T31" fmla="*/ 1836 h 2297"/>
                <a:gd name="T32" fmla="*/ 1621 w 1757"/>
                <a:gd name="T33" fmla="*/ 1924 h 2297"/>
                <a:gd name="T34" fmla="*/ 1501 w 1757"/>
                <a:gd name="T35" fmla="*/ 1980 h 2297"/>
                <a:gd name="T36" fmla="*/ 1437 w 1757"/>
                <a:gd name="T37" fmla="*/ 1980 h 2297"/>
                <a:gd name="T38" fmla="*/ 1477 w 1757"/>
                <a:gd name="T39" fmla="*/ 2036 h 2297"/>
                <a:gd name="T40" fmla="*/ 1437 w 1757"/>
                <a:gd name="T41" fmla="*/ 2164 h 2297"/>
                <a:gd name="T42" fmla="*/ 1373 w 1757"/>
                <a:gd name="T43" fmla="*/ 2292 h 2297"/>
                <a:gd name="T44" fmla="*/ 1293 w 1757"/>
                <a:gd name="T45" fmla="*/ 2132 h 2297"/>
                <a:gd name="T46" fmla="*/ 1237 w 1757"/>
                <a:gd name="T47" fmla="*/ 1996 h 2297"/>
                <a:gd name="T48" fmla="*/ 997 w 1757"/>
                <a:gd name="T49" fmla="*/ 1892 h 2297"/>
                <a:gd name="T50" fmla="*/ 629 w 1757"/>
                <a:gd name="T51" fmla="*/ 1788 h 2297"/>
                <a:gd name="T52" fmla="*/ 253 w 1757"/>
                <a:gd name="T53" fmla="*/ 1556 h 2297"/>
                <a:gd name="T54" fmla="*/ 53 w 1757"/>
                <a:gd name="T55" fmla="*/ 1260 h 2297"/>
                <a:gd name="T56" fmla="*/ 5 w 1757"/>
                <a:gd name="T57" fmla="*/ 884 h 2297"/>
                <a:gd name="T58" fmla="*/ 85 w 1757"/>
                <a:gd name="T59" fmla="*/ 524 h 2297"/>
                <a:gd name="T60" fmla="*/ 245 w 1757"/>
                <a:gd name="T61" fmla="*/ 276 h 2297"/>
                <a:gd name="T62" fmla="*/ 444 w 1757"/>
                <a:gd name="T63" fmla="*/ 95 h 2297"/>
                <a:gd name="T64" fmla="*/ 709 w 1757"/>
                <a:gd name="T65" fmla="*/ 12 h 2297"/>
                <a:gd name="T66" fmla="*/ 973 w 1757"/>
                <a:gd name="T67" fmla="*/ 20 h 2297"/>
                <a:gd name="T68" fmla="*/ 1213 w 1757"/>
                <a:gd name="T69" fmla="*/ 100 h 2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57" h="2297">
                  <a:moveTo>
                    <a:pt x="1213" y="100"/>
                  </a:moveTo>
                  <a:cubicBezTo>
                    <a:pt x="1274" y="145"/>
                    <a:pt x="1316" y="231"/>
                    <a:pt x="1341" y="292"/>
                  </a:cubicBezTo>
                  <a:cubicBezTo>
                    <a:pt x="1366" y="353"/>
                    <a:pt x="1328" y="425"/>
                    <a:pt x="1365" y="468"/>
                  </a:cubicBezTo>
                  <a:cubicBezTo>
                    <a:pt x="1402" y="511"/>
                    <a:pt x="1522" y="515"/>
                    <a:pt x="1565" y="548"/>
                  </a:cubicBezTo>
                  <a:cubicBezTo>
                    <a:pt x="1608" y="581"/>
                    <a:pt x="1634" y="640"/>
                    <a:pt x="1621" y="668"/>
                  </a:cubicBezTo>
                  <a:cubicBezTo>
                    <a:pt x="1608" y="696"/>
                    <a:pt x="1538" y="704"/>
                    <a:pt x="1485" y="716"/>
                  </a:cubicBezTo>
                  <a:cubicBezTo>
                    <a:pt x="1432" y="728"/>
                    <a:pt x="1296" y="728"/>
                    <a:pt x="1301" y="740"/>
                  </a:cubicBezTo>
                  <a:cubicBezTo>
                    <a:pt x="1306" y="752"/>
                    <a:pt x="1494" y="769"/>
                    <a:pt x="1517" y="788"/>
                  </a:cubicBezTo>
                  <a:cubicBezTo>
                    <a:pt x="1540" y="807"/>
                    <a:pt x="1485" y="833"/>
                    <a:pt x="1437" y="852"/>
                  </a:cubicBezTo>
                  <a:cubicBezTo>
                    <a:pt x="1389" y="871"/>
                    <a:pt x="1288" y="859"/>
                    <a:pt x="1229" y="900"/>
                  </a:cubicBezTo>
                  <a:cubicBezTo>
                    <a:pt x="1170" y="941"/>
                    <a:pt x="1118" y="1023"/>
                    <a:pt x="1085" y="1100"/>
                  </a:cubicBezTo>
                  <a:cubicBezTo>
                    <a:pt x="1052" y="1177"/>
                    <a:pt x="1029" y="1276"/>
                    <a:pt x="1029" y="1364"/>
                  </a:cubicBezTo>
                  <a:cubicBezTo>
                    <a:pt x="1029" y="1452"/>
                    <a:pt x="1041" y="1551"/>
                    <a:pt x="1085" y="1628"/>
                  </a:cubicBezTo>
                  <a:cubicBezTo>
                    <a:pt x="1129" y="1705"/>
                    <a:pt x="1212" y="1805"/>
                    <a:pt x="1293" y="1828"/>
                  </a:cubicBezTo>
                  <a:cubicBezTo>
                    <a:pt x="1374" y="1851"/>
                    <a:pt x="1497" y="1763"/>
                    <a:pt x="1573" y="1764"/>
                  </a:cubicBezTo>
                  <a:cubicBezTo>
                    <a:pt x="1649" y="1765"/>
                    <a:pt x="1741" y="1809"/>
                    <a:pt x="1749" y="1836"/>
                  </a:cubicBezTo>
                  <a:cubicBezTo>
                    <a:pt x="1757" y="1863"/>
                    <a:pt x="1662" y="1900"/>
                    <a:pt x="1621" y="1924"/>
                  </a:cubicBezTo>
                  <a:cubicBezTo>
                    <a:pt x="1580" y="1948"/>
                    <a:pt x="1532" y="1971"/>
                    <a:pt x="1501" y="1980"/>
                  </a:cubicBezTo>
                  <a:cubicBezTo>
                    <a:pt x="1470" y="1989"/>
                    <a:pt x="1441" y="1971"/>
                    <a:pt x="1437" y="1980"/>
                  </a:cubicBezTo>
                  <a:cubicBezTo>
                    <a:pt x="1433" y="1989"/>
                    <a:pt x="1477" y="2005"/>
                    <a:pt x="1477" y="2036"/>
                  </a:cubicBezTo>
                  <a:cubicBezTo>
                    <a:pt x="1477" y="2067"/>
                    <a:pt x="1454" y="2121"/>
                    <a:pt x="1437" y="2164"/>
                  </a:cubicBezTo>
                  <a:cubicBezTo>
                    <a:pt x="1420" y="2207"/>
                    <a:pt x="1397" y="2297"/>
                    <a:pt x="1373" y="2292"/>
                  </a:cubicBezTo>
                  <a:cubicBezTo>
                    <a:pt x="1349" y="2287"/>
                    <a:pt x="1316" y="2181"/>
                    <a:pt x="1293" y="2132"/>
                  </a:cubicBezTo>
                  <a:cubicBezTo>
                    <a:pt x="1270" y="2083"/>
                    <a:pt x="1286" y="2036"/>
                    <a:pt x="1237" y="1996"/>
                  </a:cubicBezTo>
                  <a:cubicBezTo>
                    <a:pt x="1188" y="1956"/>
                    <a:pt x="1098" y="1927"/>
                    <a:pt x="997" y="1892"/>
                  </a:cubicBezTo>
                  <a:cubicBezTo>
                    <a:pt x="896" y="1857"/>
                    <a:pt x="753" y="1844"/>
                    <a:pt x="629" y="1788"/>
                  </a:cubicBezTo>
                  <a:cubicBezTo>
                    <a:pt x="505" y="1732"/>
                    <a:pt x="349" y="1644"/>
                    <a:pt x="253" y="1556"/>
                  </a:cubicBezTo>
                  <a:cubicBezTo>
                    <a:pt x="157" y="1468"/>
                    <a:pt x="94" y="1372"/>
                    <a:pt x="53" y="1260"/>
                  </a:cubicBezTo>
                  <a:cubicBezTo>
                    <a:pt x="12" y="1148"/>
                    <a:pt x="0" y="1007"/>
                    <a:pt x="5" y="884"/>
                  </a:cubicBezTo>
                  <a:cubicBezTo>
                    <a:pt x="10" y="761"/>
                    <a:pt x="45" y="625"/>
                    <a:pt x="85" y="524"/>
                  </a:cubicBezTo>
                  <a:cubicBezTo>
                    <a:pt x="125" y="423"/>
                    <a:pt x="185" y="347"/>
                    <a:pt x="245" y="276"/>
                  </a:cubicBezTo>
                  <a:cubicBezTo>
                    <a:pt x="305" y="205"/>
                    <a:pt x="367" y="139"/>
                    <a:pt x="444" y="95"/>
                  </a:cubicBezTo>
                  <a:cubicBezTo>
                    <a:pt x="521" y="51"/>
                    <a:pt x="621" y="24"/>
                    <a:pt x="709" y="12"/>
                  </a:cubicBezTo>
                  <a:cubicBezTo>
                    <a:pt x="797" y="0"/>
                    <a:pt x="889" y="5"/>
                    <a:pt x="973" y="20"/>
                  </a:cubicBezTo>
                  <a:cubicBezTo>
                    <a:pt x="1057" y="35"/>
                    <a:pt x="1152" y="55"/>
                    <a:pt x="1213" y="100"/>
                  </a:cubicBez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51" name="Oval 231"/>
            <p:cNvSpPr>
              <a:spLocks noChangeAspect="1" noChangeArrowheads="1"/>
            </p:cNvSpPr>
            <p:nvPr/>
          </p:nvSpPr>
          <p:spPr bwMode="auto">
            <a:xfrm flipH="1">
              <a:off x="2739" y="1990"/>
              <a:ext cx="68" cy="6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352" name="Oval 232"/>
            <p:cNvSpPr>
              <a:spLocks noChangeArrowheads="1"/>
            </p:cNvSpPr>
            <p:nvPr/>
          </p:nvSpPr>
          <p:spPr bwMode="auto">
            <a:xfrm>
              <a:off x="2546" y="2185"/>
              <a:ext cx="366" cy="167"/>
            </a:xfrm>
            <a:prstGeom prst="ellipse">
              <a:avLst/>
            </a:prstGeom>
            <a:gradFill rotWithShape="1">
              <a:gsLst>
                <a:gs pos="0">
                  <a:srgbClr val="FF9999"/>
                </a:gs>
                <a:gs pos="100000">
                  <a:srgbClr val="FF9999">
                    <a:gamma/>
                    <a:shade val="46275"/>
                    <a:invGamma/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353" name="Freeform 233"/>
            <p:cNvSpPr>
              <a:spLocks/>
            </p:cNvSpPr>
            <p:nvPr/>
          </p:nvSpPr>
          <p:spPr bwMode="auto">
            <a:xfrm>
              <a:off x="2621" y="2336"/>
              <a:ext cx="491" cy="1121"/>
            </a:xfrm>
            <a:custGeom>
              <a:avLst/>
              <a:gdLst>
                <a:gd name="T0" fmla="*/ 491 w 491"/>
                <a:gd name="T1" fmla="*/ 0 h 1121"/>
                <a:gd name="T2" fmla="*/ 283 w 491"/>
                <a:gd name="T3" fmla="*/ 48 h 1121"/>
                <a:gd name="T4" fmla="*/ 51 w 491"/>
                <a:gd name="T5" fmla="*/ 240 h 1121"/>
                <a:gd name="T6" fmla="*/ 3 w 491"/>
                <a:gd name="T7" fmla="*/ 488 h 1121"/>
                <a:gd name="T8" fmla="*/ 67 w 491"/>
                <a:gd name="T9" fmla="*/ 784 h 1121"/>
                <a:gd name="T10" fmla="*/ 219 w 491"/>
                <a:gd name="T11" fmla="*/ 992 h 1121"/>
                <a:gd name="T12" fmla="*/ 411 w 491"/>
                <a:gd name="T13" fmla="*/ 1104 h 1121"/>
                <a:gd name="T14" fmla="*/ 491 w 491"/>
                <a:gd name="T15" fmla="*/ 1096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1" h="1121">
                  <a:moveTo>
                    <a:pt x="491" y="0"/>
                  </a:moveTo>
                  <a:cubicBezTo>
                    <a:pt x="423" y="4"/>
                    <a:pt x="356" y="8"/>
                    <a:pt x="283" y="48"/>
                  </a:cubicBezTo>
                  <a:cubicBezTo>
                    <a:pt x="210" y="88"/>
                    <a:pt x="98" y="167"/>
                    <a:pt x="51" y="240"/>
                  </a:cubicBezTo>
                  <a:cubicBezTo>
                    <a:pt x="4" y="313"/>
                    <a:pt x="0" y="397"/>
                    <a:pt x="3" y="488"/>
                  </a:cubicBezTo>
                  <a:cubicBezTo>
                    <a:pt x="6" y="579"/>
                    <a:pt x="31" y="700"/>
                    <a:pt x="67" y="784"/>
                  </a:cubicBezTo>
                  <a:cubicBezTo>
                    <a:pt x="103" y="868"/>
                    <a:pt x="162" y="939"/>
                    <a:pt x="219" y="992"/>
                  </a:cubicBezTo>
                  <a:cubicBezTo>
                    <a:pt x="276" y="1045"/>
                    <a:pt x="366" y="1087"/>
                    <a:pt x="411" y="1104"/>
                  </a:cubicBezTo>
                  <a:cubicBezTo>
                    <a:pt x="456" y="1121"/>
                    <a:pt x="473" y="1108"/>
                    <a:pt x="491" y="109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54" name="Freeform 234"/>
            <p:cNvSpPr>
              <a:spLocks noChangeAspect="1"/>
            </p:cNvSpPr>
            <p:nvPr/>
          </p:nvSpPr>
          <p:spPr bwMode="auto">
            <a:xfrm>
              <a:off x="2492" y="2619"/>
              <a:ext cx="381" cy="358"/>
            </a:xfrm>
            <a:custGeom>
              <a:avLst/>
              <a:gdLst>
                <a:gd name="T0" fmla="*/ 168 w 381"/>
                <a:gd name="T1" fmla="*/ 0 h 358"/>
                <a:gd name="T2" fmla="*/ 268 w 381"/>
                <a:gd name="T3" fmla="*/ 173 h 358"/>
                <a:gd name="T4" fmla="*/ 356 w 381"/>
                <a:gd name="T5" fmla="*/ 341 h 358"/>
                <a:gd name="T6" fmla="*/ 120 w 381"/>
                <a:gd name="T7" fmla="*/ 274 h 358"/>
                <a:gd name="T8" fmla="*/ 0 w 381"/>
                <a:gd name="T9" fmla="*/ 145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1" h="358">
                  <a:moveTo>
                    <a:pt x="168" y="0"/>
                  </a:moveTo>
                  <a:cubicBezTo>
                    <a:pt x="185" y="29"/>
                    <a:pt x="237" y="116"/>
                    <a:pt x="268" y="173"/>
                  </a:cubicBezTo>
                  <a:cubicBezTo>
                    <a:pt x="299" y="230"/>
                    <a:pt x="381" y="324"/>
                    <a:pt x="356" y="341"/>
                  </a:cubicBezTo>
                  <a:cubicBezTo>
                    <a:pt x="331" y="358"/>
                    <a:pt x="179" y="307"/>
                    <a:pt x="120" y="274"/>
                  </a:cubicBezTo>
                  <a:cubicBezTo>
                    <a:pt x="61" y="241"/>
                    <a:pt x="24" y="173"/>
                    <a:pt x="0" y="145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あくあフォント" pitchFamily="1" charset="-128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ja-JP" altLang="en-US" noProof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172450" y="6245225"/>
            <a:ext cx="514350" cy="476250"/>
          </a:xfrm>
        </p:spPr>
        <p:txBody>
          <a:bodyPr/>
          <a:lstStyle>
            <a:lvl1pPr>
              <a:defRPr/>
            </a:lvl1pPr>
          </a:lstStyle>
          <a:p>
            <a:fld id="{0AA0BB01-9F54-43FE-A992-0AF6760985C5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146" name="Freeform 26"/>
          <p:cNvSpPr>
            <a:spLocks/>
          </p:cNvSpPr>
          <p:nvPr userDrawn="1"/>
        </p:nvSpPr>
        <p:spPr bwMode="auto">
          <a:xfrm>
            <a:off x="1476375" y="3535363"/>
            <a:ext cx="6911975" cy="180975"/>
          </a:xfrm>
          <a:custGeom>
            <a:avLst/>
            <a:gdLst>
              <a:gd name="T0" fmla="*/ 0 w 4354"/>
              <a:gd name="T1" fmla="*/ 65 h 114"/>
              <a:gd name="T2" fmla="*/ 781 w 4354"/>
              <a:gd name="T3" fmla="*/ 0 h 114"/>
              <a:gd name="T4" fmla="*/ 1360 w 4354"/>
              <a:gd name="T5" fmla="*/ 65 h 114"/>
              <a:gd name="T6" fmla="*/ 1782 w 4354"/>
              <a:gd name="T7" fmla="*/ 67 h 114"/>
              <a:gd name="T8" fmla="*/ 2177 w 4354"/>
              <a:gd name="T9" fmla="*/ 111 h 114"/>
              <a:gd name="T10" fmla="*/ 2794 w 4354"/>
              <a:gd name="T11" fmla="*/ 84 h 114"/>
              <a:gd name="T12" fmla="*/ 3275 w 4354"/>
              <a:gd name="T13" fmla="*/ 22 h 114"/>
              <a:gd name="T14" fmla="*/ 3900 w 4354"/>
              <a:gd name="T15" fmla="*/ 20 h 114"/>
              <a:gd name="T16" fmla="*/ 4354 w 4354"/>
              <a:gd name="T17" fmla="*/ 65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54" h="114">
                <a:moveTo>
                  <a:pt x="0" y="65"/>
                </a:moveTo>
                <a:cubicBezTo>
                  <a:pt x="130" y="54"/>
                  <a:pt x="554" y="0"/>
                  <a:pt x="781" y="0"/>
                </a:cubicBezTo>
                <a:cubicBezTo>
                  <a:pt x="1008" y="0"/>
                  <a:pt x="1193" y="54"/>
                  <a:pt x="1360" y="65"/>
                </a:cubicBezTo>
                <a:cubicBezTo>
                  <a:pt x="1527" y="76"/>
                  <a:pt x="1646" y="59"/>
                  <a:pt x="1782" y="67"/>
                </a:cubicBezTo>
                <a:cubicBezTo>
                  <a:pt x="1918" y="75"/>
                  <a:pt x="2008" y="108"/>
                  <a:pt x="2177" y="111"/>
                </a:cubicBezTo>
                <a:cubicBezTo>
                  <a:pt x="2346" y="114"/>
                  <a:pt x="2611" y="99"/>
                  <a:pt x="2794" y="84"/>
                </a:cubicBezTo>
                <a:cubicBezTo>
                  <a:pt x="2977" y="69"/>
                  <a:pt x="3091" y="33"/>
                  <a:pt x="3275" y="22"/>
                </a:cubicBezTo>
                <a:cubicBezTo>
                  <a:pt x="3459" y="11"/>
                  <a:pt x="3720" y="13"/>
                  <a:pt x="3900" y="20"/>
                </a:cubicBezTo>
                <a:cubicBezTo>
                  <a:pt x="4080" y="27"/>
                  <a:pt x="4251" y="38"/>
                  <a:pt x="4354" y="6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14450" y="2130425"/>
            <a:ext cx="7126288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ja-JP" altLang="en-US" noProof="0" smtClean="0"/>
          </a:p>
        </p:txBody>
      </p:sp>
      <p:grpSp>
        <p:nvGrpSpPr>
          <p:cNvPr id="5359" name="Group 239"/>
          <p:cNvGrpSpPr>
            <a:grpSpLocks/>
          </p:cNvGrpSpPr>
          <p:nvPr userDrawn="1"/>
        </p:nvGrpSpPr>
        <p:grpSpPr bwMode="auto">
          <a:xfrm>
            <a:off x="247650" y="2509838"/>
            <a:ext cx="1127125" cy="1101725"/>
            <a:chOff x="2478" y="112"/>
            <a:chExt cx="1164" cy="1139"/>
          </a:xfrm>
        </p:grpSpPr>
        <p:sp>
          <p:nvSpPr>
            <p:cNvPr id="5355" name="Freeform 235"/>
            <p:cNvSpPr>
              <a:spLocks/>
            </p:cNvSpPr>
            <p:nvPr userDrawn="1"/>
          </p:nvSpPr>
          <p:spPr bwMode="auto">
            <a:xfrm>
              <a:off x="2478" y="112"/>
              <a:ext cx="1164" cy="1139"/>
            </a:xfrm>
            <a:custGeom>
              <a:avLst/>
              <a:gdLst>
                <a:gd name="T0" fmla="*/ 72 w 596"/>
                <a:gd name="T1" fmla="*/ 103 h 583"/>
                <a:gd name="T2" fmla="*/ 18 w 596"/>
                <a:gd name="T3" fmla="*/ 304 h 583"/>
                <a:gd name="T4" fmla="*/ 154 w 596"/>
                <a:gd name="T5" fmla="*/ 532 h 583"/>
                <a:gd name="T6" fmla="*/ 434 w 596"/>
                <a:gd name="T7" fmla="*/ 546 h 583"/>
                <a:gd name="T8" fmla="*/ 585 w 596"/>
                <a:gd name="T9" fmla="*/ 310 h 583"/>
                <a:gd name="T10" fmla="*/ 498 w 596"/>
                <a:gd name="T11" fmla="*/ 90 h 583"/>
                <a:gd name="T12" fmla="*/ 266 w 596"/>
                <a:gd name="T13" fmla="*/ 2 h 583"/>
                <a:gd name="T14" fmla="*/ 72 w 596"/>
                <a:gd name="T15" fmla="*/ 103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6" h="583">
                  <a:moveTo>
                    <a:pt x="72" y="103"/>
                  </a:moveTo>
                  <a:cubicBezTo>
                    <a:pt x="30" y="155"/>
                    <a:pt x="0" y="234"/>
                    <a:pt x="18" y="304"/>
                  </a:cubicBezTo>
                  <a:cubicBezTo>
                    <a:pt x="32" y="376"/>
                    <a:pt x="85" y="492"/>
                    <a:pt x="154" y="532"/>
                  </a:cubicBezTo>
                  <a:cubicBezTo>
                    <a:pt x="223" y="572"/>
                    <a:pt x="362" y="583"/>
                    <a:pt x="434" y="546"/>
                  </a:cubicBezTo>
                  <a:cubicBezTo>
                    <a:pt x="506" y="509"/>
                    <a:pt x="574" y="386"/>
                    <a:pt x="585" y="310"/>
                  </a:cubicBezTo>
                  <a:cubicBezTo>
                    <a:pt x="596" y="234"/>
                    <a:pt x="551" y="141"/>
                    <a:pt x="498" y="90"/>
                  </a:cubicBezTo>
                  <a:cubicBezTo>
                    <a:pt x="445" y="39"/>
                    <a:pt x="337" y="0"/>
                    <a:pt x="266" y="2"/>
                  </a:cubicBezTo>
                  <a:cubicBezTo>
                    <a:pt x="195" y="5"/>
                    <a:pt x="114" y="50"/>
                    <a:pt x="72" y="103"/>
                  </a:cubicBezTo>
                  <a:close/>
                </a:path>
              </a:pathLst>
            </a:cu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57" name="Freeform 237"/>
            <p:cNvSpPr>
              <a:spLocks/>
            </p:cNvSpPr>
            <p:nvPr userDrawn="1"/>
          </p:nvSpPr>
          <p:spPr bwMode="auto">
            <a:xfrm>
              <a:off x="3277" y="259"/>
              <a:ext cx="207" cy="260"/>
            </a:xfrm>
            <a:custGeom>
              <a:avLst/>
              <a:gdLst>
                <a:gd name="T0" fmla="*/ 83 w 207"/>
                <a:gd name="T1" fmla="*/ 141 h 260"/>
                <a:gd name="T2" fmla="*/ 131 w 207"/>
                <a:gd name="T3" fmla="*/ 245 h 260"/>
                <a:gd name="T4" fmla="*/ 203 w 207"/>
                <a:gd name="T5" fmla="*/ 229 h 260"/>
                <a:gd name="T6" fmla="*/ 155 w 207"/>
                <a:gd name="T7" fmla="*/ 125 h 260"/>
                <a:gd name="T8" fmla="*/ 67 w 207"/>
                <a:gd name="T9" fmla="*/ 13 h 260"/>
                <a:gd name="T10" fmla="*/ 3 w 207"/>
                <a:gd name="T11" fmla="*/ 45 h 260"/>
                <a:gd name="T12" fmla="*/ 83 w 207"/>
                <a:gd name="T13" fmla="*/ 141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" h="260">
                  <a:moveTo>
                    <a:pt x="83" y="141"/>
                  </a:moveTo>
                  <a:cubicBezTo>
                    <a:pt x="104" y="174"/>
                    <a:pt x="111" y="230"/>
                    <a:pt x="131" y="245"/>
                  </a:cubicBezTo>
                  <a:cubicBezTo>
                    <a:pt x="151" y="260"/>
                    <a:pt x="199" y="249"/>
                    <a:pt x="203" y="229"/>
                  </a:cubicBezTo>
                  <a:cubicBezTo>
                    <a:pt x="207" y="209"/>
                    <a:pt x="178" y="161"/>
                    <a:pt x="155" y="125"/>
                  </a:cubicBezTo>
                  <a:cubicBezTo>
                    <a:pt x="132" y="89"/>
                    <a:pt x="92" y="26"/>
                    <a:pt x="67" y="13"/>
                  </a:cubicBezTo>
                  <a:cubicBezTo>
                    <a:pt x="42" y="0"/>
                    <a:pt x="0" y="24"/>
                    <a:pt x="3" y="45"/>
                  </a:cubicBezTo>
                  <a:cubicBezTo>
                    <a:pt x="6" y="66"/>
                    <a:pt x="62" y="108"/>
                    <a:pt x="83" y="141"/>
                  </a:cubicBezTo>
                  <a:close/>
                </a:path>
              </a:pathLst>
            </a:cu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58" name="Freeform 238"/>
            <p:cNvSpPr>
              <a:spLocks/>
            </p:cNvSpPr>
            <p:nvPr userDrawn="1"/>
          </p:nvSpPr>
          <p:spPr bwMode="auto">
            <a:xfrm>
              <a:off x="3438" y="544"/>
              <a:ext cx="117" cy="117"/>
            </a:xfrm>
            <a:custGeom>
              <a:avLst/>
              <a:gdLst>
                <a:gd name="T0" fmla="*/ 3 w 117"/>
                <a:gd name="T1" fmla="*/ 19 h 117"/>
                <a:gd name="T2" fmla="*/ 18 w 117"/>
                <a:gd name="T3" fmla="*/ 98 h 117"/>
                <a:gd name="T4" fmla="*/ 106 w 117"/>
                <a:gd name="T5" fmla="*/ 104 h 117"/>
                <a:gd name="T6" fmla="*/ 82 w 117"/>
                <a:gd name="T7" fmla="*/ 17 h 117"/>
                <a:gd name="T8" fmla="*/ 39 w 117"/>
                <a:gd name="T9" fmla="*/ 0 h 117"/>
                <a:gd name="T10" fmla="*/ 3 w 117"/>
                <a:gd name="T11" fmla="*/ 1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117">
                  <a:moveTo>
                    <a:pt x="3" y="19"/>
                  </a:moveTo>
                  <a:cubicBezTo>
                    <a:pt x="0" y="35"/>
                    <a:pt x="7" y="85"/>
                    <a:pt x="18" y="98"/>
                  </a:cubicBezTo>
                  <a:cubicBezTo>
                    <a:pt x="35" y="112"/>
                    <a:pt x="95" y="117"/>
                    <a:pt x="106" y="104"/>
                  </a:cubicBezTo>
                  <a:cubicBezTo>
                    <a:pt x="117" y="91"/>
                    <a:pt x="93" y="34"/>
                    <a:pt x="82" y="17"/>
                  </a:cubicBezTo>
                  <a:cubicBezTo>
                    <a:pt x="71" y="0"/>
                    <a:pt x="52" y="0"/>
                    <a:pt x="39" y="0"/>
                  </a:cubicBezTo>
                  <a:cubicBezTo>
                    <a:pt x="26" y="1"/>
                    <a:pt x="6" y="3"/>
                    <a:pt x="3" y="19"/>
                  </a:cubicBezTo>
                  <a:close/>
                </a:path>
              </a:pathLst>
            </a:cu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0E89F-8104-49F3-985D-C038FE0E82F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62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90525"/>
            <a:ext cx="1943100" cy="57054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90525"/>
            <a:ext cx="5676900" cy="57054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B6F3C-7357-41D8-B8AB-BD6CA48AA91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6315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390525"/>
            <a:ext cx="7772400" cy="57054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2450" y="6248400"/>
            <a:ext cx="501650" cy="457200"/>
          </a:xfrm>
        </p:spPr>
        <p:txBody>
          <a:bodyPr/>
          <a:lstStyle>
            <a:lvl1pPr>
              <a:defRPr/>
            </a:lvl1pPr>
          </a:lstStyle>
          <a:p>
            <a:fld id="{A0FB7F24-89C1-4F92-9DE6-D73B893EB18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672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89DB4-C4E8-41FB-BE12-4FCFDB57E81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469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27639-D85C-4D16-9D43-658E23BAF29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97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700213"/>
            <a:ext cx="3810000" cy="439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3810000" cy="439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9912C-50B3-49A7-8761-EDC94102F51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175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0DEC2-62D6-4F3F-B4A0-2FD0D1A118B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232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CC453-10C1-477B-BA95-8F0AFB7EA99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842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EA89B-0547-4677-8CF6-A6B3DC5BDE7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707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673BD-C105-47ED-A73E-A78C12F473F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0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CF6A6-7DEB-4189-A61B-262CAB10380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562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7" name="Group 123"/>
          <p:cNvGrpSpPr>
            <a:grpSpLocks/>
          </p:cNvGrpSpPr>
          <p:nvPr/>
        </p:nvGrpSpPr>
        <p:grpSpPr bwMode="auto">
          <a:xfrm>
            <a:off x="8174038" y="6076950"/>
            <a:ext cx="652462" cy="750888"/>
            <a:chOff x="1588" y="1604"/>
            <a:chExt cx="1996" cy="2297"/>
          </a:xfrm>
        </p:grpSpPr>
        <p:sp>
          <p:nvSpPr>
            <p:cNvPr id="1148" name="Freeform 124"/>
            <p:cNvSpPr>
              <a:spLocks noChangeAspect="1"/>
            </p:cNvSpPr>
            <p:nvPr/>
          </p:nvSpPr>
          <p:spPr bwMode="auto">
            <a:xfrm rot="-1943758">
              <a:off x="2732" y="2419"/>
              <a:ext cx="381" cy="358"/>
            </a:xfrm>
            <a:custGeom>
              <a:avLst/>
              <a:gdLst>
                <a:gd name="T0" fmla="*/ 168 w 381"/>
                <a:gd name="T1" fmla="*/ 0 h 358"/>
                <a:gd name="T2" fmla="*/ 268 w 381"/>
                <a:gd name="T3" fmla="*/ 173 h 358"/>
                <a:gd name="T4" fmla="*/ 356 w 381"/>
                <a:gd name="T5" fmla="*/ 341 h 358"/>
                <a:gd name="T6" fmla="*/ 120 w 381"/>
                <a:gd name="T7" fmla="*/ 274 h 358"/>
                <a:gd name="T8" fmla="*/ 0 w 381"/>
                <a:gd name="T9" fmla="*/ 145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1" h="358">
                  <a:moveTo>
                    <a:pt x="168" y="0"/>
                  </a:moveTo>
                  <a:cubicBezTo>
                    <a:pt x="185" y="29"/>
                    <a:pt x="237" y="116"/>
                    <a:pt x="268" y="173"/>
                  </a:cubicBezTo>
                  <a:cubicBezTo>
                    <a:pt x="299" y="230"/>
                    <a:pt x="381" y="324"/>
                    <a:pt x="356" y="341"/>
                  </a:cubicBezTo>
                  <a:cubicBezTo>
                    <a:pt x="331" y="358"/>
                    <a:pt x="179" y="307"/>
                    <a:pt x="120" y="274"/>
                  </a:cubicBezTo>
                  <a:cubicBezTo>
                    <a:pt x="61" y="241"/>
                    <a:pt x="24" y="173"/>
                    <a:pt x="0" y="145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9" name="Freeform 125"/>
            <p:cNvSpPr>
              <a:spLocks/>
            </p:cNvSpPr>
            <p:nvPr/>
          </p:nvSpPr>
          <p:spPr bwMode="auto">
            <a:xfrm rot="-901238">
              <a:off x="1588" y="1995"/>
              <a:ext cx="545" cy="445"/>
            </a:xfrm>
            <a:custGeom>
              <a:avLst/>
              <a:gdLst>
                <a:gd name="T0" fmla="*/ 15 w 158"/>
                <a:gd name="T1" fmla="*/ 15 h 105"/>
                <a:gd name="T2" fmla="*/ 151 w 158"/>
                <a:gd name="T3" fmla="*/ 15 h 105"/>
                <a:gd name="T4" fmla="*/ 60 w 158"/>
                <a:gd name="T5" fmla="*/ 105 h 105"/>
                <a:gd name="T6" fmla="*/ 15 w 158"/>
                <a:gd name="T7" fmla="*/ 1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" h="105">
                  <a:moveTo>
                    <a:pt x="15" y="15"/>
                  </a:moveTo>
                  <a:cubicBezTo>
                    <a:pt x="30" y="0"/>
                    <a:pt x="144" y="0"/>
                    <a:pt x="151" y="15"/>
                  </a:cubicBezTo>
                  <a:cubicBezTo>
                    <a:pt x="158" y="30"/>
                    <a:pt x="83" y="105"/>
                    <a:pt x="60" y="105"/>
                  </a:cubicBezTo>
                  <a:cubicBezTo>
                    <a:pt x="37" y="105"/>
                    <a:pt x="0" y="30"/>
                    <a:pt x="15" y="15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50" name="Freeform 126"/>
            <p:cNvSpPr>
              <a:spLocks noChangeAspect="1"/>
            </p:cNvSpPr>
            <p:nvPr/>
          </p:nvSpPr>
          <p:spPr bwMode="auto">
            <a:xfrm>
              <a:off x="1827" y="1604"/>
              <a:ext cx="1757" cy="2297"/>
            </a:xfrm>
            <a:custGeom>
              <a:avLst/>
              <a:gdLst>
                <a:gd name="T0" fmla="*/ 1213 w 1757"/>
                <a:gd name="T1" fmla="*/ 100 h 2297"/>
                <a:gd name="T2" fmla="*/ 1341 w 1757"/>
                <a:gd name="T3" fmla="*/ 292 h 2297"/>
                <a:gd name="T4" fmla="*/ 1365 w 1757"/>
                <a:gd name="T5" fmla="*/ 468 h 2297"/>
                <a:gd name="T6" fmla="*/ 1565 w 1757"/>
                <a:gd name="T7" fmla="*/ 548 h 2297"/>
                <a:gd name="T8" fmla="*/ 1621 w 1757"/>
                <a:gd name="T9" fmla="*/ 668 h 2297"/>
                <a:gd name="T10" fmla="*/ 1485 w 1757"/>
                <a:gd name="T11" fmla="*/ 716 h 2297"/>
                <a:gd name="T12" fmla="*/ 1301 w 1757"/>
                <a:gd name="T13" fmla="*/ 740 h 2297"/>
                <a:gd name="T14" fmla="*/ 1517 w 1757"/>
                <a:gd name="T15" fmla="*/ 788 h 2297"/>
                <a:gd name="T16" fmla="*/ 1437 w 1757"/>
                <a:gd name="T17" fmla="*/ 852 h 2297"/>
                <a:gd name="T18" fmla="*/ 1229 w 1757"/>
                <a:gd name="T19" fmla="*/ 900 h 2297"/>
                <a:gd name="T20" fmla="*/ 1085 w 1757"/>
                <a:gd name="T21" fmla="*/ 1100 h 2297"/>
                <a:gd name="T22" fmla="*/ 1029 w 1757"/>
                <a:gd name="T23" fmla="*/ 1364 h 2297"/>
                <a:gd name="T24" fmla="*/ 1085 w 1757"/>
                <a:gd name="T25" fmla="*/ 1628 h 2297"/>
                <a:gd name="T26" fmla="*/ 1293 w 1757"/>
                <a:gd name="T27" fmla="*/ 1828 h 2297"/>
                <a:gd name="T28" fmla="*/ 1573 w 1757"/>
                <a:gd name="T29" fmla="*/ 1764 h 2297"/>
                <a:gd name="T30" fmla="*/ 1749 w 1757"/>
                <a:gd name="T31" fmla="*/ 1836 h 2297"/>
                <a:gd name="T32" fmla="*/ 1621 w 1757"/>
                <a:gd name="T33" fmla="*/ 1924 h 2297"/>
                <a:gd name="T34" fmla="*/ 1501 w 1757"/>
                <a:gd name="T35" fmla="*/ 1980 h 2297"/>
                <a:gd name="T36" fmla="*/ 1437 w 1757"/>
                <a:gd name="T37" fmla="*/ 1980 h 2297"/>
                <a:gd name="T38" fmla="*/ 1477 w 1757"/>
                <a:gd name="T39" fmla="*/ 2036 h 2297"/>
                <a:gd name="T40" fmla="*/ 1437 w 1757"/>
                <a:gd name="T41" fmla="*/ 2164 h 2297"/>
                <a:gd name="T42" fmla="*/ 1373 w 1757"/>
                <a:gd name="T43" fmla="*/ 2292 h 2297"/>
                <a:gd name="T44" fmla="*/ 1293 w 1757"/>
                <a:gd name="T45" fmla="*/ 2132 h 2297"/>
                <a:gd name="T46" fmla="*/ 1237 w 1757"/>
                <a:gd name="T47" fmla="*/ 1996 h 2297"/>
                <a:gd name="T48" fmla="*/ 997 w 1757"/>
                <a:gd name="T49" fmla="*/ 1892 h 2297"/>
                <a:gd name="T50" fmla="*/ 629 w 1757"/>
                <a:gd name="T51" fmla="*/ 1788 h 2297"/>
                <a:gd name="T52" fmla="*/ 253 w 1757"/>
                <a:gd name="T53" fmla="*/ 1556 h 2297"/>
                <a:gd name="T54" fmla="*/ 53 w 1757"/>
                <a:gd name="T55" fmla="*/ 1260 h 2297"/>
                <a:gd name="T56" fmla="*/ 5 w 1757"/>
                <a:gd name="T57" fmla="*/ 884 h 2297"/>
                <a:gd name="T58" fmla="*/ 85 w 1757"/>
                <a:gd name="T59" fmla="*/ 524 h 2297"/>
                <a:gd name="T60" fmla="*/ 245 w 1757"/>
                <a:gd name="T61" fmla="*/ 276 h 2297"/>
                <a:gd name="T62" fmla="*/ 444 w 1757"/>
                <a:gd name="T63" fmla="*/ 95 h 2297"/>
                <a:gd name="T64" fmla="*/ 709 w 1757"/>
                <a:gd name="T65" fmla="*/ 12 h 2297"/>
                <a:gd name="T66" fmla="*/ 973 w 1757"/>
                <a:gd name="T67" fmla="*/ 20 h 2297"/>
                <a:gd name="T68" fmla="*/ 1213 w 1757"/>
                <a:gd name="T69" fmla="*/ 100 h 2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57" h="2297">
                  <a:moveTo>
                    <a:pt x="1213" y="100"/>
                  </a:moveTo>
                  <a:cubicBezTo>
                    <a:pt x="1274" y="145"/>
                    <a:pt x="1316" y="231"/>
                    <a:pt x="1341" y="292"/>
                  </a:cubicBezTo>
                  <a:cubicBezTo>
                    <a:pt x="1366" y="353"/>
                    <a:pt x="1328" y="425"/>
                    <a:pt x="1365" y="468"/>
                  </a:cubicBezTo>
                  <a:cubicBezTo>
                    <a:pt x="1402" y="511"/>
                    <a:pt x="1522" y="515"/>
                    <a:pt x="1565" y="548"/>
                  </a:cubicBezTo>
                  <a:cubicBezTo>
                    <a:pt x="1608" y="581"/>
                    <a:pt x="1634" y="640"/>
                    <a:pt x="1621" y="668"/>
                  </a:cubicBezTo>
                  <a:cubicBezTo>
                    <a:pt x="1608" y="696"/>
                    <a:pt x="1538" y="704"/>
                    <a:pt x="1485" y="716"/>
                  </a:cubicBezTo>
                  <a:cubicBezTo>
                    <a:pt x="1432" y="728"/>
                    <a:pt x="1296" y="728"/>
                    <a:pt x="1301" y="740"/>
                  </a:cubicBezTo>
                  <a:cubicBezTo>
                    <a:pt x="1306" y="752"/>
                    <a:pt x="1494" y="769"/>
                    <a:pt x="1517" y="788"/>
                  </a:cubicBezTo>
                  <a:cubicBezTo>
                    <a:pt x="1540" y="807"/>
                    <a:pt x="1485" y="833"/>
                    <a:pt x="1437" y="852"/>
                  </a:cubicBezTo>
                  <a:cubicBezTo>
                    <a:pt x="1389" y="871"/>
                    <a:pt x="1288" y="859"/>
                    <a:pt x="1229" y="900"/>
                  </a:cubicBezTo>
                  <a:cubicBezTo>
                    <a:pt x="1170" y="941"/>
                    <a:pt x="1118" y="1023"/>
                    <a:pt x="1085" y="1100"/>
                  </a:cubicBezTo>
                  <a:cubicBezTo>
                    <a:pt x="1052" y="1177"/>
                    <a:pt x="1029" y="1276"/>
                    <a:pt x="1029" y="1364"/>
                  </a:cubicBezTo>
                  <a:cubicBezTo>
                    <a:pt x="1029" y="1452"/>
                    <a:pt x="1041" y="1551"/>
                    <a:pt x="1085" y="1628"/>
                  </a:cubicBezTo>
                  <a:cubicBezTo>
                    <a:pt x="1129" y="1705"/>
                    <a:pt x="1212" y="1805"/>
                    <a:pt x="1293" y="1828"/>
                  </a:cubicBezTo>
                  <a:cubicBezTo>
                    <a:pt x="1374" y="1851"/>
                    <a:pt x="1497" y="1763"/>
                    <a:pt x="1573" y="1764"/>
                  </a:cubicBezTo>
                  <a:cubicBezTo>
                    <a:pt x="1649" y="1765"/>
                    <a:pt x="1741" y="1809"/>
                    <a:pt x="1749" y="1836"/>
                  </a:cubicBezTo>
                  <a:cubicBezTo>
                    <a:pt x="1757" y="1863"/>
                    <a:pt x="1662" y="1900"/>
                    <a:pt x="1621" y="1924"/>
                  </a:cubicBezTo>
                  <a:cubicBezTo>
                    <a:pt x="1580" y="1948"/>
                    <a:pt x="1532" y="1971"/>
                    <a:pt x="1501" y="1980"/>
                  </a:cubicBezTo>
                  <a:cubicBezTo>
                    <a:pt x="1470" y="1989"/>
                    <a:pt x="1441" y="1971"/>
                    <a:pt x="1437" y="1980"/>
                  </a:cubicBezTo>
                  <a:cubicBezTo>
                    <a:pt x="1433" y="1989"/>
                    <a:pt x="1477" y="2005"/>
                    <a:pt x="1477" y="2036"/>
                  </a:cubicBezTo>
                  <a:cubicBezTo>
                    <a:pt x="1477" y="2067"/>
                    <a:pt x="1454" y="2121"/>
                    <a:pt x="1437" y="2164"/>
                  </a:cubicBezTo>
                  <a:cubicBezTo>
                    <a:pt x="1420" y="2207"/>
                    <a:pt x="1397" y="2297"/>
                    <a:pt x="1373" y="2292"/>
                  </a:cubicBezTo>
                  <a:cubicBezTo>
                    <a:pt x="1349" y="2287"/>
                    <a:pt x="1316" y="2181"/>
                    <a:pt x="1293" y="2132"/>
                  </a:cubicBezTo>
                  <a:cubicBezTo>
                    <a:pt x="1270" y="2083"/>
                    <a:pt x="1286" y="2036"/>
                    <a:pt x="1237" y="1996"/>
                  </a:cubicBezTo>
                  <a:cubicBezTo>
                    <a:pt x="1188" y="1956"/>
                    <a:pt x="1098" y="1927"/>
                    <a:pt x="997" y="1892"/>
                  </a:cubicBezTo>
                  <a:cubicBezTo>
                    <a:pt x="896" y="1857"/>
                    <a:pt x="753" y="1844"/>
                    <a:pt x="629" y="1788"/>
                  </a:cubicBezTo>
                  <a:cubicBezTo>
                    <a:pt x="505" y="1732"/>
                    <a:pt x="349" y="1644"/>
                    <a:pt x="253" y="1556"/>
                  </a:cubicBezTo>
                  <a:cubicBezTo>
                    <a:pt x="157" y="1468"/>
                    <a:pt x="94" y="1372"/>
                    <a:pt x="53" y="1260"/>
                  </a:cubicBezTo>
                  <a:cubicBezTo>
                    <a:pt x="12" y="1148"/>
                    <a:pt x="0" y="1007"/>
                    <a:pt x="5" y="884"/>
                  </a:cubicBezTo>
                  <a:cubicBezTo>
                    <a:pt x="10" y="761"/>
                    <a:pt x="45" y="625"/>
                    <a:pt x="85" y="524"/>
                  </a:cubicBezTo>
                  <a:cubicBezTo>
                    <a:pt x="125" y="423"/>
                    <a:pt x="185" y="347"/>
                    <a:pt x="245" y="276"/>
                  </a:cubicBezTo>
                  <a:cubicBezTo>
                    <a:pt x="305" y="205"/>
                    <a:pt x="367" y="139"/>
                    <a:pt x="444" y="95"/>
                  </a:cubicBezTo>
                  <a:cubicBezTo>
                    <a:pt x="521" y="51"/>
                    <a:pt x="621" y="24"/>
                    <a:pt x="709" y="12"/>
                  </a:cubicBezTo>
                  <a:cubicBezTo>
                    <a:pt x="797" y="0"/>
                    <a:pt x="889" y="5"/>
                    <a:pt x="973" y="20"/>
                  </a:cubicBezTo>
                  <a:cubicBezTo>
                    <a:pt x="1057" y="35"/>
                    <a:pt x="1152" y="55"/>
                    <a:pt x="1213" y="100"/>
                  </a:cubicBez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51" name="Oval 127"/>
            <p:cNvSpPr>
              <a:spLocks noChangeAspect="1" noChangeArrowheads="1"/>
            </p:cNvSpPr>
            <p:nvPr/>
          </p:nvSpPr>
          <p:spPr bwMode="auto">
            <a:xfrm flipH="1">
              <a:off x="2739" y="1990"/>
              <a:ext cx="68" cy="6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52" name="Oval 128"/>
            <p:cNvSpPr>
              <a:spLocks noChangeArrowheads="1"/>
            </p:cNvSpPr>
            <p:nvPr/>
          </p:nvSpPr>
          <p:spPr bwMode="auto">
            <a:xfrm>
              <a:off x="2546" y="2185"/>
              <a:ext cx="366" cy="167"/>
            </a:xfrm>
            <a:prstGeom prst="ellipse">
              <a:avLst/>
            </a:prstGeom>
            <a:gradFill rotWithShape="1">
              <a:gsLst>
                <a:gs pos="0">
                  <a:srgbClr val="FF9999"/>
                </a:gs>
                <a:gs pos="100000">
                  <a:srgbClr val="FF9999">
                    <a:gamma/>
                    <a:shade val="46275"/>
                    <a:invGamma/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53" name="Freeform 129"/>
            <p:cNvSpPr>
              <a:spLocks/>
            </p:cNvSpPr>
            <p:nvPr/>
          </p:nvSpPr>
          <p:spPr bwMode="auto">
            <a:xfrm>
              <a:off x="2621" y="2336"/>
              <a:ext cx="491" cy="1121"/>
            </a:xfrm>
            <a:custGeom>
              <a:avLst/>
              <a:gdLst>
                <a:gd name="T0" fmla="*/ 491 w 491"/>
                <a:gd name="T1" fmla="*/ 0 h 1121"/>
                <a:gd name="T2" fmla="*/ 283 w 491"/>
                <a:gd name="T3" fmla="*/ 48 h 1121"/>
                <a:gd name="T4" fmla="*/ 51 w 491"/>
                <a:gd name="T5" fmla="*/ 240 h 1121"/>
                <a:gd name="T6" fmla="*/ 3 w 491"/>
                <a:gd name="T7" fmla="*/ 488 h 1121"/>
                <a:gd name="T8" fmla="*/ 67 w 491"/>
                <a:gd name="T9" fmla="*/ 784 h 1121"/>
                <a:gd name="T10" fmla="*/ 219 w 491"/>
                <a:gd name="T11" fmla="*/ 992 h 1121"/>
                <a:gd name="T12" fmla="*/ 411 w 491"/>
                <a:gd name="T13" fmla="*/ 1104 h 1121"/>
                <a:gd name="T14" fmla="*/ 491 w 491"/>
                <a:gd name="T15" fmla="*/ 1096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1" h="1121">
                  <a:moveTo>
                    <a:pt x="491" y="0"/>
                  </a:moveTo>
                  <a:cubicBezTo>
                    <a:pt x="423" y="4"/>
                    <a:pt x="356" y="8"/>
                    <a:pt x="283" y="48"/>
                  </a:cubicBezTo>
                  <a:cubicBezTo>
                    <a:pt x="210" y="88"/>
                    <a:pt x="98" y="167"/>
                    <a:pt x="51" y="240"/>
                  </a:cubicBezTo>
                  <a:cubicBezTo>
                    <a:pt x="4" y="313"/>
                    <a:pt x="0" y="397"/>
                    <a:pt x="3" y="488"/>
                  </a:cubicBezTo>
                  <a:cubicBezTo>
                    <a:pt x="6" y="579"/>
                    <a:pt x="31" y="700"/>
                    <a:pt x="67" y="784"/>
                  </a:cubicBezTo>
                  <a:cubicBezTo>
                    <a:pt x="103" y="868"/>
                    <a:pt x="162" y="939"/>
                    <a:pt x="219" y="992"/>
                  </a:cubicBezTo>
                  <a:cubicBezTo>
                    <a:pt x="276" y="1045"/>
                    <a:pt x="366" y="1087"/>
                    <a:pt x="411" y="1104"/>
                  </a:cubicBezTo>
                  <a:cubicBezTo>
                    <a:pt x="456" y="1121"/>
                    <a:pt x="473" y="1108"/>
                    <a:pt x="491" y="109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54" name="Freeform 130"/>
            <p:cNvSpPr>
              <a:spLocks noChangeAspect="1"/>
            </p:cNvSpPr>
            <p:nvPr/>
          </p:nvSpPr>
          <p:spPr bwMode="auto">
            <a:xfrm>
              <a:off x="2492" y="2619"/>
              <a:ext cx="381" cy="358"/>
            </a:xfrm>
            <a:custGeom>
              <a:avLst/>
              <a:gdLst>
                <a:gd name="T0" fmla="*/ 168 w 381"/>
                <a:gd name="T1" fmla="*/ 0 h 358"/>
                <a:gd name="T2" fmla="*/ 268 w 381"/>
                <a:gd name="T3" fmla="*/ 173 h 358"/>
                <a:gd name="T4" fmla="*/ 356 w 381"/>
                <a:gd name="T5" fmla="*/ 341 h 358"/>
                <a:gd name="T6" fmla="*/ 120 w 381"/>
                <a:gd name="T7" fmla="*/ 274 h 358"/>
                <a:gd name="T8" fmla="*/ 0 w 381"/>
                <a:gd name="T9" fmla="*/ 145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1" h="358">
                  <a:moveTo>
                    <a:pt x="168" y="0"/>
                  </a:moveTo>
                  <a:cubicBezTo>
                    <a:pt x="185" y="29"/>
                    <a:pt x="237" y="116"/>
                    <a:pt x="268" y="173"/>
                  </a:cubicBezTo>
                  <a:cubicBezTo>
                    <a:pt x="299" y="230"/>
                    <a:pt x="381" y="324"/>
                    <a:pt x="356" y="341"/>
                  </a:cubicBezTo>
                  <a:cubicBezTo>
                    <a:pt x="331" y="358"/>
                    <a:pt x="179" y="307"/>
                    <a:pt x="120" y="274"/>
                  </a:cubicBezTo>
                  <a:cubicBezTo>
                    <a:pt x="61" y="241"/>
                    <a:pt x="24" y="173"/>
                    <a:pt x="0" y="145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00213"/>
            <a:ext cx="7772400" cy="43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6248400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  <a:ea typeface="+mn-ea"/>
              </a:defRPr>
            </a:lvl1pPr>
          </a:lstStyle>
          <a:p>
            <a:fld id="{3F1BD16E-6A67-4192-9B46-B2BF9928B915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1055" name="Freeform 31"/>
          <p:cNvSpPr>
            <a:spLocks/>
          </p:cNvSpPr>
          <p:nvPr/>
        </p:nvSpPr>
        <p:spPr bwMode="auto">
          <a:xfrm>
            <a:off x="1476375" y="1449388"/>
            <a:ext cx="6911975" cy="180975"/>
          </a:xfrm>
          <a:custGeom>
            <a:avLst/>
            <a:gdLst>
              <a:gd name="T0" fmla="*/ 0 w 4354"/>
              <a:gd name="T1" fmla="*/ 65 h 114"/>
              <a:gd name="T2" fmla="*/ 781 w 4354"/>
              <a:gd name="T3" fmla="*/ 0 h 114"/>
              <a:gd name="T4" fmla="*/ 1360 w 4354"/>
              <a:gd name="T5" fmla="*/ 65 h 114"/>
              <a:gd name="T6" fmla="*/ 1782 w 4354"/>
              <a:gd name="T7" fmla="*/ 67 h 114"/>
              <a:gd name="T8" fmla="*/ 2177 w 4354"/>
              <a:gd name="T9" fmla="*/ 111 h 114"/>
              <a:gd name="T10" fmla="*/ 2794 w 4354"/>
              <a:gd name="T11" fmla="*/ 84 h 114"/>
              <a:gd name="T12" fmla="*/ 3275 w 4354"/>
              <a:gd name="T13" fmla="*/ 22 h 114"/>
              <a:gd name="T14" fmla="*/ 3900 w 4354"/>
              <a:gd name="T15" fmla="*/ 20 h 114"/>
              <a:gd name="T16" fmla="*/ 4354 w 4354"/>
              <a:gd name="T17" fmla="*/ 65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54" h="114">
                <a:moveTo>
                  <a:pt x="0" y="65"/>
                </a:moveTo>
                <a:cubicBezTo>
                  <a:pt x="130" y="54"/>
                  <a:pt x="554" y="0"/>
                  <a:pt x="781" y="0"/>
                </a:cubicBezTo>
                <a:cubicBezTo>
                  <a:pt x="1008" y="0"/>
                  <a:pt x="1193" y="54"/>
                  <a:pt x="1360" y="65"/>
                </a:cubicBezTo>
                <a:cubicBezTo>
                  <a:pt x="1527" y="76"/>
                  <a:pt x="1646" y="59"/>
                  <a:pt x="1782" y="67"/>
                </a:cubicBezTo>
                <a:cubicBezTo>
                  <a:pt x="1918" y="75"/>
                  <a:pt x="2008" y="108"/>
                  <a:pt x="2177" y="111"/>
                </a:cubicBezTo>
                <a:cubicBezTo>
                  <a:pt x="2346" y="114"/>
                  <a:pt x="2611" y="99"/>
                  <a:pt x="2794" y="84"/>
                </a:cubicBezTo>
                <a:cubicBezTo>
                  <a:pt x="2977" y="69"/>
                  <a:pt x="3091" y="33"/>
                  <a:pt x="3275" y="22"/>
                </a:cubicBezTo>
                <a:cubicBezTo>
                  <a:pt x="3459" y="11"/>
                  <a:pt x="3720" y="13"/>
                  <a:pt x="3900" y="20"/>
                </a:cubicBezTo>
                <a:cubicBezTo>
                  <a:pt x="4080" y="27"/>
                  <a:pt x="4251" y="38"/>
                  <a:pt x="4354" y="6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390525"/>
            <a:ext cx="71262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grpSp>
        <p:nvGrpSpPr>
          <p:cNvPr id="1155" name="Group 131"/>
          <p:cNvGrpSpPr>
            <a:grpSpLocks/>
          </p:cNvGrpSpPr>
          <p:nvPr/>
        </p:nvGrpSpPr>
        <p:grpSpPr bwMode="auto">
          <a:xfrm>
            <a:off x="184150" y="592138"/>
            <a:ext cx="1009650" cy="987425"/>
            <a:chOff x="2478" y="112"/>
            <a:chExt cx="1164" cy="1139"/>
          </a:xfrm>
        </p:grpSpPr>
        <p:sp>
          <p:nvSpPr>
            <p:cNvPr id="1156" name="Freeform 132"/>
            <p:cNvSpPr>
              <a:spLocks/>
            </p:cNvSpPr>
            <p:nvPr userDrawn="1"/>
          </p:nvSpPr>
          <p:spPr bwMode="auto">
            <a:xfrm>
              <a:off x="2478" y="112"/>
              <a:ext cx="1164" cy="1139"/>
            </a:xfrm>
            <a:custGeom>
              <a:avLst/>
              <a:gdLst>
                <a:gd name="T0" fmla="*/ 72 w 596"/>
                <a:gd name="T1" fmla="*/ 103 h 583"/>
                <a:gd name="T2" fmla="*/ 18 w 596"/>
                <a:gd name="T3" fmla="*/ 304 h 583"/>
                <a:gd name="T4" fmla="*/ 154 w 596"/>
                <a:gd name="T5" fmla="*/ 532 h 583"/>
                <a:gd name="T6" fmla="*/ 434 w 596"/>
                <a:gd name="T7" fmla="*/ 546 h 583"/>
                <a:gd name="T8" fmla="*/ 585 w 596"/>
                <a:gd name="T9" fmla="*/ 310 h 583"/>
                <a:gd name="T10" fmla="*/ 498 w 596"/>
                <a:gd name="T11" fmla="*/ 90 h 583"/>
                <a:gd name="T12" fmla="*/ 266 w 596"/>
                <a:gd name="T13" fmla="*/ 2 h 583"/>
                <a:gd name="T14" fmla="*/ 72 w 596"/>
                <a:gd name="T15" fmla="*/ 103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6" h="583">
                  <a:moveTo>
                    <a:pt x="72" y="103"/>
                  </a:moveTo>
                  <a:cubicBezTo>
                    <a:pt x="30" y="155"/>
                    <a:pt x="0" y="234"/>
                    <a:pt x="18" y="304"/>
                  </a:cubicBezTo>
                  <a:cubicBezTo>
                    <a:pt x="32" y="376"/>
                    <a:pt x="85" y="492"/>
                    <a:pt x="154" y="532"/>
                  </a:cubicBezTo>
                  <a:cubicBezTo>
                    <a:pt x="223" y="572"/>
                    <a:pt x="362" y="583"/>
                    <a:pt x="434" y="546"/>
                  </a:cubicBezTo>
                  <a:cubicBezTo>
                    <a:pt x="506" y="509"/>
                    <a:pt x="574" y="386"/>
                    <a:pt x="585" y="310"/>
                  </a:cubicBezTo>
                  <a:cubicBezTo>
                    <a:pt x="596" y="234"/>
                    <a:pt x="551" y="141"/>
                    <a:pt x="498" y="90"/>
                  </a:cubicBezTo>
                  <a:cubicBezTo>
                    <a:pt x="445" y="39"/>
                    <a:pt x="337" y="0"/>
                    <a:pt x="266" y="2"/>
                  </a:cubicBezTo>
                  <a:cubicBezTo>
                    <a:pt x="195" y="5"/>
                    <a:pt x="114" y="50"/>
                    <a:pt x="72" y="103"/>
                  </a:cubicBezTo>
                  <a:close/>
                </a:path>
              </a:pathLst>
            </a:cu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57" name="Freeform 133"/>
            <p:cNvSpPr>
              <a:spLocks/>
            </p:cNvSpPr>
            <p:nvPr userDrawn="1"/>
          </p:nvSpPr>
          <p:spPr bwMode="auto">
            <a:xfrm>
              <a:off x="3277" y="259"/>
              <a:ext cx="207" cy="260"/>
            </a:xfrm>
            <a:custGeom>
              <a:avLst/>
              <a:gdLst>
                <a:gd name="T0" fmla="*/ 83 w 207"/>
                <a:gd name="T1" fmla="*/ 141 h 260"/>
                <a:gd name="T2" fmla="*/ 131 w 207"/>
                <a:gd name="T3" fmla="*/ 245 h 260"/>
                <a:gd name="T4" fmla="*/ 203 w 207"/>
                <a:gd name="T5" fmla="*/ 229 h 260"/>
                <a:gd name="T6" fmla="*/ 155 w 207"/>
                <a:gd name="T7" fmla="*/ 125 h 260"/>
                <a:gd name="T8" fmla="*/ 67 w 207"/>
                <a:gd name="T9" fmla="*/ 13 h 260"/>
                <a:gd name="T10" fmla="*/ 3 w 207"/>
                <a:gd name="T11" fmla="*/ 45 h 260"/>
                <a:gd name="T12" fmla="*/ 83 w 207"/>
                <a:gd name="T13" fmla="*/ 141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" h="260">
                  <a:moveTo>
                    <a:pt x="83" y="141"/>
                  </a:moveTo>
                  <a:cubicBezTo>
                    <a:pt x="104" y="174"/>
                    <a:pt x="111" y="230"/>
                    <a:pt x="131" y="245"/>
                  </a:cubicBezTo>
                  <a:cubicBezTo>
                    <a:pt x="151" y="260"/>
                    <a:pt x="199" y="249"/>
                    <a:pt x="203" y="229"/>
                  </a:cubicBezTo>
                  <a:cubicBezTo>
                    <a:pt x="207" y="209"/>
                    <a:pt x="178" y="161"/>
                    <a:pt x="155" y="125"/>
                  </a:cubicBezTo>
                  <a:cubicBezTo>
                    <a:pt x="132" y="89"/>
                    <a:pt x="92" y="26"/>
                    <a:pt x="67" y="13"/>
                  </a:cubicBezTo>
                  <a:cubicBezTo>
                    <a:pt x="42" y="0"/>
                    <a:pt x="0" y="24"/>
                    <a:pt x="3" y="45"/>
                  </a:cubicBezTo>
                  <a:cubicBezTo>
                    <a:pt x="6" y="66"/>
                    <a:pt x="62" y="108"/>
                    <a:pt x="83" y="141"/>
                  </a:cubicBezTo>
                  <a:close/>
                </a:path>
              </a:pathLst>
            </a:cu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58" name="Freeform 134"/>
            <p:cNvSpPr>
              <a:spLocks/>
            </p:cNvSpPr>
            <p:nvPr userDrawn="1"/>
          </p:nvSpPr>
          <p:spPr bwMode="auto">
            <a:xfrm>
              <a:off x="3438" y="544"/>
              <a:ext cx="117" cy="117"/>
            </a:xfrm>
            <a:custGeom>
              <a:avLst/>
              <a:gdLst>
                <a:gd name="T0" fmla="*/ 3 w 117"/>
                <a:gd name="T1" fmla="*/ 19 h 117"/>
                <a:gd name="T2" fmla="*/ 18 w 117"/>
                <a:gd name="T3" fmla="*/ 98 h 117"/>
                <a:gd name="T4" fmla="*/ 106 w 117"/>
                <a:gd name="T5" fmla="*/ 104 h 117"/>
                <a:gd name="T6" fmla="*/ 82 w 117"/>
                <a:gd name="T7" fmla="*/ 17 h 117"/>
                <a:gd name="T8" fmla="*/ 39 w 117"/>
                <a:gd name="T9" fmla="*/ 0 h 117"/>
                <a:gd name="T10" fmla="*/ 3 w 117"/>
                <a:gd name="T11" fmla="*/ 1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117">
                  <a:moveTo>
                    <a:pt x="3" y="19"/>
                  </a:moveTo>
                  <a:cubicBezTo>
                    <a:pt x="0" y="35"/>
                    <a:pt x="7" y="85"/>
                    <a:pt x="18" y="98"/>
                  </a:cubicBezTo>
                  <a:cubicBezTo>
                    <a:pt x="35" y="112"/>
                    <a:pt x="95" y="117"/>
                    <a:pt x="106" y="104"/>
                  </a:cubicBezTo>
                  <a:cubicBezTo>
                    <a:pt x="117" y="91"/>
                    <a:pt x="93" y="34"/>
                    <a:pt x="82" y="17"/>
                  </a:cubicBezTo>
                  <a:cubicBezTo>
                    <a:pt x="71" y="0"/>
                    <a:pt x="52" y="0"/>
                    <a:pt x="39" y="0"/>
                  </a:cubicBezTo>
                  <a:cubicBezTo>
                    <a:pt x="26" y="1"/>
                    <a:pt x="6" y="3"/>
                    <a:pt x="3" y="19"/>
                  </a:cubicBezTo>
                  <a:close/>
                </a:path>
              </a:pathLst>
            </a:cu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》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▷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›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○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9B0B460-6C15-4ECF-89CD-9BF0F812A771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dirty="0" smtClean="0">
                <a:solidFill>
                  <a:srgbClr val="0070C0"/>
                </a:solidFill>
              </a:rPr>
              <a:t>現代社運大打</a:t>
            </a:r>
            <a:r>
              <a:rPr lang="zh-TW" altLang="en-US" sz="6000" dirty="0" smtClean="0">
                <a:solidFill>
                  <a:srgbClr val="FF0000"/>
                </a:solidFill>
              </a:rPr>
              <a:t>科技戰</a:t>
            </a:r>
            <a:endParaRPr lang="ja-JP" altLang="en-US" sz="6000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閱讀</a:t>
            </a:r>
            <a:r>
              <a:rPr lang="zh-TW" altLang="en-US" sz="4000" dirty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理解與</a:t>
            </a:r>
            <a:r>
              <a:rPr lang="zh-TW" altLang="en-US" sz="40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評量課程</a:t>
            </a:r>
            <a:endParaRPr lang="ja-JP" altLang="en-US" sz="4000" dirty="0">
              <a:solidFill>
                <a:schemeClr val="accent2">
                  <a:lumMod val="75000"/>
                </a:schemeClr>
              </a:solidFill>
              <a:latin typeface="華康標楷體" panose="03000509000000000000" pitchFamily="65" charset="-12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4925" y="6083300"/>
            <a:ext cx="4031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中港高中國中部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311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社團活動</a:t>
            </a:r>
            <a:endParaRPr lang="ja-JP" altLang="en-US" dirty="0">
              <a:solidFill>
                <a:schemeClr val="accent2">
                  <a:lumMod val="75000"/>
                </a:schemeClr>
              </a:solidFill>
              <a:latin typeface="華康標楷體" panose="03000509000000000000" pitchFamily="65" charset="-120"/>
              <a:ea typeface="あくあフォント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0400" y="3467100"/>
            <a:ext cx="8229600" cy="2705100"/>
          </a:xfrm>
        </p:spPr>
        <p:txBody>
          <a:bodyPr/>
          <a:lstStyle/>
          <a:p>
            <a:r>
              <a:rPr lang="zh-TW" altLang="en-US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選項</a:t>
            </a:r>
            <a:r>
              <a:rPr lang="en-US" altLang="zh-TW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( 2 ) :</a:t>
            </a:r>
            <a:r>
              <a:rPr lang="zh-TW" altLang="en-US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本文並未提及匿名留言 </a:t>
            </a:r>
            <a:br>
              <a:rPr lang="zh-TW" altLang="en-US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r>
              <a:rPr lang="zh-TW" altLang="en-US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選項</a:t>
            </a:r>
            <a:r>
              <a:rPr lang="en-US" altLang="zh-TW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( 3 ) :</a:t>
            </a:r>
            <a:r>
              <a:rPr lang="zh-TW" altLang="en-US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從第三段中可知網路科技「大大削弱原本由主流媒體掌握的資訊主導權」</a:t>
            </a:r>
            <a:r>
              <a:rPr lang="en-US" altLang="zh-TW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但並未取代之</a:t>
            </a:r>
            <a:r>
              <a:rPr lang="en-US" altLang="zh-TW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/>
            </a:r>
            <a:br>
              <a:rPr lang="en-US" altLang="zh-TW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r>
              <a:rPr lang="zh-TW" altLang="en-US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選項</a:t>
            </a:r>
            <a:r>
              <a:rPr lang="en-US" altLang="zh-TW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( 4 ) :</a:t>
            </a:r>
            <a:r>
              <a:rPr lang="zh-TW" altLang="en-US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第三段開頭便指出網際網路「低成本亅之優點</a:t>
            </a:r>
            <a:r>
              <a:rPr lang="en-US" altLang="zh-TW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不至於無力負擔</a:t>
            </a:r>
            <a:br>
              <a:rPr lang="zh-TW" altLang="en-US" sz="3200" b="0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endParaRPr lang="zh-TW" altLang="en-US" sz="3200" b="0" dirty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524001"/>
            <a:ext cx="7834313" cy="2501900"/>
          </a:xfrm>
        </p:spPr>
        <p:txBody>
          <a:bodyPr/>
          <a:lstStyle/>
          <a:p>
            <a:endParaRPr lang="en-US" altLang="zh-TW" sz="3200" dirty="0" smtClean="0">
              <a:solidFill>
                <a:srgbClr val="C0000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endParaRPr lang="en-US" altLang="zh-TW" sz="3200" dirty="0">
              <a:solidFill>
                <a:srgbClr val="C0000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zh-TW" altLang="en-US" sz="3200" dirty="0" smtClean="0">
                <a:solidFill>
                  <a:srgbClr val="008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問思解答與說明</a:t>
            </a:r>
          </a:p>
          <a:p>
            <a:r>
              <a:rPr lang="zh-TW" altLang="en-US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選項</a:t>
            </a:r>
            <a:r>
              <a:rPr lang="en-US" altLang="zh-TW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( 1 ) :</a:t>
            </a:r>
            <a:r>
              <a:rPr lang="zh-TW" altLang="en-US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參考第二段和第三段。第二段提及閱聽眾僅能被動的接受資訊」轉變至第三段中「一般民眾也可以目製影音內容</a:t>
            </a:r>
            <a:r>
              <a:rPr lang="en-US" altLang="zh-TW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並上傳到網路平臺</a:t>
            </a:r>
            <a:r>
              <a:rPr lang="en-US" altLang="zh-TW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主動對外發聲」。</a:t>
            </a:r>
            <a:br>
              <a:rPr lang="zh-TW" altLang="en-US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endParaRPr lang="zh-TW" altLang="en-US" sz="3200" dirty="0">
              <a:solidFill>
                <a:srgbClr val="C0000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639-D85C-4D16-9D43-658E23BAF293}" type="slidenum">
              <a:rPr lang="ja-JP" altLang="en-US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36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8000"/>
                </a:solidFill>
              </a:rPr>
              <a:t>問題五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根據本文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下列哪個事件較可能被主流媒體大篇幅報導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?〔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省思評鑑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〕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(1)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圖騰世界原住民服飾展今登場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(2)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青年返鄉創新行銷助農村復甦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(3)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臺灣之光巧固球獲世界盃冠軍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(4)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主權之爭政府擬出兵捍衛釣島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9DB4-C4E8-41FB-BE12-4FCFDB57E812}" type="slidenum">
              <a:rPr lang="ja-JP" altLang="en-US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5065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6613" y="1727200"/>
            <a:ext cx="7772400" cy="1362075"/>
          </a:xfrm>
        </p:spPr>
        <p:txBody>
          <a:bodyPr/>
          <a:lstStyle/>
          <a:p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文章第二段中提到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:『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主流媒體則因應大眾化的</a:t>
            </a:r>
            <a:r>
              <a:rPr lang="zh-TW" altLang="en-US" sz="32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商業邏輯和組織立場</a:t>
            </a:r>
            <a:r>
              <a:rPr lang="en-US" altLang="zh-TW" sz="32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傾向選擇與國家政治經濟議題相關、具有時效性、衝突性或娛樂性的報導題材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且報導內容經過內部層層淘選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使得多數社會團體所關注的弱勢和小眾議題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不易獲得大篇幅報導。而選項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( 1)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的原住民」和選項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( 2 )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的「農村亅議題的主角均屬於弱勢小眾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;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選項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( 3 )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的「巧固球」雖具娛樂性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但球類本身在正式運動比賽中仍屬小眾</a:t>
            </a:r>
            <a:b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endParaRPr lang="zh-TW" altLang="en-US" sz="3200" b="0" dirty="0">
              <a:solidFill>
                <a:schemeClr val="accent2">
                  <a:lumMod val="50000"/>
                </a:schemeClr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04913" y="0"/>
            <a:ext cx="7772400" cy="1500187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</a:t>
            </a:r>
            <a:r>
              <a:rPr lang="en-US" altLang="zh-TW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4)</a:t>
            </a:r>
            <a:r>
              <a:rPr lang="zh-TW" altLang="en-US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涉及國家政治議題</a:t>
            </a:r>
            <a:r>
              <a:rPr lang="en-US" altLang="zh-TW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較符合主流媒體之取材傾向</a:t>
            </a:r>
            <a:endParaRPr lang="zh-TW" altLang="en-US" sz="3200" dirty="0">
              <a:solidFill>
                <a:srgbClr val="C0000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639-D85C-4D16-9D43-658E23BAF293}" type="slidenum">
              <a:rPr lang="ja-JP" altLang="en-US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5330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採搶答方式   請舉手作答</a:t>
            </a:r>
            <a:endParaRPr lang="en-US" altLang="zh-TW" dirty="0" smtClean="0">
              <a:solidFill>
                <a:schemeClr val="tx2">
                  <a:lumMod val="95000"/>
                  <a:lumOff val="5000"/>
                </a:schemeClr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AA0BB01-9F54-43FE-A992-0AF6760985C5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000" dirty="0" smtClean="0">
                <a:solidFill>
                  <a:srgbClr val="C00000"/>
                </a:solidFill>
              </a:rPr>
              <a:t>請依據前述文章回答下列問題</a:t>
            </a:r>
            <a:endParaRPr lang="zh-TW" alt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61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99874-1E32-4148-8E77-620683E6EF6B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6205" name="Rectangle 61"/>
          <p:cNvSpPr>
            <a:spLocks noGrp="1" noChangeArrowheads="1"/>
          </p:cNvSpPr>
          <p:nvPr>
            <p:ph type="title" idx="4294967295"/>
          </p:nvPr>
        </p:nvSpPr>
        <p:spPr>
          <a:xfrm>
            <a:off x="1141413" y="771525"/>
            <a:ext cx="7126287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/>
            </a:r>
            <a:br>
              <a:rPr lang="en-US" altLang="zh-TW" dirty="0" smtClean="0">
                <a:solidFill>
                  <a:srgbClr val="C00000"/>
                </a:solidFill>
              </a:rPr>
            </a:br>
            <a:r>
              <a:rPr lang="zh-TW" altLang="en-US" dirty="0" smtClean="0">
                <a:solidFill>
                  <a:srgbClr val="008000"/>
                </a:solidFill>
              </a:rPr>
              <a:t>問題一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ja-JP" altLang="en-US" dirty="0"/>
          </a:p>
        </p:txBody>
      </p:sp>
      <p:sp>
        <p:nvSpPr>
          <p:cNvPr id="6206" name="Rectangle 62"/>
          <p:cNvSpPr>
            <a:spLocks noGrp="1" noChangeArrowheads="1"/>
          </p:cNvSpPr>
          <p:nvPr>
            <p:ph type="body" idx="4294967295"/>
          </p:nvPr>
        </p:nvSpPr>
        <p:spPr>
          <a:xfrm>
            <a:off x="876300" y="2224088"/>
            <a:ext cx="6743700" cy="3478212"/>
          </a:xfrm>
        </p:spPr>
        <p:txBody>
          <a:bodyPr/>
          <a:lstStyle/>
          <a:p>
            <a:pPr marL="1828800" lvl="4" indent="0">
              <a:buNone/>
            </a:pPr>
            <a:r>
              <a:rPr lang="zh-TW" altLang="en-US" sz="44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根據本文</a:t>
            </a:r>
            <a:r>
              <a:rPr lang="en-US" altLang="zh-TW" sz="44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44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臺灣的社會運動有哪些抗爭方式</a:t>
            </a:r>
            <a:r>
              <a:rPr lang="en-US" altLang="zh-TW" sz="44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?</a:t>
            </a:r>
            <a:endParaRPr lang="en-US" altLang="zh-TW" sz="3600" dirty="0" smtClean="0">
              <a:solidFill>
                <a:schemeClr val="accent2">
                  <a:lumMod val="75000"/>
                </a:schemeClr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1828800" lvl="4" indent="0">
              <a:buNone/>
            </a:pP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〔</a:t>
            </a:r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擷取訊息</a:t>
            </a: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〕</a:t>
            </a:r>
          </a:p>
          <a:p>
            <a:pPr lvl="4"/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2300" y="1816100"/>
            <a:ext cx="7899399" cy="4521200"/>
          </a:xfrm>
        </p:spPr>
        <p:txBody>
          <a:bodyPr/>
          <a:lstStyle/>
          <a:p>
            <a:r>
              <a:rPr lang="zh-TW" altLang="en-US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說明</a:t>
            </a:r>
            <a:r>
              <a:rPr lang="en-US" altLang="zh-TW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:</a:t>
            </a:r>
            <a:br>
              <a:rPr lang="en-US" altLang="zh-TW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r>
              <a:rPr lang="zh-TW" altLang="en-US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本文第一段即說明</a:t>
            </a:r>
            <a:r>
              <a:rPr lang="en-US" altLang="zh-TW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:</a:t>
            </a:r>
            <a:r>
              <a:rPr lang="zh-TW" altLang="en-US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「從</a:t>
            </a:r>
            <a:r>
              <a:rPr lang="zh-TW" altLang="en-US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武力抗爭</a:t>
            </a:r>
            <a:r>
              <a:rPr lang="zh-TW" altLang="en-US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、</a:t>
            </a:r>
            <a:r>
              <a:rPr lang="zh-TW" altLang="en-US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講習創黨</a:t>
            </a:r>
            <a:r>
              <a:rPr lang="zh-TW" altLang="en-US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到</a:t>
            </a:r>
            <a:r>
              <a:rPr lang="zh-TW" altLang="en-US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靜坐絕食</a:t>
            </a:r>
            <a:r>
              <a:rPr lang="en-US" altLang="zh-TW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如今社會團體也順應數位媒體發展趨勢</a:t>
            </a:r>
            <a:r>
              <a:rPr lang="en-US" altLang="zh-TW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將社會運動</a:t>
            </a:r>
            <a:r>
              <a:rPr lang="zh-TW" altLang="en-US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與網路科技結合</a:t>
            </a:r>
            <a:r>
              <a:rPr lang="zh-TW" altLang="en-US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。」可知社會團體進行社會運動的方式依序有上述四種 </a:t>
            </a:r>
            <a:br>
              <a:rPr lang="zh-TW" altLang="en-US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599" y="544513"/>
            <a:ext cx="7516813" cy="674687"/>
          </a:xfrm>
        </p:spPr>
        <p:txBody>
          <a:bodyPr/>
          <a:lstStyle/>
          <a:p>
            <a:r>
              <a:rPr lang="zh-TW" altLang="en-US" sz="2800" dirty="0" smtClean="0">
                <a:solidFill>
                  <a:srgbClr val="008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問思解答與說明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639-D85C-4D16-9D43-658E23BAF293}" type="slidenum">
              <a:rPr lang="ja-JP" altLang="en-US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783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913" y="390524"/>
            <a:ext cx="6656387" cy="930276"/>
          </a:xfrm>
        </p:spPr>
        <p:txBody>
          <a:bodyPr/>
          <a:lstStyle/>
          <a:p>
            <a:r>
              <a:rPr lang="zh-TW" altLang="en-US" dirty="0" smtClean="0"/>
              <a:t> </a:t>
            </a:r>
            <a:br>
              <a:rPr lang="zh-TW" altLang="en-US" dirty="0" smtClean="0"/>
            </a:br>
            <a:r>
              <a:rPr lang="zh-TW" altLang="en-US" dirty="0" smtClean="0">
                <a:solidFill>
                  <a:srgbClr val="009900"/>
                </a:solidFill>
              </a:rPr>
              <a:t>問題二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6600" y="1676400"/>
            <a:ext cx="7404100" cy="43180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根據本文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何者是網路科技帶來的優點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? 〔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統整解釋 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〕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( 1 )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有利於聚焦社會運動的主題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( 2 )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能快速上傳自製影音和圖片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( 3 )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便於查找社會議題精確資訊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( 4 )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増加傳統媒體使用者的信任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9DB4-C4E8-41FB-BE12-4FCFDB57E812}" type="slidenum">
              <a:rPr lang="ja-JP" altLang="en-US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386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8013" y="2057400"/>
            <a:ext cx="7772400" cy="1362075"/>
          </a:xfrm>
        </p:spPr>
        <p:txBody>
          <a:bodyPr/>
          <a:lstStyle/>
          <a:p>
            <a: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本文第三段和第四段開頭均提及網路科技的優點 </a:t>
            </a:r>
            <a:b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選項</a:t>
            </a:r>
            <a:r>
              <a:rPr lang="en-US" altLang="zh-TW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( 1 ) : </a:t>
            </a:r>
            <a: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第四段提及網路上的龐雜資訊可能分散社會運動的焦點和訴求</a:t>
            </a:r>
            <a:r>
              <a:rPr lang="en-US" altLang="zh-TW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 </a:t>
            </a:r>
            <a: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因此 「聚焦」 並非網路科技帶來之優點</a:t>
            </a:r>
            <a:b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r>
              <a:rPr lang="zh-TW" altLang="en-US" sz="28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選項</a:t>
            </a:r>
            <a:r>
              <a:rPr lang="en-US" altLang="zh-TW" sz="28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( 2 ) : </a:t>
            </a:r>
            <a:r>
              <a:rPr lang="zh-TW" altLang="en-US" sz="28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第三段中提及網際網路結合行動智慧載具</a:t>
            </a:r>
            <a:r>
              <a:rPr lang="en-US" altLang="zh-TW" sz="28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28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「使一般民眾可以自製影音內容</a:t>
            </a:r>
            <a:r>
              <a:rPr lang="en-US" altLang="zh-TW" sz="28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28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並上傳到網路平臺」  </a:t>
            </a:r>
            <a: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/>
            </a:r>
            <a:b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選項</a:t>
            </a:r>
            <a:r>
              <a:rPr lang="en-US" altLang="zh-TW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( 3 ) : </a:t>
            </a:r>
            <a: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錯誤理由同</a:t>
            </a:r>
            <a:r>
              <a:rPr lang="en-US" altLang="zh-TW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( 1 ) ,</a:t>
            </a:r>
            <a: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訊息龐雜不利於查找精確的資訊。</a:t>
            </a:r>
            <a:b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選項</a:t>
            </a:r>
            <a:r>
              <a:rPr lang="en-US" altLang="zh-TW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( 4) : </a:t>
            </a:r>
            <a: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本文未提及</a:t>
            </a:r>
            <a:br>
              <a:rPr lang="zh-TW" altLang="en-US" sz="2800" b="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endParaRPr lang="zh-TW" altLang="en-US" sz="2800" b="0" dirty="0">
              <a:solidFill>
                <a:schemeClr val="accent2">
                  <a:lumMod val="75000"/>
                </a:schemeClr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47913" y="620713"/>
            <a:ext cx="4217987" cy="687387"/>
          </a:xfrm>
        </p:spPr>
        <p:txBody>
          <a:bodyPr/>
          <a:lstStyle/>
          <a:p>
            <a:r>
              <a:rPr lang="zh-TW" altLang="en-US" sz="3600" dirty="0" smtClean="0">
                <a:solidFill>
                  <a:srgbClr val="008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問思解答與說明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639-D85C-4D16-9D43-658E23BAF293}" type="slidenum">
              <a:rPr lang="ja-JP" altLang="en-US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5806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8000"/>
                </a:solidFill>
              </a:rPr>
              <a:t>問題三</a:t>
            </a:r>
            <a:endParaRPr lang="zh-TW" altLang="en-US" dirty="0">
              <a:solidFill>
                <a:srgbClr val="008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600" dirty="0" smtClean="0"/>
              <a:t> </a:t>
            </a:r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作者建議欲參與社會運動的民眾應抱持何種態度 </a:t>
            </a: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? 〔 </a:t>
            </a:r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統整解釋 </a:t>
            </a: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〕</a:t>
            </a:r>
          </a:p>
          <a:p>
            <a:pPr marL="0" indent="0">
              <a:buNone/>
            </a:pP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(1)</a:t>
            </a:r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多方審慎評估後形成自己的見解</a:t>
            </a:r>
          </a:p>
          <a:p>
            <a:pPr marL="0" indent="0">
              <a:buNone/>
            </a:pP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(2)</a:t>
            </a:r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避免與執政當局和警方爆發衝突</a:t>
            </a:r>
          </a:p>
          <a:p>
            <a:pPr marL="0" indent="0">
              <a:buNone/>
            </a:pP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(3)</a:t>
            </a:r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努力經營社運形象避免大眾反感</a:t>
            </a:r>
          </a:p>
          <a:p>
            <a:pPr marL="0" indent="0">
              <a:buNone/>
            </a:pP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(4)</a:t>
            </a:r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善用各種資源全力說服大眾支持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9DB4-C4E8-41FB-BE12-4FCFDB57E812}" type="slidenum">
              <a:rPr lang="ja-JP" altLang="en-US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852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25513" y="1981200"/>
            <a:ext cx="7772400" cy="1362075"/>
          </a:xfrm>
        </p:spPr>
        <p:txBody>
          <a:bodyPr/>
          <a:lstStyle/>
          <a:p>
            <a:r>
              <a:rPr lang="en-US" altLang="zh-TW" sz="32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(1)</a:t>
            </a:r>
            <a:r>
              <a:rPr lang="zh-TW" altLang="en-US" sz="32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多方審慎評估後形成自己的見解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/>
            </a:r>
            <a:b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可參考最後一段</a:t>
            </a:r>
            <a:r>
              <a:rPr lang="en-US" altLang="zh-TW" sz="3200" b="0" dirty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: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/>
            </a:r>
            <a:b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</a:b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作者對大眾提出的建議 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: 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身處資訊爆炸畤代的每個人 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 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在面對眾多新興議題出現時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應同畤瞭解到新現的形成、不論在畤代背景或運動訴求上皆有差異</a:t>
            </a:r>
            <a:r>
              <a:rPr lang="en-US" altLang="zh-TW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sz="3200" b="0" dirty="0" smtClean="0">
                <a:solidFill>
                  <a:srgbClr val="C00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必須審慎觀察後再發展出自我見解和省思</a:t>
            </a:r>
            <a:r>
              <a:rPr lang="zh-TW" altLang="en-US" sz="3200" b="0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」</a:t>
            </a:r>
            <a:endParaRPr lang="zh-TW" altLang="en-US" sz="3200" b="0" dirty="0">
              <a:solidFill>
                <a:schemeClr val="accent2">
                  <a:lumMod val="50000"/>
                </a:schemeClr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79513" y="227013"/>
            <a:ext cx="7772400" cy="1500187"/>
          </a:xfrm>
        </p:spPr>
        <p:txBody>
          <a:bodyPr/>
          <a:lstStyle/>
          <a:p>
            <a:r>
              <a:rPr lang="zh-TW" altLang="en-US" sz="3600" dirty="0" smtClean="0">
                <a:solidFill>
                  <a:srgbClr val="00800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問思解答與說明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639-D85C-4D16-9D43-658E23BAF293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287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8000"/>
                </a:solidFill>
              </a:rPr>
              <a:t>問題四</a:t>
            </a:r>
            <a:r>
              <a:rPr lang="en-US" altLang="zh-TW" dirty="0" smtClean="0">
                <a:solidFill>
                  <a:srgbClr val="008000"/>
                </a:solidFill>
              </a:rPr>
              <a:t>:</a:t>
            </a:r>
            <a:br>
              <a:rPr lang="en-US" altLang="zh-TW" dirty="0" smtClean="0">
                <a:solidFill>
                  <a:srgbClr val="008000"/>
                </a:solidFill>
              </a:rPr>
            </a:br>
            <a:endParaRPr lang="zh-TW" altLang="en-US" dirty="0">
              <a:solidFill>
                <a:srgbClr val="008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根據文章內容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,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下列推論何者正確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? 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〔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統整解釋 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〕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(1)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閲聽眾的角色正逐漸由被動轉為主動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(2)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網路匿名留言是分散社運焦點的主因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(3)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網路已經取代傳統媒體的資訊主導權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(4)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社會團體常常無力負擔高額的網路費</a:t>
            </a:r>
          </a:p>
          <a:p>
            <a:endParaRPr lang="zh-TW" altLang="en-US" dirty="0">
              <a:solidFill>
                <a:schemeClr val="accent2">
                  <a:lumMod val="75000"/>
                </a:schemeClr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9DB4-C4E8-41FB-BE12-4FCFDB57E812}" type="slidenum">
              <a:rPr lang="ja-JP" altLang="en-US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4428721"/>
      </p:ext>
    </p:extLst>
  </p:cSld>
  <p:clrMapOvr>
    <a:masterClrMapping/>
  </p:clrMapOvr>
</p:sld>
</file>

<file path=ppt/theme/theme1.xml><?xml version="1.0" encoding="utf-8"?>
<a:theme xmlns:a="http://schemas.openxmlformats.org/drawingml/2006/main" name="dolphinplate001-black-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あくあフォント"/>
        <a:ea typeface="あくあフォント"/>
        <a:cs typeface=""/>
      </a:majorFont>
      <a:minorFont>
        <a:latin typeface="あくあフォント"/>
        <a:ea typeface="あくあフォント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dolphinplate001-black-</Template>
  <TotalTime>49</TotalTime>
  <Words>567</Words>
  <Application>Microsoft Office PowerPoint</Application>
  <PresentationFormat>如螢幕大小 (4:3)</PresentationFormat>
  <Paragraphs>59</Paragraphs>
  <Slides>12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dolphinplate001-black-</vt:lpstr>
      <vt:lpstr>現代社運大打科技戰</vt:lpstr>
      <vt:lpstr>請依據前述文章回答下列問題</vt:lpstr>
      <vt:lpstr> 問題一 </vt:lpstr>
      <vt:lpstr>說明: 本文第一段即說明:「從武力抗爭、講習創黨到靜坐絕食,如今社會團體也順應數位媒體發展趨勢,將社會運動與網路科技結合。」可知社會團體進行社會運動的方式依序有上述四種   </vt:lpstr>
      <vt:lpstr>  問題二 </vt:lpstr>
      <vt:lpstr>本文第三段和第四段開頭均提及網路科技的優點   選項( 1 ) : 第四段提及網路上的龐雜資訊可能分散社會運動的焦點和訴求, 因此 「聚焦」 並非網路科技帶來之優點 選項( 2 ) : 第三段中提及網際網路結合行動智慧載具,「使一般民眾可以自製影音內容,並上傳到網路平臺」   選項( 3 ) : 錯誤理由同( 1 ) ,訊息龐雜不利於查找精確的資訊。 選項( 4) : 本文未提及 </vt:lpstr>
      <vt:lpstr>問題三</vt:lpstr>
      <vt:lpstr>(1)多方審慎評估後形成自己的見解 可參考最後一段: 作者對大眾提出的建議 : 身處資訊爆炸畤代的每個人 , 在面對眾多新興議題出現時,應同畤瞭解到新現的形成、不論在畤代背景或運動訴求上皆有差異,必須審慎觀察後再發展出自我見解和省思」</vt:lpstr>
      <vt:lpstr>問題四: </vt:lpstr>
      <vt:lpstr>選項( 2 ) :本文並未提及匿名留言  選項( 3 ) :從第三段中可知網路科技「大大削弱原本由主流媒體掌握的資訊主導權」,但並未取代之 選項( 4 ) :第三段開頭便指出網際網路「低成本亅之優點,不至於無力負擔 </vt:lpstr>
      <vt:lpstr>問題五: </vt:lpstr>
      <vt:lpstr>文章第二段中提到:『主流媒體則因應大眾化的商業邏輯和組織立場,傾向選擇與國家政治經濟議題相關、具有時效性、衝突性或娛樂性的報導題材,且報導內容經過內部層層淘選,使得多數社會團體所關注的弱勢和小眾議題,不易獲得大篇幅報導。而選項( 1)的原住民」和選項( 2 )的「農村亅議題的主角均屬於弱勢小眾;選項( 3 )的「巧固球」雖具娛樂性,但球類本身在正式運動比賽中仍屬小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手書きいるかてんぷれーと</dc:title>
  <dc:creator>user</dc:creator>
  <cp:lastModifiedBy>user</cp:lastModifiedBy>
  <cp:revision>22</cp:revision>
  <dcterms:created xsi:type="dcterms:W3CDTF">2015-04-28T06:01:40Z</dcterms:created>
  <dcterms:modified xsi:type="dcterms:W3CDTF">2015-04-28T06:53:49Z</dcterms:modified>
</cp:coreProperties>
</file>