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6" r:id="rId2"/>
    <p:sldId id="262" r:id="rId3"/>
    <p:sldId id="263" r:id="rId4"/>
    <p:sldId id="257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1E2923B0-DFAC-4461-8209-84CDFB71E520}">
          <p14:sldIdLst>
            <p14:sldId id="256"/>
            <p14:sldId id="262"/>
            <p14:sldId id="263"/>
            <p14:sldId id="257"/>
          </p14:sldIdLst>
        </p14:section>
        <p14:section name="未命名的章節" id="{19938F69-7982-442B-87A9-2BABF107C621}">
          <p14:sldIdLst/>
        </p14:section>
        <p14:section name="未命名的章節" id="{E72D0653-B8F6-4633-972A-16A8A38767C1}">
          <p14:sldIdLst>
            <p14:sldId id="259"/>
            <p14:sldId id="260"/>
            <p14:sldId id="261"/>
            <p14:sldId id="264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8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9" autoAdjust="0"/>
  </p:normalViewPr>
  <p:slideViewPr>
    <p:cSldViewPr snapToGrid="0">
      <p:cViewPr varScale="1">
        <p:scale>
          <a:sx n="83" d="100"/>
          <a:sy n="83" d="100"/>
        </p:scale>
        <p:origin x="-3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362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765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7010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7709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1938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106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9011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3631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201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65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44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35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664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599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61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4053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6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E2601D4-AA30-467D-B305-98B1614EE2AA}" type="datetimeFigureOut">
              <a:rPr lang="zh-TW" altLang="en-US" smtClean="0"/>
              <a:t>2018/1/15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654C79-013A-40BE-A929-74E0035470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79709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  <p:sldLayoutId id="214748378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Pyramid" TargetMode="External"/><Relationship Id="rId13" Type="http://schemas.openxmlformats.org/officeDocument/2006/relationships/hyperlink" Target="https://zh.wikipedia.org/wiki/Flask" TargetMode="External"/><Relationship Id="rId3" Type="http://schemas.openxmlformats.org/officeDocument/2006/relationships/hyperlink" Target="https://zh.wikipedia.org/w/index.php?title=Mod_wsgi&amp;action=edit&amp;redlink=1" TargetMode="External"/><Relationship Id="rId7" Type="http://schemas.openxmlformats.org/officeDocument/2006/relationships/hyperlink" Target="https://zh.wikipedia.org/wiki/Django" TargetMode="External"/><Relationship Id="rId12" Type="http://schemas.openxmlformats.org/officeDocument/2006/relationships/hyperlink" Target="https://zh.wikipedia.org/wiki/Zope" TargetMode="External"/><Relationship Id="rId2" Type="http://schemas.openxmlformats.org/officeDocument/2006/relationships/hyperlink" Target="https://zh.wikipedia.org/w/index.php?title=Web%E7%A8%8B%E5%BC%8F&amp;action=edit&amp;redlink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zh.wikipedia.org/wiki/WSGI" TargetMode="External"/><Relationship Id="rId11" Type="http://schemas.openxmlformats.org/officeDocument/2006/relationships/hyperlink" Target="https://zh.wikipedia.org/w/index.php?title=Web2py&amp;action=edit&amp;redlink=1" TargetMode="External"/><Relationship Id="rId5" Type="http://schemas.openxmlformats.org/officeDocument/2006/relationships/hyperlink" Target="https://zh.wikipedia.org/w/index.php?title=Gunicorn&amp;action=edit&amp;redlink=1" TargetMode="External"/><Relationship Id="rId15" Type="http://schemas.openxmlformats.org/officeDocument/2006/relationships/hyperlink" Target="https://zh.wikipedia.org/w/index.php?title=Gevent&amp;action=edit&amp;redlink=1" TargetMode="External"/><Relationship Id="rId10" Type="http://schemas.openxmlformats.org/officeDocument/2006/relationships/hyperlink" Target="https://zh.wikipedia.org/wiki/Tornado" TargetMode="External"/><Relationship Id="rId4" Type="http://schemas.openxmlformats.org/officeDocument/2006/relationships/hyperlink" Target="https://zh.wikipedia.org/wiki/Apache" TargetMode="External"/><Relationship Id="rId9" Type="http://schemas.openxmlformats.org/officeDocument/2006/relationships/hyperlink" Target="https://zh.wikipedia.org/wiki/TurboGears" TargetMode="External"/><Relationship Id="rId14" Type="http://schemas.openxmlformats.org/officeDocument/2006/relationships/hyperlink" Target="https://zh.wikipedia.org/w/index.php?title=Twisted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wi.ml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925897" cy="2971801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               </a:t>
            </a:r>
            <a:r>
              <a:rPr lang="en-US" altLang="zh-TW" sz="4400" b="1" i="1" u="sng" dirty="0" err="1" smtClean="0"/>
              <a:t>Vpython</a:t>
            </a:r>
            <a:r>
              <a:rPr lang="en-US" altLang="zh-TW" b="1" i="1" dirty="0" smtClean="0"/>
              <a:t/>
            </a:r>
            <a:br>
              <a:rPr lang="en-US" altLang="zh-TW" b="1" i="1" dirty="0" smtClean="0"/>
            </a:br>
            <a:r>
              <a:rPr lang="en-US" altLang="zh-TW" b="1" i="1" dirty="0"/>
              <a:t> </a:t>
            </a:r>
            <a:r>
              <a:rPr lang="en-US" altLang="zh-TW" b="1" i="1" dirty="0" smtClean="0"/>
              <a:t>             </a:t>
            </a:r>
            <a:r>
              <a:rPr lang="zh-TW" altLang="en-US" b="1" i="1" dirty="0" smtClean="0"/>
              <a:t> </a:t>
            </a:r>
            <a:r>
              <a:rPr lang="zh-TW" altLang="en-US" sz="4900" b="1" i="1" dirty="0" smtClean="0"/>
              <a:t>三維彈性碰撞</a:t>
            </a:r>
            <a:r>
              <a:rPr lang="en-US" altLang="zh-TW" sz="4900" b="1" i="1" dirty="0" smtClean="0"/>
              <a:t/>
            </a:r>
            <a:br>
              <a:rPr lang="en-US" altLang="zh-TW" sz="4900" b="1" i="1" dirty="0" smtClean="0"/>
            </a:br>
            <a:r>
              <a:rPr lang="zh-TW" altLang="en-US" dirty="0"/>
              <a:t> </a:t>
            </a:r>
            <a:r>
              <a:rPr lang="zh-TW" altLang="en-US" dirty="0" smtClean="0"/>
              <a:t>                 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2800" dirty="0" smtClean="0">
                <a:solidFill>
                  <a:schemeClr val="accent2">
                    <a:lumMod val="75000"/>
                  </a:schemeClr>
                </a:solidFill>
                <a:latin typeface="華康超圓體外字集" panose="020F0C09000000000000" pitchFamily="49" charset="-120"/>
                <a:ea typeface="華康超圓體外字集" panose="020F0C09000000000000" pitchFamily="49" charset="-120"/>
              </a:rPr>
              <a:t>                            </a:t>
            </a:r>
            <a:r>
              <a:rPr lang="zh-TW" altLang="en-US" sz="4000" b="1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華康超圓體外字集" panose="020F0C09000000000000" pitchFamily="49" charset="-120"/>
                <a:ea typeface="華康超圓體外字集" panose="020F0C09000000000000" pitchFamily="49" charset="-120"/>
              </a:rPr>
              <a:t>第五組  </a:t>
            </a:r>
            <a:endParaRPr lang="zh-TW" altLang="en-US" sz="4000" b="1" i="1" dirty="0">
              <a:solidFill>
                <a:schemeClr val="tx2">
                  <a:lumMod val="20000"/>
                  <a:lumOff val="80000"/>
                </a:schemeClr>
              </a:solidFill>
              <a:latin typeface="華康超圓體外字集" panose="020F0C09000000000000" pitchFamily="49" charset="-120"/>
              <a:ea typeface="華康超圓體外字集" panose="020F0C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3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7304" y="384716"/>
            <a:ext cx="11158383" cy="627256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zh-TW" alt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什麼是</a:t>
            </a:r>
            <a:r>
              <a:rPr lang="en-US" altLang="zh-TW" sz="3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Vpthon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2200" b="1" u="sng" dirty="0" smtClean="0">
                <a:solidFill>
                  <a:schemeClr val="tx1">
                    <a:lumMod val="95000"/>
                  </a:schemeClr>
                </a:solidFill>
                <a:hlinkClick r:id="rId2" tooltip="Web程式（頁面不存在）"/>
              </a:rPr>
              <a:t>Web</a:t>
            </a:r>
            <a:r>
              <a:rPr lang="zh-TW" altLang="en-US" sz="2200" b="1" u="sng" dirty="0" smtClean="0">
                <a:solidFill>
                  <a:schemeClr val="tx1">
                    <a:lumMod val="95000"/>
                  </a:schemeClr>
                </a:solidFill>
                <a:hlinkClick r:id="rId2" tooltip="Web程式（頁面不存在）"/>
              </a:rPr>
              <a:t>程式</a:t>
            </a:r>
            <a:r>
              <a:rPr lang="en-US" altLang="zh-TW" sz="2200" b="1" u="sng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en-US" altLang="zh-TW" sz="2200" b="1" u="sng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Python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經常被用於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Web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開發。比如，通過</a:t>
            </a:r>
            <a:r>
              <a:rPr lang="en-US" altLang="zh-TW" sz="2200" dirty="0" err="1">
                <a:solidFill>
                  <a:schemeClr val="tx1">
                    <a:lumMod val="95000"/>
                  </a:schemeClr>
                </a:solidFill>
                <a:hlinkClick r:id="rId3"/>
              </a:rPr>
              <a:t>mod_wsgi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模組，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  <a:hlinkClick r:id="rId4" tooltip="Apache"/>
              </a:rPr>
              <a:t>Apache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可以運行用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Python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編寫的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Web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程式。使用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Python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語言編寫的</a:t>
            </a:r>
            <a:r>
              <a:rPr lang="en-US" altLang="zh-TW" sz="2200" dirty="0" err="1">
                <a:solidFill>
                  <a:schemeClr val="tx1">
                    <a:lumMod val="95000"/>
                  </a:schemeClr>
                </a:solidFill>
                <a:hlinkClick r:id="rId5" tooltip="Gunicorn（頁面不存在）"/>
              </a:rPr>
              <a:t>Gunicorn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作為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Web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伺服器，也能夠執行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Python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語言編寫的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Web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程式。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Python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定義了</a:t>
            </a:r>
            <a:r>
              <a:rPr lang="en-US" altLang="zh-TW" sz="2200" dirty="0" err="1">
                <a:solidFill>
                  <a:schemeClr val="tx1">
                    <a:lumMod val="95000"/>
                  </a:schemeClr>
                </a:solidFill>
                <a:hlinkClick r:id="rId6" tooltip="WSGI"/>
              </a:rPr>
              <a:t>WSGI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標準應用介面來協調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Http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伺服器與基於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Python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的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Web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程式之間的溝通。一些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Web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框架，如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  <a:hlinkClick r:id="rId7" tooltip="Django"/>
              </a:rPr>
              <a:t>Django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、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  <a:hlinkClick r:id="rId8" tooltip="Pyramid"/>
              </a:rPr>
              <a:t>Pyramid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、</a:t>
            </a:r>
            <a:r>
              <a:rPr lang="en-US" altLang="zh-TW" sz="2200" dirty="0" err="1">
                <a:solidFill>
                  <a:schemeClr val="tx1">
                    <a:lumMod val="95000"/>
                  </a:schemeClr>
                </a:solidFill>
                <a:hlinkClick r:id="rId9" tooltip="TurboGears"/>
              </a:rPr>
              <a:t>TurboGears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、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  <a:hlinkClick r:id="rId10" tooltip="Tornado"/>
              </a:rPr>
              <a:t>Tornado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、</a:t>
            </a:r>
            <a:r>
              <a:rPr lang="en-US" altLang="zh-TW" sz="2200" dirty="0" err="1">
                <a:solidFill>
                  <a:schemeClr val="tx1">
                    <a:lumMod val="95000"/>
                  </a:schemeClr>
                </a:solidFill>
                <a:hlinkClick r:id="rId11" tooltip="Web2py（頁面不存在）"/>
              </a:rPr>
              <a:t>web2py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、</a:t>
            </a:r>
            <a:r>
              <a:rPr lang="en-US" altLang="zh-TW" sz="2200" dirty="0" err="1">
                <a:solidFill>
                  <a:schemeClr val="tx1">
                    <a:lumMod val="95000"/>
                  </a:schemeClr>
                </a:solidFill>
                <a:hlinkClick r:id="rId12" tooltip="Zope"/>
              </a:rPr>
              <a:t>Zope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、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  <a:hlinkClick r:id="rId13" tooltip="Flask"/>
              </a:rPr>
              <a:t>Flask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等，可以讓程式設計師輕鬆地開發和管理複雜的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Web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程式。</a:t>
            </a:r>
            <a:b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</a:rPr>
              <a:t>Python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對於各種網路協定的支援很完善，因此經常被用於編寫伺服器軟體、網路爬蟲。第三方函式庫</a:t>
            </a:r>
            <a:r>
              <a:rPr lang="en-US" altLang="zh-TW" sz="2200" dirty="0">
                <a:solidFill>
                  <a:schemeClr val="tx1">
                    <a:lumMod val="95000"/>
                  </a:schemeClr>
                </a:solidFill>
                <a:hlinkClick r:id="rId14" tooltip="Twisted（頁面不存在）"/>
              </a:rPr>
              <a:t>Twisted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支援非同步線上編寫程式和多數標準的網路協定（包含用戶端和伺服器），並且提供了多種工具，被廣泛用於編寫高效能的伺服器軟體。另有</a:t>
            </a:r>
            <a:r>
              <a:rPr lang="en-US" altLang="zh-TW" sz="2200" dirty="0" err="1">
                <a:solidFill>
                  <a:schemeClr val="tx1">
                    <a:lumMod val="95000"/>
                  </a:schemeClr>
                </a:solidFill>
                <a:hlinkClick r:id="rId15" tooltip="Gevent（頁面不存在）"/>
              </a:rPr>
              <a:t>gevent</a:t>
            </a:r>
            <a:r>
              <a:rPr lang="zh-TW" altLang="en-US" sz="2200" dirty="0">
                <a:solidFill>
                  <a:schemeClr val="tx1">
                    <a:lumMod val="95000"/>
                  </a:schemeClr>
                </a:solidFill>
              </a:rPr>
              <a:t>這個流行的第三方庫，同樣能夠支援高效能高並行的網路開發。</a:t>
            </a:r>
            <a:r>
              <a:rPr lang="zh-TW" altLang="en-US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zh-TW" altLang="en-US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b="1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zh-TW" altLang="en-US" b="1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836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>
            <a:normAutofit fontScale="90000"/>
          </a:bodyPr>
          <a:lstStyle/>
          <a:p>
            <a:r>
              <a:rPr lang="en-US" altLang="zh-TW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VPYTHON</a:t>
            </a:r>
            <a:r>
              <a:rPr lang="zh-TW" alt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的優點</a:t>
            </a:r>
            <a:r>
              <a:rPr lang="en-US" altLang="zh-TW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zh-TW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altLang="zh-TW" sz="3600" dirty="0"/>
              <a:t>1.</a:t>
            </a:r>
            <a:r>
              <a:rPr lang="zh-TW" altLang="en-US" sz="3200" dirty="0"/>
              <a:t>容易撰寫</a:t>
            </a:r>
            <a:r>
              <a:rPr lang="en-US" altLang="zh-TW" sz="3200" dirty="0"/>
              <a:t>:</a:t>
            </a:r>
            <a:br>
              <a:rPr lang="en-US" altLang="zh-TW" sz="3200" dirty="0"/>
            </a:br>
            <a:r>
              <a:rPr lang="zh-TW" altLang="en-US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zh-TW" sz="2200" dirty="0"/>
              <a:t>Python </a:t>
            </a:r>
            <a:r>
              <a:rPr lang="zh-TW" altLang="en-US" sz="2200" dirty="0"/>
              <a:t>具有許多物件導向的特性，然而並不要求一定得用物件導向的方式撰寫。撇開物件導向的議題不談，</a:t>
            </a:r>
            <a:r>
              <a:rPr lang="en-US" altLang="zh-TW" sz="2200" dirty="0"/>
              <a:t>Python </a:t>
            </a:r>
            <a:r>
              <a:rPr lang="zh-TW" altLang="en-US" sz="2200" dirty="0"/>
              <a:t>通常可以靠比較短的程式碼完成比較多的功能，或者可以寫得比較清楚。</a:t>
            </a:r>
            <a:r>
              <a:rPr lang="en-US" altLang="zh-TW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zh-TW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altLang="zh-TW" sz="3100" dirty="0"/>
              <a:t>2.</a:t>
            </a:r>
            <a:r>
              <a:rPr lang="zh-TW" altLang="en-US" sz="3100" dirty="0"/>
              <a:t>功能強大</a:t>
            </a:r>
            <a:r>
              <a:rPr lang="en-US" altLang="zh-TW" sz="3100" dirty="0"/>
              <a:t>:</a:t>
            </a:r>
            <a:r>
              <a:rPr lang="en-US" altLang="zh-TW" sz="31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zh-TW" sz="31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zh-TW" altLang="en-US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 </a:t>
            </a:r>
            <a:r>
              <a:rPr lang="en-US" altLang="zh-TW" sz="2200" dirty="0"/>
              <a:t>Python </a:t>
            </a:r>
            <a:r>
              <a:rPr lang="zh-TW" altLang="en-US" sz="2200" dirty="0"/>
              <a:t>自 </a:t>
            </a:r>
            <a:r>
              <a:rPr lang="en-US" altLang="zh-TW" sz="2200" dirty="0"/>
              <a:t>1990 </a:t>
            </a:r>
            <a:r>
              <a:rPr lang="zh-TW" altLang="en-US" sz="2200" dirty="0"/>
              <a:t>年由 </a:t>
            </a:r>
            <a:r>
              <a:rPr lang="en-US" altLang="zh-TW" sz="2200" dirty="0"/>
              <a:t>Guido van Rossum </a:t>
            </a:r>
            <a:r>
              <a:rPr lang="zh-TW" altLang="en-US" sz="2200" dirty="0"/>
              <a:t>在荷蘭的 </a:t>
            </a:r>
            <a:r>
              <a:rPr lang="en-US" altLang="zh-TW" sz="2200" dirty="0">
                <a:hlinkClick r:id="rId2"/>
              </a:rPr>
              <a:t>CWI</a:t>
            </a:r>
            <a:r>
              <a:rPr lang="zh-TW" altLang="en-US" sz="2200" dirty="0"/>
              <a:t> 開始發展以來，從 </a:t>
            </a:r>
            <a:r>
              <a:rPr lang="en-US" altLang="zh-TW" sz="2200" dirty="0"/>
              <a:t>0.9 </a:t>
            </a:r>
            <a:r>
              <a:rPr lang="zh-TW" altLang="en-US" sz="2200" dirty="0"/>
              <a:t>進步到今天的 </a:t>
            </a:r>
            <a:r>
              <a:rPr lang="en-US" altLang="zh-TW" sz="2200" dirty="0"/>
              <a:t>2.4.2</a:t>
            </a:r>
            <a:r>
              <a:rPr lang="zh-TW" altLang="en-US" sz="2200" dirty="0"/>
              <a:t>，不但累積了相當完整的標準程式庫 </a:t>
            </a:r>
            <a:r>
              <a:rPr lang="en-US" altLang="zh-TW" sz="2200" dirty="0"/>
              <a:t>(</a:t>
            </a:r>
            <a:r>
              <a:rPr lang="zh-TW" altLang="en-US" sz="2200" dirty="0"/>
              <a:t>模組</a:t>
            </a:r>
            <a:r>
              <a:rPr lang="en-US" altLang="zh-TW" sz="2200" dirty="0"/>
              <a:t>)</a:t>
            </a:r>
            <a:r>
              <a:rPr lang="zh-TW" altLang="en-US" sz="2200" dirty="0"/>
              <a:t>，更有無以計數的非標準模組，而且絕大部分都是開放原始碼的。單以內建的模組來講，從簡單的數學運算、字串處理、網際網路協定連線、網際網路資料處理、各種壓縮格式，以及 </a:t>
            </a:r>
            <a:r>
              <a:rPr lang="en-US" altLang="zh-TW" sz="2200" dirty="0"/>
              <a:t>POSIX </a:t>
            </a:r>
            <a:r>
              <a:rPr lang="zh-TW" altLang="en-US" sz="2200" dirty="0"/>
              <a:t>與主要作業系統的支援功能等等，含括的範圍非常地廣泛</a:t>
            </a:r>
            <a:r>
              <a:rPr lang="zh-TW" altLang="en-US" sz="2200" dirty="0" smtClean="0"/>
              <a:t>。</a:t>
            </a:r>
            <a:r>
              <a:rPr lang="en-US" altLang="zh-TW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zh-TW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altLang="zh-TW" sz="3100" dirty="0" smtClean="0"/>
              <a:t>3.</a:t>
            </a:r>
            <a:r>
              <a:rPr lang="zh-TW" altLang="en-US" sz="3100" dirty="0" smtClean="0"/>
              <a:t>跨平台</a:t>
            </a:r>
            <a:r>
              <a:rPr lang="en-US" altLang="zh-TW" sz="3100" dirty="0" smtClean="0"/>
              <a:t>:</a:t>
            </a:r>
            <a:br>
              <a:rPr lang="en-US" altLang="zh-TW" sz="3100" dirty="0" smtClean="0"/>
            </a:br>
            <a:r>
              <a:rPr lang="zh-TW" altLang="en-US" sz="3100" dirty="0" smtClean="0"/>
              <a:t>   </a:t>
            </a:r>
            <a:r>
              <a:rPr lang="zh-TW" altLang="en-US" sz="2200" dirty="0" smtClean="0"/>
              <a:t>各種</a:t>
            </a:r>
            <a:r>
              <a:rPr lang="zh-TW" altLang="en-US" sz="2200" dirty="0"/>
              <a:t>主要的作業系統都支援 </a:t>
            </a:r>
            <a:r>
              <a:rPr lang="en-US" altLang="zh-TW" sz="2200" dirty="0"/>
              <a:t>Python</a:t>
            </a:r>
            <a:r>
              <a:rPr lang="zh-TW" altLang="en-US" sz="2200" dirty="0"/>
              <a:t>。</a:t>
            </a:r>
            <a:r>
              <a:rPr lang="en-US" altLang="zh-TW" sz="2200" dirty="0"/>
              <a:t>Python </a:t>
            </a:r>
            <a:r>
              <a:rPr lang="zh-TW" altLang="en-US" sz="2200" dirty="0"/>
              <a:t>程式常常不需要修改，便可以同時在 </a:t>
            </a:r>
            <a:r>
              <a:rPr lang="en-US" altLang="zh-TW" sz="2200" dirty="0"/>
              <a:t>Linux </a:t>
            </a:r>
            <a:r>
              <a:rPr lang="zh-TW" altLang="en-US" sz="2200" dirty="0"/>
              <a:t>與 </a:t>
            </a:r>
            <a:r>
              <a:rPr lang="en-US" altLang="zh-TW" sz="2200" dirty="0"/>
              <a:t>Windows </a:t>
            </a:r>
            <a:r>
              <a:rPr lang="zh-TW" altLang="en-US" sz="2200" dirty="0"/>
              <a:t>平台上執行，即使撰寫 </a:t>
            </a:r>
            <a:r>
              <a:rPr lang="en-US" altLang="zh-TW" sz="2200" dirty="0"/>
              <a:t>GUI </a:t>
            </a:r>
            <a:r>
              <a:rPr lang="zh-TW" altLang="en-US" sz="2200" dirty="0"/>
              <a:t>程式 </a:t>
            </a:r>
            <a:r>
              <a:rPr lang="en-US" altLang="zh-TW" sz="2200" dirty="0"/>
              <a:t>(</a:t>
            </a:r>
            <a:r>
              <a:rPr lang="zh-TW" altLang="en-US" sz="2200" dirty="0"/>
              <a:t>透過 </a:t>
            </a:r>
            <a:r>
              <a:rPr lang="en-US" altLang="zh-TW" sz="2200" dirty="0" err="1"/>
              <a:t>PyGTK</a:t>
            </a:r>
            <a:r>
              <a:rPr lang="en-US" altLang="zh-TW" sz="2200" dirty="0"/>
              <a:t>, </a:t>
            </a:r>
            <a:r>
              <a:rPr lang="en-US" altLang="zh-TW" sz="2200" dirty="0" err="1"/>
              <a:t>wxPython</a:t>
            </a:r>
            <a:r>
              <a:rPr lang="en-US" altLang="zh-TW" sz="2200" dirty="0"/>
              <a:t> </a:t>
            </a:r>
            <a:r>
              <a:rPr lang="zh-TW" altLang="en-US" sz="2200" dirty="0"/>
              <a:t>等 </a:t>
            </a:r>
            <a:r>
              <a:rPr lang="en-US" altLang="zh-TW" sz="2200" dirty="0"/>
              <a:t>binding) </a:t>
            </a:r>
            <a:r>
              <a:rPr lang="zh-TW" altLang="en-US" sz="2200" dirty="0"/>
              <a:t>也是一樣。所撰寫的 </a:t>
            </a:r>
            <a:r>
              <a:rPr lang="en-US" altLang="zh-TW" sz="2200" dirty="0"/>
              <a:t>Python </a:t>
            </a:r>
            <a:r>
              <a:rPr lang="zh-TW" altLang="en-US" sz="2200" dirty="0"/>
              <a:t>程式透過標準的 </a:t>
            </a:r>
            <a:r>
              <a:rPr lang="en-US" altLang="zh-TW" sz="2200" dirty="0" err="1"/>
              <a:t>distutils</a:t>
            </a:r>
            <a:r>
              <a:rPr lang="zh-TW" altLang="en-US" sz="2200" dirty="0"/>
              <a:t> </a:t>
            </a:r>
            <a:r>
              <a:rPr lang="en-US" altLang="zh-TW" sz="2200" dirty="0"/>
              <a:t>(</a:t>
            </a:r>
            <a:r>
              <a:rPr lang="zh-TW" altLang="en-US" sz="2200" dirty="0"/>
              <a:t>模組</a:t>
            </a:r>
            <a:r>
              <a:rPr lang="en-US" altLang="zh-TW" sz="2200" dirty="0"/>
              <a:t>) </a:t>
            </a:r>
            <a:r>
              <a:rPr lang="zh-TW" altLang="en-US" sz="2200" dirty="0"/>
              <a:t>進行包裝後，用標準的方式即可安裝於各種平台；在 </a:t>
            </a:r>
            <a:r>
              <a:rPr lang="en-US" altLang="zh-TW" sz="2200" dirty="0"/>
              <a:t>Windows </a:t>
            </a:r>
            <a:r>
              <a:rPr lang="zh-TW" altLang="en-US" sz="2200" dirty="0"/>
              <a:t>下更可以自動產生方便的可執行 </a:t>
            </a:r>
            <a:r>
              <a:rPr lang="en-US" altLang="zh-TW" sz="2200" dirty="0"/>
              <a:t>installer</a:t>
            </a:r>
            <a:r>
              <a:rPr lang="zh-TW" altLang="en-US" sz="2200" dirty="0"/>
              <a:t>。</a:t>
            </a:r>
            <a:r>
              <a:rPr lang="en-US" altLang="zh-TW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zh-TW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altLang="zh-TW" sz="3100" dirty="0" smtClean="0"/>
              <a:t>4.</a:t>
            </a:r>
            <a:r>
              <a:rPr lang="zh-TW" altLang="en-US" sz="3100" dirty="0" smtClean="0"/>
              <a:t>容易擴充</a:t>
            </a:r>
            <a:r>
              <a:rPr lang="en-US" altLang="zh-TW" sz="3100" dirty="0" smtClean="0"/>
              <a:t>:</a:t>
            </a:r>
            <a:br>
              <a:rPr lang="en-US" altLang="zh-TW" sz="3100" dirty="0" smtClean="0"/>
            </a:br>
            <a:r>
              <a:rPr lang="zh-TW" altLang="en-US" sz="3100" dirty="0" smtClean="0"/>
              <a:t>   </a:t>
            </a:r>
            <a:r>
              <a:rPr lang="en-US" altLang="zh-TW" sz="2200" dirty="0" smtClean="0"/>
              <a:t>Python </a:t>
            </a:r>
            <a:r>
              <a:rPr lang="zh-TW" altLang="en-US" sz="2200" dirty="0"/>
              <a:t>算是執行效率不錯的直譯式語言，但畢竟比不上 </a:t>
            </a:r>
            <a:r>
              <a:rPr lang="en-US" altLang="zh-TW" sz="2200" dirty="0"/>
              <a:t>C </a:t>
            </a:r>
            <a:r>
              <a:rPr lang="zh-TW" altLang="en-US" sz="2200" dirty="0"/>
              <a:t>和 </a:t>
            </a:r>
            <a:r>
              <a:rPr lang="en-US" altLang="zh-TW" sz="2200" dirty="0"/>
              <a:t>Fortran</a:t>
            </a:r>
            <a:r>
              <a:rPr lang="zh-TW" altLang="en-US" sz="2200" dirty="0"/>
              <a:t>。然而只要我們想，大可以 </a:t>
            </a:r>
            <a:r>
              <a:rPr lang="en-US" altLang="zh-TW" sz="2200" dirty="0"/>
              <a:t>C/C++ </a:t>
            </a:r>
            <a:r>
              <a:rPr lang="zh-TW" altLang="en-US" sz="2200" dirty="0"/>
              <a:t>或 </a:t>
            </a:r>
            <a:r>
              <a:rPr lang="en-US" altLang="zh-TW" sz="2200" dirty="0"/>
              <a:t>Fortran </a:t>
            </a:r>
            <a:r>
              <a:rPr lang="zh-TW" altLang="en-US" sz="2200" dirty="0"/>
              <a:t>撰寫高效率的模組；這些模組的使用方式，與內建模組以及用 </a:t>
            </a:r>
            <a:r>
              <a:rPr lang="en-US" altLang="zh-TW" sz="2200" dirty="0"/>
              <a:t>Python </a:t>
            </a:r>
            <a:r>
              <a:rPr lang="zh-TW" altLang="en-US" sz="2200" dirty="0"/>
              <a:t>撰寫的模組完全一樣。最好的是，撰寫的方法並不</a:t>
            </a:r>
            <a:r>
              <a:rPr lang="zh-TW" altLang="en-US" sz="2200" dirty="0" smtClean="0"/>
              <a:t>困難。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5618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13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研究動機</a:t>
            </a:r>
            <a:r>
              <a:rPr lang="en-US" altLang="zh-TW" sz="4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          </a:t>
            </a:r>
            <a:r>
              <a:rPr lang="zh-TW" altLang="en-US" sz="3200" dirty="0" smtClean="0">
                <a:solidFill>
                  <a:schemeClr val="tx1"/>
                </a:solidFill>
              </a:rPr>
              <a:t>運用物理所學，將物移、速度、加速度等物理量，並且由一維變成</a:t>
            </a:r>
            <a:r>
              <a:rPr lang="zh-TW" altLang="en-US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三維</a:t>
            </a:r>
            <a:r>
              <a:rPr lang="zh-TW" alt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以上</a:t>
            </a:r>
            <a:r>
              <a:rPr lang="en-US" altLang="zh-TW" sz="3200" dirty="0" smtClean="0">
                <a:solidFill>
                  <a:schemeClr val="tx1"/>
                </a:solidFill>
              </a:rPr>
              <a:t>~~!</a:t>
            </a:r>
          </a:p>
          <a:p>
            <a:pPr marL="0" indent="0">
              <a:buNone/>
            </a:pPr>
            <a:r>
              <a:rPr lang="zh-TW" altLang="en-US" sz="3200" dirty="0">
                <a:solidFill>
                  <a:schemeClr val="tx1"/>
                </a:solidFill>
              </a:rPr>
              <a:t> </a:t>
            </a:r>
            <a:r>
              <a:rPr lang="zh-TW" altLang="en-US" sz="3200" dirty="0" smtClean="0">
                <a:solidFill>
                  <a:schemeClr val="tx1"/>
                </a:solidFill>
              </a:rPr>
              <a:t>     在尋找題目時，覺得</a:t>
            </a:r>
            <a:r>
              <a:rPr lang="zh-TW" altLang="en-US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三維彈性碰撞</a:t>
            </a:r>
            <a:r>
              <a:rPr lang="zh-TW" altLang="en-US" sz="3200" dirty="0" smtClean="0">
                <a:solidFill>
                  <a:schemeClr val="tx1"/>
                </a:solidFill>
              </a:rPr>
              <a:t>做起來應該很特別，很有視覺效果</a:t>
            </a:r>
            <a:r>
              <a:rPr lang="en-US" altLang="zh-TW" sz="3200" dirty="0" smtClean="0">
                <a:solidFill>
                  <a:schemeClr val="tx1"/>
                </a:solidFill>
              </a:rPr>
              <a:t>!!!</a:t>
            </a:r>
          </a:p>
          <a:p>
            <a:pPr marL="0" indent="0">
              <a:buNone/>
            </a:pPr>
            <a:r>
              <a:rPr lang="zh-TW" altLang="en-US" dirty="0" smtClean="0"/>
              <a:t>  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175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idx="1"/>
          </p:nvPr>
        </p:nvSpPr>
        <p:spPr>
          <a:xfrm>
            <a:off x="717665" y="160847"/>
            <a:ext cx="10704224" cy="64700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研究方法</a:t>
            </a:r>
            <a:r>
              <a:rPr lang="en-US" altLang="zh-TW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〈</a:t>
            </a:r>
            <a:r>
              <a:rPr lang="zh-TW" alt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程式如下</a:t>
            </a:r>
            <a:r>
              <a:rPr lang="en-US" altLang="zh-TW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〉:</a:t>
            </a:r>
          </a:p>
          <a:p>
            <a:pPr marL="0" indent="0">
              <a:buNone/>
            </a:pPr>
            <a:r>
              <a:rPr lang="en-US" altLang="zh-TW" sz="1600" dirty="0" smtClean="0">
                <a:solidFill>
                  <a:schemeClr val="tx1"/>
                </a:solidFill>
              </a:rPr>
              <a:t># -*- coding: 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utf</a:t>
            </a:r>
            <a:r>
              <a:rPr lang="en-US" altLang="zh-TW" sz="1600" dirty="0" smtClean="0">
                <a:solidFill>
                  <a:schemeClr val="tx1"/>
                </a:solidFill>
              </a:rPr>
              <a:t>-8 -*- from visual import * from random import random N = 100 #N=100</a:t>
            </a:r>
            <a:r>
              <a:rPr lang="zh-TW" altLang="en-US" sz="1600" dirty="0" smtClean="0">
                <a:solidFill>
                  <a:schemeClr val="tx1"/>
                </a:solidFill>
              </a:rPr>
              <a:t>個</a:t>
            </a:r>
            <a:r>
              <a:rPr lang="en-US" altLang="zh-TW" sz="1600" dirty="0" smtClean="0">
                <a:solidFill>
                  <a:schemeClr val="tx1"/>
                </a:solidFill>
              </a:rPr>
              <a:t>He</a:t>
            </a:r>
            <a:r>
              <a:rPr lang="zh-TW" altLang="en-US" sz="1600" dirty="0" smtClean="0">
                <a:solidFill>
                  <a:schemeClr val="tx1"/>
                </a:solidFill>
              </a:rPr>
              <a:t>原子 </a:t>
            </a:r>
            <a:r>
              <a:rPr lang="en-US" altLang="zh-TW" sz="1600" dirty="0" smtClean="0">
                <a:solidFill>
                  <a:schemeClr val="tx1"/>
                </a:solidFill>
              </a:rPr>
              <a:t>L = ((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22.4E</a:t>
            </a:r>
            <a:r>
              <a:rPr lang="en-US" altLang="zh-TW" sz="1600" dirty="0" smtClean="0">
                <a:solidFill>
                  <a:schemeClr val="tx1"/>
                </a:solidFill>
              </a:rPr>
              <a:t>-3/(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6E23</a:t>
            </a:r>
            <a:r>
              <a:rPr lang="en-US" altLang="zh-TW" sz="1600" dirty="0" smtClean="0">
                <a:solidFill>
                  <a:schemeClr val="tx1"/>
                </a:solidFill>
              </a:rPr>
              <a:t>))*N)**(1/3.0)/2 #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0C</a:t>
            </a:r>
            <a:r>
              <a:rPr lang="en-US" altLang="zh-TW" sz="1600" dirty="0" smtClean="0">
                <a:solidFill>
                  <a:schemeClr val="tx1"/>
                </a:solidFill>
              </a:rPr>
              <a:t> </a:t>
            </a:r>
            <a:r>
              <a:rPr lang="zh-TW" altLang="en-US" sz="1600" dirty="0" smtClean="0">
                <a:solidFill>
                  <a:schemeClr val="tx1"/>
                </a:solidFill>
              </a:rPr>
              <a:t>時的體積 </a:t>
            </a:r>
            <a:r>
              <a:rPr lang="en-US" altLang="zh-TW" sz="1600" dirty="0" smtClean="0">
                <a:solidFill>
                  <a:schemeClr val="tx1"/>
                </a:solidFill>
              </a:rPr>
              <a:t>m, size = 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4.E</a:t>
            </a:r>
            <a:r>
              <a:rPr lang="en-US" altLang="zh-TW" sz="1600" dirty="0" smtClean="0">
                <a:solidFill>
                  <a:schemeClr val="tx1"/>
                </a:solidFill>
              </a:rPr>
              <a:t>-3/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6.E23</a:t>
            </a:r>
            <a:r>
              <a:rPr lang="en-US" altLang="zh-TW" sz="1600" dirty="0" smtClean="0">
                <a:solidFill>
                  <a:schemeClr val="tx1"/>
                </a:solidFill>
              </a:rPr>
              <a:t>, 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310.E</a:t>
            </a:r>
            <a:r>
              <a:rPr lang="en-US" altLang="zh-TW" sz="1600" dirty="0" smtClean="0">
                <a:solidFill>
                  <a:schemeClr val="tx1"/>
                </a:solidFill>
              </a:rPr>
              <a:t>-12 #He</a:t>
            </a:r>
            <a:r>
              <a:rPr lang="zh-TW" altLang="en-US" sz="1600" dirty="0" smtClean="0">
                <a:solidFill>
                  <a:schemeClr val="tx1"/>
                </a:solidFill>
              </a:rPr>
              <a:t>原子量</a:t>
            </a:r>
            <a:r>
              <a:rPr lang="en-US" altLang="zh-TW" sz="1600" dirty="0" smtClean="0">
                <a:solidFill>
                  <a:schemeClr val="tx1"/>
                </a:solidFill>
              </a:rPr>
              <a:t>=4</a:t>
            </a:r>
            <a:r>
              <a:rPr lang="zh-TW" altLang="en-US" sz="1600" dirty="0" smtClean="0">
                <a:solidFill>
                  <a:schemeClr val="tx1"/>
                </a:solidFill>
              </a:rPr>
              <a:t>，</a:t>
            </a:r>
            <a:r>
              <a:rPr lang="en-US" altLang="zh-TW" sz="1600" dirty="0" smtClean="0">
                <a:solidFill>
                  <a:schemeClr val="tx1"/>
                </a:solidFill>
              </a:rPr>
              <a:t>He</a:t>
            </a:r>
            <a:r>
              <a:rPr lang="zh-TW" altLang="en-US" sz="1600" dirty="0" smtClean="0">
                <a:solidFill>
                  <a:schemeClr val="tx1"/>
                </a:solidFill>
              </a:rPr>
              <a:t>原子大小原為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31pm</a:t>
            </a:r>
            <a:r>
              <a:rPr lang="en-US" altLang="zh-TW" sz="1600" dirty="0" smtClean="0">
                <a:solidFill>
                  <a:schemeClr val="tx1"/>
                </a:solidFill>
              </a:rPr>
              <a:t>, </a:t>
            </a:r>
            <a:r>
              <a:rPr lang="zh-TW" altLang="en-US" sz="1600" dirty="0" smtClean="0">
                <a:solidFill>
                  <a:schemeClr val="tx1"/>
                </a:solidFill>
              </a:rPr>
              <a:t>設為</a:t>
            </a:r>
            <a:r>
              <a:rPr lang="en-US" altLang="zh-TW" sz="1600" dirty="0" err="1" smtClean="0">
                <a:solidFill>
                  <a:schemeClr val="tx1"/>
                </a:solidFill>
              </a:rPr>
              <a:t>310pm</a:t>
            </a:r>
            <a:r>
              <a:rPr lang="zh-TW" altLang="en-US" sz="1600" dirty="0" smtClean="0">
                <a:solidFill>
                  <a:schemeClr val="tx1"/>
                </a:solidFill>
              </a:rPr>
              <a:t>增加碰撞</a:t>
            </a:r>
            <a:r>
              <a:rPr lang="zh-TW" altLang="en-US" sz="1600" dirty="0">
                <a:solidFill>
                  <a:schemeClr val="tx1"/>
                </a:solidFill>
              </a:rPr>
              <a:t>機率，所以更遠離理想氣體假設 </a:t>
            </a:r>
            <a:r>
              <a:rPr lang="en-US" altLang="zh-TW" sz="1600" dirty="0">
                <a:solidFill>
                  <a:schemeClr val="tx1"/>
                </a:solidFill>
              </a:rPr>
              <a:t>k, T </a:t>
            </a:r>
            <a:r>
              <a:rPr lang="en-US" altLang="zh-TW" sz="1600" dirty="0" smtClean="0">
                <a:solidFill>
                  <a:schemeClr val="tx1"/>
                </a:solidFill>
              </a:rPr>
              <a:t>= </a:t>
            </a:r>
            <a:r>
              <a:rPr lang="en-US" altLang="zh-TW" sz="1600" dirty="0">
                <a:solidFill>
                  <a:schemeClr val="tx1"/>
                </a:solidFill>
              </a:rPr>
              <a:t>1.381E-23, 273.15 #</a:t>
            </a:r>
            <a:r>
              <a:rPr lang="zh-TW" altLang="en-US" sz="1600" dirty="0">
                <a:solidFill>
                  <a:schemeClr val="tx1"/>
                </a:solidFill>
              </a:rPr>
              <a:t>波茲曼常數，</a:t>
            </a:r>
            <a:r>
              <a:rPr lang="en-US" altLang="zh-TW" sz="1600" dirty="0">
                <a:solidFill>
                  <a:schemeClr val="tx1"/>
                </a:solidFill>
              </a:rPr>
              <a:t>0C = 273.15K t, </a:t>
            </a:r>
            <a:r>
              <a:rPr lang="en-US" altLang="zh-TW" sz="1600" dirty="0" err="1">
                <a:solidFill>
                  <a:schemeClr val="tx1"/>
                </a:solidFill>
              </a:rPr>
              <a:t>dt</a:t>
            </a:r>
            <a:r>
              <a:rPr lang="en-US" altLang="zh-TW" sz="1600" dirty="0">
                <a:solidFill>
                  <a:schemeClr val="tx1"/>
                </a:solidFill>
              </a:rPr>
              <a:t> = 0, 1.E-13 momentum, </a:t>
            </a:r>
            <a:r>
              <a:rPr lang="en-US" altLang="zh-TW" sz="1600" dirty="0" err="1">
                <a:solidFill>
                  <a:schemeClr val="tx1"/>
                </a:solidFill>
              </a:rPr>
              <a:t>vrms</a:t>
            </a:r>
            <a:r>
              <a:rPr lang="en-US" altLang="zh-TW" sz="1600" dirty="0">
                <a:solidFill>
                  <a:schemeClr val="tx1"/>
                </a:solidFill>
              </a:rPr>
              <a:t> =0, (3*k*T/m)**0.5 #6</a:t>
            </a:r>
            <a:r>
              <a:rPr lang="zh-TW" altLang="en-US" sz="1600" dirty="0">
                <a:solidFill>
                  <a:schemeClr val="tx1"/>
                </a:solidFill>
              </a:rPr>
              <a:t>個牆面累積給原子的動量變化，和方均根速率 </a:t>
            </a:r>
            <a:r>
              <a:rPr lang="en-US" altLang="zh-TW" sz="1600" dirty="0">
                <a:solidFill>
                  <a:schemeClr val="tx1"/>
                </a:solidFill>
              </a:rPr>
              <a:t>atoms = [] # </a:t>
            </a:r>
            <a:r>
              <a:rPr lang="zh-TW" altLang="en-US" sz="1600" dirty="0">
                <a:solidFill>
                  <a:schemeClr val="tx1"/>
                </a:solidFill>
              </a:rPr>
              <a:t>所有原子 </a:t>
            </a:r>
            <a:r>
              <a:rPr lang="en-US" altLang="zh-TW" sz="1600" dirty="0">
                <a:solidFill>
                  <a:schemeClr val="tx1"/>
                </a:solidFill>
              </a:rPr>
              <a:t>scene = display(width=800, height=800,x=200, y =0, background=(0.2,0.2,0)) container = box(length = 2*L , height = 2*L, width = 2*L, opacity=0.2, color = </a:t>
            </a:r>
            <a:r>
              <a:rPr lang="en-US" altLang="zh-TW" sz="1600" dirty="0" err="1">
                <a:solidFill>
                  <a:schemeClr val="tx1"/>
                </a:solidFill>
              </a:rPr>
              <a:t>color.yellow</a:t>
            </a:r>
            <a:r>
              <a:rPr lang="en-US" altLang="zh-TW" sz="1600" dirty="0">
                <a:solidFill>
                  <a:schemeClr val="tx1"/>
                </a:solidFill>
              </a:rPr>
              <a:t> ) #</a:t>
            </a:r>
            <a:r>
              <a:rPr lang="zh-TW" altLang="en-US" sz="1600" dirty="0">
                <a:solidFill>
                  <a:schemeClr val="tx1"/>
                </a:solidFill>
              </a:rPr>
              <a:t>盒子 </a:t>
            </a:r>
            <a:r>
              <a:rPr lang="en-US" altLang="zh-TW" sz="1600" dirty="0">
                <a:solidFill>
                  <a:schemeClr val="tx1"/>
                </a:solidFill>
              </a:rPr>
              <a:t>for 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 in range(N): #</a:t>
            </a:r>
            <a:r>
              <a:rPr lang="zh-TW" altLang="en-US" sz="1600" dirty="0">
                <a:solidFill>
                  <a:schemeClr val="tx1"/>
                </a:solidFill>
              </a:rPr>
              <a:t>設定此</a:t>
            </a:r>
            <a:r>
              <a:rPr lang="en-US" altLang="zh-TW" sz="1600" dirty="0">
                <a:solidFill>
                  <a:schemeClr val="tx1"/>
                </a:solidFill>
              </a:rPr>
              <a:t>N</a:t>
            </a:r>
            <a:r>
              <a:rPr lang="zh-TW" altLang="en-US" sz="1600" dirty="0">
                <a:solidFill>
                  <a:schemeClr val="tx1"/>
                </a:solidFill>
              </a:rPr>
              <a:t>個原子的初始條件，其位置隨機在盒子內，速度的方向也隨機，其中一個原子要畫軌跡 </a:t>
            </a:r>
            <a:r>
              <a:rPr lang="en-US" altLang="zh-TW" sz="1600" dirty="0">
                <a:solidFill>
                  <a:schemeClr val="tx1"/>
                </a:solidFill>
              </a:rPr>
              <a:t>position = vector(-0.9*L+1.8*L*random(),-0.9*L+1.8*L*random(),-0.9*L+1.8*L*random()) if 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== 0:atom = sphere(</a:t>
            </a:r>
            <a:r>
              <a:rPr lang="en-US" altLang="zh-TW" sz="1600" dirty="0" err="1">
                <a:solidFill>
                  <a:schemeClr val="tx1"/>
                </a:solidFill>
              </a:rPr>
              <a:t>pos</a:t>
            </a:r>
            <a:r>
              <a:rPr lang="en-US" altLang="zh-TW" sz="1600" dirty="0">
                <a:solidFill>
                  <a:schemeClr val="tx1"/>
                </a:solidFill>
              </a:rPr>
              <a:t>=position, radius = size, color=</a:t>
            </a:r>
            <a:r>
              <a:rPr lang="en-US" altLang="zh-TW" sz="1600" dirty="0" err="1">
                <a:solidFill>
                  <a:schemeClr val="tx1"/>
                </a:solidFill>
              </a:rPr>
              <a:t>color.yellow</a:t>
            </a:r>
            <a:r>
              <a:rPr lang="en-US" altLang="zh-TW" sz="1600" dirty="0">
                <a:solidFill>
                  <a:schemeClr val="tx1"/>
                </a:solidFill>
              </a:rPr>
              <a:t>, </a:t>
            </a:r>
            <a:r>
              <a:rPr lang="en-US" altLang="zh-TW" sz="1600" dirty="0" err="1">
                <a:solidFill>
                  <a:schemeClr val="tx1"/>
                </a:solidFill>
              </a:rPr>
              <a:t>make_trail</a:t>
            </a:r>
            <a:r>
              <a:rPr lang="en-US" altLang="zh-TW" sz="1600" dirty="0">
                <a:solidFill>
                  <a:schemeClr val="tx1"/>
                </a:solidFill>
              </a:rPr>
              <a:t> = True, retain = 600) else: atom = sphere(</a:t>
            </a:r>
            <a:r>
              <a:rPr lang="en-US" altLang="zh-TW" sz="1600" dirty="0" err="1">
                <a:solidFill>
                  <a:schemeClr val="tx1"/>
                </a:solidFill>
              </a:rPr>
              <a:t>pos</a:t>
            </a:r>
            <a:r>
              <a:rPr lang="en-US" altLang="zh-TW" sz="1600" dirty="0">
                <a:solidFill>
                  <a:schemeClr val="tx1"/>
                </a:solidFill>
              </a:rPr>
              <a:t>=position, radius = size, color=(random(), random(), random())) </a:t>
            </a:r>
            <a:r>
              <a:rPr lang="en-US" altLang="zh-TW" sz="1600" dirty="0" err="1">
                <a:solidFill>
                  <a:schemeClr val="tx1"/>
                </a:solidFill>
              </a:rPr>
              <a:t>ra</a:t>
            </a:r>
            <a:r>
              <a:rPr lang="en-US" altLang="zh-TW" sz="1600" dirty="0">
                <a:solidFill>
                  <a:schemeClr val="tx1"/>
                </a:solidFill>
              </a:rPr>
              <a:t>, </a:t>
            </a:r>
            <a:r>
              <a:rPr lang="en-US" altLang="zh-TW" sz="1600" dirty="0" err="1">
                <a:solidFill>
                  <a:schemeClr val="tx1"/>
                </a:solidFill>
              </a:rPr>
              <a:t>rb</a:t>
            </a:r>
            <a:r>
              <a:rPr lang="en-US" altLang="zh-TW" sz="1600" dirty="0">
                <a:solidFill>
                  <a:schemeClr val="tx1"/>
                </a:solidFill>
              </a:rPr>
              <a:t> = pi*random(), pi*random() </a:t>
            </a:r>
            <a:r>
              <a:rPr lang="en-US" altLang="zh-TW" sz="1600" dirty="0" err="1">
                <a:solidFill>
                  <a:schemeClr val="tx1"/>
                </a:solidFill>
              </a:rPr>
              <a:t>atom.v</a:t>
            </a:r>
            <a:r>
              <a:rPr lang="en-US" altLang="zh-TW" sz="1600" dirty="0">
                <a:solidFill>
                  <a:schemeClr val="tx1"/>
                </a:solidFill>
              </a:rPr>
              <a:t> = vector(</a:t>
            </a:r>
            <a:r>
              <a:rPr lang="en-US" altLang="zh-TW" sz="1600" dirty="0" err="1">
                <a:solidFill>
                  <a:schemeClr val="tx1"/>
                </a:solidFill>
              </a:rPr>
              <a:t>vrms</a:t>
            </a:r>
            <a:r>
              <a:rPr lang="en-US" altLang="zh-TW" sz="1600" dirty="0">
                <a:solidFill>
                  <a:schemeClr val="tx1"/>
                </a:solidFill>
              </a:rPr>
              <a:t>*sin(</a:t>
            </a:r>
            <a:r>
              <a:rPr lang="en-US" altLang="zh-TW" sz="1600" dirty="0" err="1">
                <a:solidFill>
                  <a:schemeClr val="tx1"/>
                </a:solidFill>
              </a:rPr>
              <a:t>ra</a:t>
            </a:r>
            <a:r>
              <a:rPr lang="en-US" altLang="zh-TW" sz="1600" dirty="0">
                <a:solidFill>
                  <a:schemeClr val="tx1"/>
                </a:solidFill>
              </a:rPr>
              <a:t>)*cos(</a:t>
            </a:r>
            <a:r>
              <a:rPr lang="en-US" altLang="zh-TW" sz="1600" dirty="0" err="1">
                <a:solidFill>
                  <a:schemeClr val="tx1"/>
                </a:solidFill>
              </a:rPr>
              <a:t>rb</a:t>
            </a:r>
            <a:r>
              <a:rPr lang="en-US" altLang="zh-TW" sz="1600" dirty="0">
                <a:solidFill>
                  <a:schemeClr val="tx1"/>
                </a:solidFill>
              </a:rPr>
              <a:t>), </a:t>
            </a:r>
            <a:r>
              <a:rPr lang="en-US" altLang="zh-TW" sz="1600" dirty="0" err="1">
                <a:solidFill>
                  <a:schemeClr val="tx1"/>
                </a:solidFill>
              </a:rPr>
              <a:t>vrms</a:t>
            </a:r>
            <a:r>
              <a:rPr lang="en-US" altLang="zh-TW" sz="1600" dirty="0">
                <a:solidFill>
                  <a:schemeClr val="tx1"/>
                </a:solidFill>
              </a:rPr>
              <a:t>*sin(</a:t>
            </a:r>
            <a:r>
              <a:rPr lang="en-US" altLang="zh-TW" sz="1600" dirty="0" err="1">
                <a:solidFill>
                  <a:schemeClr val="tx1"/>
                </a:solidFill>
              </a:rPr>
              <a:t>ra</a:t>
            </a:r>
            <a:r>
              <a:rPr lang="en-US" altLang="zh-TW" sz="1600" dirty="0">
                <a:solidFill>
                  <a:schemeClr val="tx1"/>
                </a:solidFill>
              </a:rPr>
              <a:t>)*sin(</a:t>
            </a:r>
            <a:r>
              <a:rPr lang="en-US" altLang="zh-TW" sz="1600" dirty="0" err="1">
                <a:solidFill>
                  <a:schemeClr val="tx1"/>
                </a:solidFill>
              </a:rPr>
              <a:t>rb</a:t>
            </a:r>
            <a:r>
              <a:rPr lang="en-US" altLang="zh-TW" sz="1600" dirty="0">
                <a:solidFill>
                  <a:schemeClr val="tx1"/>
                </a:solidFill>
              </a:rPr>
              <a:t>), </a:t>
            </a:r>
            <a:r>
              <a:rPr lang="en-US" altLang="zh-TW" sz="1600" dirty="0" err="1">
                <a:solidFill>
                  <a:schemeClr val="tx1"/>
                </a:solidFill>
              </a:rPr>
              <a:t>vrms</a:t>
            </a:r>
            <a:r>
              <a:rPr lang="en-US" altLang="zh-TW" sz="1600" dirty="0">
                <a:solidFill>
                  <a:schemeClr val="tx1"/>
                </a:solidFill>
              </a:rPr>
              <a:t>*cos(</a:t>
            </a:r>
            <a:r>
              <a:rPr lang="en-US" altLang="zh-TW" sz="1600" dirty="0" err="1">
                <a:solidFill>
                  <a:schemeClr val="tx1"/>
                </a:solidFill>
              </a:rPr>
              <a:t>ra</a:t>
            </a:r>
            <a:r>
              <a:rPr lang="en-US" altLang="zh-TW" sz="1600" dirty="0">
                <a:solidFill>
                  <a:schemeClr val="tx1"/>
                </a:solidFill>
              </a:rPr>
              <a:t>)) #</a:t>
            </a:r>
            <a:r>
              <a:rPr lang="zh-TW" altLang="en-US" sz="1600" dirty="0">
                <a:solidFill>
                  <a:schemeClr val="tx1"/>
                </a:solidFill>
              </a:rPr>
              <a:t>以球面座標，設定原子初速的方向為隨機 </a:t>
            </a:r>
            <a:r>
              <a:rPr lang="en-US" altLang="zh-TW" sz="1600" dirty="0" err="1">
                <a:solidFill>
                  <a:schemeClr val="tx1"/>
                </a:solidFill>
              </a:rPr>
              <a:t>atoms.append</a:t>
            </a:r>
            <a:r>
              <a:rPr lang="en-US" altLang="zh-TW" sz="1600" dirty="0">
                <a:solidFill>
                  <a:schemeClr val="tx1"/>
                </a:solidFill>
              </a:rPr>
              <a:t>(atom) </a:t>
            </a:r>
            <a:r>
              <a:rPr lang="en-US" altLang="zh-TW" sz="1600" dirty="0" err="1">
                <a:solidFill>
                  <a:schemeClr val="tx1"/>
                </a:solidFill>
              </a:rPr>
              <a:t>def</a:t>
            </a:r>
            <a:r>
              <a:rPr lang="en-US" altLang="zh-TW" sz="1600" dirty="0">
                <a:solidFill>
                  <a:schemeClr val="tx1"/>
                </a:solidFill>
              </a:rPr>
              <a:t> </a:t>
            </a:r>
            <a:r>
              <a:rPr lang="en-US" altLang="zh-TW" sz="1600" dirty="0" err="1">
                <a:solidFill>
                  <a:schemeClr val="tx1"/>
                </a:solidFill>
              </a:rPr>
              <a:t>vcollision</a:t>
            </a:r>
            <a:r>
              <a:rPr lang="en-US" altLang="zh-TW" sz="1600" dirty="0">
                <a:solidFill>
                  <a:schemeClr val="tx1"/>
                </a:solidFill>
              </a:rPr>
              <a:t>(b1,b2): #</a:t>
            </a:r>
            <a:r>
              <a:rPr lang="zh-TW" altLang="en-US" sz="1600" dirty="0">
                <a:solidFill>
                  <a:schemeClr val="tx1"/>
                </a:solidFill>
              </a:rPr>
              <a:t>彈性碰撞公式 </a:t>
            </a:r>
            <a:r>
              <a:rPr lang="en-US" altLang="zh-TW" sz="1600" dirty="0">
                <a:solidFill>
                  <a:schemeClr val="tx1"/>
                </a:solidFill>
              </a:rPr>
              <a:t>v1prime = b1.v - (b1.pos-b2.pos) * dot (b1.v-b2.v, b1.pos-b2.pos) / abs(b1.pos-b2.pos)**2 v2prime = b2.v - (b2.pos-b1.pos) * dot (b2.v-b1.v, b2.pos-b1.pos) / abs(b2.pos-b1.pos)**2 return v1prime, v2prime while True: t += </a:t>
            </a:r>
            <a:r>
              <a:rPr lang="en-US" altLang="zh-TW" sz="1600" dirty="0" err="1">
                <a:solidFill>
                  <a:schemeClr val="tx1"/>
                </a:solidFill>
              </a:rPr>
              <a:t>dt</a:t>
            </a:r>
            <a:r>
              <a:rPr lang="en-US" altLang="zh-TW" sz="1600" dirty="0">
                <a:solidFill>
                  <a:schemeClr val="tx1"/>
                </a:solidFill>
              </a:rPr>
              <a:t> rate(50) for atom in atoms: </a:t>
            </a:r>
            <a:r>
              <a:rPr lang="en-US" altLang="zh-TW" sz="1600" dirty="0" err="1">
                <a:solidFill>
                  <a:schemeClr val="tx1"/>
                </a:solidFill>
              </a:rPr>
              <a:t>atom.pos</a:t>
            </a:r>
            <a:r>
              <a:rPr lang="en-US" altLang="zh-TW" sz="1600" dirty="0">
                <a:solidFill>
                  <a:schemeClr val="tx1"/>
                </a:solidFill>
              </a:rPr>
              <a:t> += </a:t>
            </a:r>
            <a:r>
              <a:rPr lang="en-US" altLang="zh-TW" sz="1600" dirty="0" err="1">
                <a:solidFill>
                  <a:schemeClr val="tx1"/>
                </a:solidFill>
              </a:rPr>
              <a:t>atom.v</a:t>
            </a:r>
            <a:r>
              <a:rPr lang="en-US" altLang="zh-TW" sz="1600" dirty="0">
                <a:solidFill>
                  <a:schemeClr val="tx1"/>
                </a:solidFill>
              </a:rPr>
              <a:t> * </a:t>
            </a:r>
            <a:r>
              <a:rPr lang="en-US" altLang="zh-TW" sz="1600" dirty="0" err="1">
                <a:solidFill>
                  <a:schemeClr val="tx1"/>
                </a:solidFill>
              </a:rPr>
              <a:t>dt</a:t>
            </a:r>
            <a:r>
              <a:rPr lang="en-US" altLang="zh-TW" sz="1600" dirty="0">
                <a:solidFill>
                  <a:schemeClr val="tx1"/>
                </a:solidFill>
              </a:rPr>
              <a:t> #</a:t>
            </a:r>
            <a:r>
              <a:rPr lang="zh-TW" altLang="en-US" sz="1600" dirty="0">
                <a:solidFill>
                  <a:schemeClr val="tx1"/>
                </a:solidFill>
              </a:rPr>
              <a:t>位移 </a:t>
            </a:r>
            <a:r>
              <a:rPr lang="en-US" altLang="zh-TW" sz="1600" dirty="0">
                <a:solidFill>
                  <a:schemeClr val="tx1"/>
                </a:solidFill>
              </a:rPr>
              <a:t>= </a:t>
            </a:r>
            <a:r>
              <a:rPr lang="zh-TW" altLang="en-US" sz="1600" dirty="0">
                <a:solidFill>
                  <a:schemeClr val="tx1"/>
                </a:solidFill>
              </a:rPr>
              <a:t>速度*時間 </a:t>
            </a:r>
            <a:r>
              <a:rPr lang="en-US" altLang="zh-TW" sz="1600" dirty="0">
                <a:solidFill>
                  <a:schemeClr val="tx1"/>
                </a:solidFill>
              </a:rPr>
              <a:t>for 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 in range(N-1): #</a:t>
            </a:r>
            <a:r>
              <a:rPr lang="zh-TW" altLang="en-US" sz="1600" dirty="0">
                <a:solidFill>
                  <a:schemeClr val="tx1"/>
                </a:solidFill>
              </a:rPr>
              <a:t>此四行檢查任</a:t>
            </a:r>
            <a:r>
              <a:rPr lang="en-US" altLang="zh-TW" sz="1600" dirty="0">
                <a:solidFill>
                  <a:schemeClr val="tx1"/>
                </a:solidFill>
              </a:rPr>
              <a:t>2</a:t>
            </a:r>
            <a:r>
              <a:rPr lang="zh-TW" altLang="en-US" sz="1600" dirty="0">
                <a:solidFill>
                  <a:schemeClr val="tx1"/>
                </a:solidFill>
              </a:rPr>
              <a:t>個原子間，是否發生碰撞，若是則以彈性碰撞公式設定碰撞後的速度 </a:t>
            </a:r>
            <a:r>
              <a:rPr lang="en-US" altLang="zh-TW" sz="1600" dirty="0">
                <a:solidFill>
                  <a:schemeClr val="tx1"/>
                </a:solidFill>
              </a:rPr>
              <a:t>for j in range(</a:t>
            </a:r>
            <a:r>
              <a:rPr lang="en-US" altLang="zh-TW" sz="1600" dirty="0" err="1">
                <a:solidFill>
                  <a:schemeClr val="tx1"/>
                </a:solidFill>
              </a:rPr>
              <a:t>i,N</a:t>
            </a:r>
            <a:r>
              <a:rPr lang="en-US" altLang="zh-TW" sz="1600" dirty="0">
                <a:solidFill>
                  <a:schemeClr val="tx1"/>
                </a:solidFill>
              </a:rPr>
              <a:t>): if abs(atoms[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].</a:t>
            </a:r>
            <a:r>
              <a:rPr lang="en-US" altLang="zh-TW" sz="1600" dirty="0" err="1">
                <a:solidFill>
                  <a:schemeClr val="tx1"/>
                </a:solidFill>
              </a:rPr>
              <a:t>pos</a:t>
            </a:r>
            <a:r>
              <a:rPr lang="en-US" altLang="zh-TW" sz="1600" dirty="0">
                <a:solidFill>
                  <a:schemeClr val="tx1"/>
                </a:solidFill>
              </a:rPr>
              <a:t> - atoms[j].</a:t>
            </a:r>
            <a:r>
              <a:rPr lang="en-US" altLang="zh-TW" sz="1600" dirty="0" err="1">
                <a:solidFill>
                  <a:schemeClr val="tx1"/>
                </a:solidFill>
              </a:rPr>
              <a:t>pos</a:t>
            </a:r>
            <a:r>
              <a:rPr lang="en-US" altLang="zh-TW" sz="1600" dirty="0">
                <a:solidFill>
                  <a:schemeClr val="tx1"/>
                </a:solidFill>
              </a:rPr>
              <a:t>) &lt;= 2*size and dot(atoms[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].</a:t>
            </a:r>
            <a:r>
              <a:rPr lang="en-US" altLang="zh-TW" sz="1600" dirty="0" err="1">
                <a:solidFill>
                  <a:schemeClr val="tx1"/>
                </a:solidFill>
              </a:rPr>
              <a:t>pos</a:t>
            </a:r>
            <a:r>
              <a:rPr lang="en-US" altLang="zh-TW" sz="1600" dirty="0">
                <a:solidFill>
                  <a:schemeClr val="tx1"/>
                </a:solidFill>
              </a:rPr>
              <a:t>-atoms[j].</a:t>
            </a:r>
            <a:r>
              <a:rPr lang="en-US" altLang="zh-TW" sz="1600" dirty="0" err="1">
                <a:solidFill>
                  <a:schemeClr val="tx1"/>
                </a:solidFill>
              </a:rPr>
              <a:t>pos</a:t>
            </a:r>
            <a:r>
              <a:rPr lang="en-US" altLang="zh-TW" sz="1600" dirty="0">
                <a:solidFill>
                  <a:schemeClr val="tx1"/>
                </a:solidFill>
              </a:rPr>
              <a:t>, atoms[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].v-atoms[j].v) &lt; 0 : atoms[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].v, atoms[j].v = </a:t>
            </a:r>
            <a:r>
              <a:rPr lang="en-US" altLang="zh-TW" sz="1600" dirty="0" err="1">
                <a:solidFill>
                  <a:schemeClr val="tx1"/>
                </a:solidFill>
              </a:rPr>
              <a:t>vcollision</a:t>
            </a:r>
            <a:r>
              <a:rPr lang="en-US" altLang="zh-TW" sz="1600" dirty="0">
                <a:solidFill>
                  <a:schemeClr val="tx1"/>
                </a:solidFill>
              </a:rPr>
              <a:t>(atoms[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], atoms[j]) for atom in atoms: #</a:t>
            </a:r>
            <a:r>
              <a:rPr lang="zh-TW" altLang="en-US" sz="1600" dirty="0">
                <a:solidFill>
                  <a:schemeClr val="tx1"/>
                </a:solidFill>
              </a:rPr>
              <a:t>簡查所有原子是否撞牆 </a:t>
            </a:r>
            <a:r>
              <a:rPr lang="en-US" altLang="zh-TW" sz="1600" dirty="0">
                <a:solidFill>
                  <a:schemeClr val="tx1"/>
                </a:solidFill>
              </a:rPr>
              <a:t>for 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 in range(3): #</a:t>
            </a:r>
            <a:r>
              <a:rPr lang="zh-TW" altLang="en-US" sz="1600" dirty="0">
                <a:solidFill>
                  <a:schemeClr val="tx1"/>
                </a:solidFill>
              </a:rPr>
              <a:t>三個維度</a:t>
            </a:r>
            <a:r>
              <a:rPr lang="en-US" altLang="zh-TW" sz="1600" dirty="0">
                <a:solidFill>
                  <a:schemeClr val="tx1"/>
                </a:solidFill>
              </a:rPr>
              <a:t>x, y, z</a:t>
            </a:r>
            <a:r>
              <a:rPr lang="zh-TW" altLang="en-US" sz="1600" dirty="0">
                <a:solidFill>
                  <a:schemeClr val="tx1"/>
                </a:solidFill>
              </a:rPr>
              <a:t>分開來檢查 </a:t>
            </a:r>
            <a:r>
              <a:rPr lang="en-US" altLang="zh-TW" sz="1600" dirty="0">
                <a:solidFill>
                  <a:schemeClr val="tx1"/>
                </a:solidFill>
              </a:rPr>
              <a:t>if abs(</a:t>
            </a:r>
            <a:r>
              <a:rPr lang="en-US" altLang="zh-TW" sz="1600" dirty="0" err="1">
                <a:solidFill>
                  <a:schemeClr val="tx1"/>
                </a:solidFill>
              </a:rPr>
              <a:t>atom.pos</a:t>
            </a:r>
            <a:r>
              <a:rPr lang="en-US" altLang="zh-TW" sz="1600" dirty="0">
                <a:solidFill>
                  <a:schemeClr val="tx1"/>
                </a:solidFill>
              </a:rPr>
              <a:t>[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]) + size &gt;= L and </a:t>
            </a:r>
            <a:r>
              <a:rPr lang="en-US" altLang="zh-TW" sz="1600" dirty="0" err="1">
                <a:solidFill>
                  <a:schemeClr val="tx1"/>
                </a:solidFill>
              </a:rPr>
              <a:t>atom.pos</a:t>
            </a:r>
            <a:r>
              <a:rPr lang="en-US" altLang="zh-TW" sz="1600" dirty="0">
                <a:solidFill>
                  <a:schemeClr val="tx1"/>
                </a:solidFill>
              </a:rPr>
              <a:t>[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]*</a:t>
            </a:r>
            <a:r>
              <a:rPr lang="en-US" altLang="zh-TW" sz="1600" dirty="0" err="1">
                <a:solidFill>
                  <a:schemeClr val="tx1"/>
                </a:solidFill>
              </a:rPr>
              <a:t>atom.v</a:t>
            </a:r>
            <a:r>
              <a:rPr lang="en-US" altLang="zh-TW" sz="1600" dirty="0">
                <a:solidFill>
                  <a:schemeClr val="tx1"/>
                </a:solidFill>
              </a:rPr>
              <a:t>[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] &gt; 0 : #</a:t>
            </a:r>
            <a:r>
              <a:rPr lang="zh-TW" altLang="en-US" sz="1600" dirty="0">
                <a:solidFill>
                  <a:schemeClr val="tx1"/>
                </a:solidFill>
              </a:rPr>
              <a:t>判斷是否撞牆 </a:t>
            </a:r>
            <a:r>
              <a:rPr lang="en-US" altLang="zh-TW" sz="1600" dirty="0" err="1">
                <a:solidFill>
                  <a:schemeClr val="tx1"/>
                </a:solidFill>
              </a:rPr>
              <a:t>atom.v</a:t>
            </a:r>
            <a:r>
              <a:rPr lang="en-US" altLang="zh-TW" sz="1600" dirty="0">
                <a:solidFill>
                  <a:schemeClr val="tx1"/>
                </a:solidFill>
              </a:rPr>
              <a:t>[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] = - </a:t>
            </a:r>
            <a:r>
              <a:rPr lang="en-US" altLang="zh-TW" sz="1600" dirty="0" err="1">
                <a:solidFill>
                  <a:schemeClr val="tx1"/>
                </a:solidFill>
              </a:rPr>
              <a:t>atom.v</a:t>
            </a:r>
            <a:r>
              <a:rPr lang="en-US" altLang="zh-TW" sz="1600" dirty="0">
                <a:solidFill>
                  <a:schemeClr val="tx1"/>
                </a:solidFill>
              </a:rPr>
              <a:t>[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] #</a:t>
            </a:r>
            <a:r>
              <a:rPr lang="zh-TW" altLang="en-US" sz="1600" dirty="0">
                <a:solidFill>
                  <a:schemeClr val="tx1"/>
                </a:solidFill>
              </a:rPr>
              <a:t>若撞牆，該原子在該維度方向的速度設為相反 </a:t>
            </a:r>
            <a:r>
              <a:rPr lang="en-US" altLang="zh-TW" sz="1600" dirty="0">
                <a:solidFill>
                  <a:schemeClr val="tx1"/>
                </a:solidFill>
              </a:rPr>
              <a:t>momentum += m * 2 * abs(</a:t>
            </a:r>
            <a:r>
              <a:rPr lang="en-US" altLang="zh-TW" sz="1600" dirty="0" err="1">
                <a:solidFill>
                  <a:schemeClr val="tx1"/>
                </a:solidFill>
              </a:rPr>
              <a:t>atom.v</a:t>
            </a:r>
            <a:r>
              <a:rPr lang="en-US" altLang="zh-TW" sz="1600" dirty="0">
                <a:solidFill>
                  <a:schemeClr val="tx1"/>
                </a:solidFill>
              </a:rPr>
              <a:t>[</a:t>
            </a:r>
            <a:r>
              <a:rPr lang="en-US" altLang="zh-TW" sz="1600" dirty="0" err="1">
                <a:solidFill>
                  <a:schemeClr val="tx1"/>
                </a:solidFill>
              </a:rPr>
              <a:t>i</a:t>
            </a:r>
            <a:r>
              <a:rPr lang="en-US" altLang="zh-TW" sz="1600" dirty="0">
                <a:solidFill>
                  <a:schemeClr val="tx1"/>
                </a:solidFill>
              </a:rPr>
              <a:t>]) #</a:t>
            </a:r>
            <a:r>
              <a:rPr lang="zh-TW" altLang="en-US" sz="1600" dirty="0">
                <a:solidFill>
                  <a:schemeClr val="tx1"/>
                </a:solidFill>
              </a:rPr>
              <a:t>將原子反彈所需要的動量加到總動量變化 </a:t>
            </a:r>
            <a:r>
              <a:rPr lang="en-US" altLang="zh-TW" sz="1600" dirty="0">
                <a:solidFill>
                  <a:schemeClr val="tx1"/>
                </a:solidFill>
              </a:rPr>
              <a:t>if </a:t>
            </a:r>
            <a:r>
              <a:rPr lang="en-US" altLang="zh-TW" sz="1600" dirty="0" err="1">
                <a:solidFill>
                  <a:schemeClr val="tx1"/>
                </a:solidFill>
              </a:rPr>
              <a:t>int</a:t>
            </a:r>
            <a:r>
              <a:rPr lang="en-US" altLang="zh-TW" sz="1600" dirty="0">
                <a:solidFill>
                  <a:schemeClr val="tx1"/>
                </a:solidFill>
              </a:rPr>
              <a:t>(t/</a:t>
            </a:r>
            <a:r>
              <a:rPr lang="en-US" altLang="zh-TW" sz="1600" dirty="0" err="1">
                <a:solidFill>
                  <a:schemeClr val="tx1"/>
                </a:solidFill>
              </a:rPr>
              <a:t>dt</a:t>
            </a:r>
            <a:r>
              <a:rPr lang="en-US" altLang="zh-TW" sz="1600" dirty="0">
                <a:solidFill>
                  <a:schemeClr val="tx1"/>
                </a:solidFill>
              </a:rPr>
              <a:t>)%200 ==0: print 'pressure = %6.0f Pa ' % (momentum / 6 / (2*L)**2 / t) #</a:t>
            </a:r>
            <a:r>
              <a:rPr lang="zh-TW" altLang="en-US" sz="1600" dirty="0">
                <a:solidFill>
                  <a:schemeClr val="tx1"/>
                </a:solidFill>
              </a:rPr>
              <a:t>壓力</a:t>
            </a:r>
            <a:r>
              <a:rPr lang="en-US" altLang="zh-TW" sz="1600" dirty="0">
                <a:solidFill>
                  <a:schemeClr val="tx1"/>
                </a:solidFill>
              </a:rPr>
              <a:t>=</a:t>
            </a:r>
            <a:r>
              <a:rPr lang="zh-TW" altLang="en-US" sz="1600" dirty="0">
                <a:solidFill>
                  <a:schemeClr val="tx1"/>
                </a:solidFill>
              </a:rPr>
              <a:t>總動量變化</a:t>
            </a:r>
            <a:r>
              <a:rPr lang="en-US" altLang="zh-TW" sz="1600" dirty="0">
                <a:solidFill>
                  <a:schemeClr val="tx1"/>
                </a:solidFill>
              </a:rPr>
              <a:t>/6</a:t>
            </a:r>
            <a:r>
              <a:rPr lang="zh-TW" altLang="en-US" sz="1600" dirty="0">
                <a:solidFill>
                  <a:schemeClr val="tx1"/>
                </a:solidFill>
              </a:rPr>
              <a:t>面牆</a:t>
            </a:r>
            <a:r>
              <a:rPr lang="en-US" altLang="zh-TW" sz="1600" dirty="0">
                <a:solidFill>
                  <a:schemeClr val="tx1"/>
                </a:solidFill>
              </a:rPr>
              <a:t>/</a:t>
            </a:r>
            <a:r>
              <a:rPr lang="zh-TW" altLang="en-US" sz="1600" dirty="0">
                <a:solidFill>
                  <a:schemeClr val="tx1"/>
                </a:solidFill>
              </a:rPr>
              <a:t>每面牆面積</a:t>
            </a:r>
            <a:r>
              <a:rPr lang="en-US" altLang="zh-TW" sz="1600" dirty="0">
                <a:solidFill>
                  <a:schemeClr val="tx1"/>
                </a:solidFill>
              </a:rPr>
              <a:t>/</a:t>
            </a:r>
            <a:r>
              <a:rPr lang="zh-TW" altLang="en-US" sz="1600" dirty="0">
                <a:solidFill>
                  <a:schemeClr val="tx1"/>
                </a:solidFill>
              </a:rPr>
              <a:t>時間</a:t>
            </a:r>
          </a:p>
          <a:p>
            <a:pPr marL="0" indent="0">
              <a:buNone/>
            </a:pP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226113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35620" y="685800"/>
            <a:ext cx="8582992" cy="52131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4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研究結果</a:t>
            </a:r>
            <a:r>
              <a:rPr lang="en-US" altLang="zh-TW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US" altLang="zh-TW" sz="3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3200" dirty="0" smtClean="0">
                <a:solidFill>
                  <a:schemeClr val="tx1"/>
                </a:solidFill>
              </a:rPr>
              <a:t>寫完程式轉換成動態後發現到球體</a:t>
            </a:r>
            <a:r>
              <a:rPr lang="zh-TW" altLang="en-US" sz="3200" dirty="0" smtClean="0">
                <a:solidFill>
                  <a:srgbClr val="FFFF00"/>
                </a:solidFill>
                <a:latin typeface="Bauhaus 93" panose="04030905020B02020C02" pitchFamily="82" charset="0"/>
              </a:rPr>
              <a:t>從原本的直線變成了拋物曲線</a:t>
            </a:r>
            <a:r>
              <a:rPr lang="zh-TW" altLang="en-US" sz="3200" dirty="0" smtClean="0">
                <a:solidFill>
                  <a:schemeClr val="tx1"/>
                </a:solidFill>
              </a:rPr>
              <a:t>，而且還是</a:t>
            </a:r>
            <a:r>
              <a:rPr lang="zh-TW" altLang="en-US" sz="3200" dirty="0" smtClean="0">
                <a:solidFill>
                  <a:srgbClr val="FF0000"/>
                </a:solidFill>
              </a:rPr>
              <a:t>一次</a:t>
            </a:r>
            <a:r>
              <a:rPr lang="en-US" altLang="zh-TW" sz="3200" dirty="0" smtClean="0">
                <a:solidFill>
                  <a:srgbClr val="FF0000"/>
                </a:solidFill>
              </a:rPr>
              <a:t>10</a:t>
            </a:r>
            <a:r>
              <a:rPr lang="zh-TW" altLang="en-US" sz="3200" dirty="0" smtClean="0">
                <a:solidFill>
                  <a:srgbClr val="FF0000"/>
                </a:solidFill>
              </a:rPr>
              <a:t>顆以上</a:t>
            </a:r>
            <a:r>
              <a:rPr lang="zh-TW" altLang="en-US" sz="3200" dirty="0" smtClean="0">
                <a:solidFill>
                  <a:schemeClr val="tx1"/>
                </a:solidFill>
              </a:rPr>
              <a:t>的球體從正方體四周圍射出，就像在看煙火一樣，碰到牆面時便進行反射，非常有視覺效果</a:t>
            </a:r>
            <a:r>
              <a:rPr lang="en-US" altLang="zh-TW" sz="3200" b="1" dirty="0" smtClean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〈</a:t>
            </a:r>
            <a:r>
              <a:rPr lang="zh-TW" altLang="en-US" sz="3200" b="1" dirty="0" smtClean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超級漂亮的</a:t>
            </a:r>
            <a:r>
              <a:rPr lang="en-US" altLang="zh-TW" sz="3200" b="1" dirty="0" smtClean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rPr>
              <a:t>!!!!~~~~~~〉</a:t>
            </a:r>
            <a:endParaRPr lang="en-US" altLang="zh-TW" sz="3200" b="1" dirty="0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  <a:cs typeface="Meiryo" panose="020B0604030504040204" pitchFamily="34" charset="-128"/>
            </a:endParaRPr>
          </a:p>
          <a:p>
            <a:pPr marL="0" indent="0">
              <a:buNone/>
            </a:pPr>
            <a:endParaRPr lang="en-US" altLang="zh-TW" sz="4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zh-TW" altLang="en-US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24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86039" y="4638908"/>
            <a:ext cx="2386362" cy="836342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8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</a:t>
            </a:r>
            <a:r>
              <a:rPr lang="zh-TW" altLang="en-US" sz="80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心得分享</a:t>
            </a:r>
            <a:r>
              <a:rPr lang="en-US" altLang="zh-TW" sz="80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~~~!!!</a:t>
            </a:r>
            <a:endParaRPr lang="zh-TW" altLang="en-US" sz="80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12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857999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C000"/>
                </a:solidFill>
              </a:rPr>
              <a:t>上</a:t>
            </a:r>
            <a:r>
              <a:rPr lang="en-US" altLang="zh-TW" dirty="0" err="1" smtClean="0">
                <a:solidFill>
                  <a:srgbClr val="FFC000"/>
                </a:solidFill>
              </a:rPr>
              <a:t>VPYTHON</a:t>
            </a:r>
            <a:r>
              <a:rPr lang="zh-TW" altLang="en-US" dirty="0" smtClean="0">
                <a:solidFill>
                  <a:srgbClr val="FFC000"/>
                </a:solidFill>
              </a:rPr>
              <a:t>物聯探實達學到了很多以前沒學過而且也很少會去用到的東西，謝謝尊信老師開這門選修課並教我們怎麼使用程式語言，教我們怎麼修改程式，也使我們回憶起國中及高中現在所學的物理公式，獲益良多，或許對於我們日後而言沒有太大的影響，但卻讓我們又多學到新的知識</a:t>
            </a:r>
            <a:r>
              <a:rPr lang="en-US" altLang="zh-TW" dirty="0" smtClean="0">
                <a:solidFill>
                  <a:srgbClr val="FFC000"/>
                </a:solidFill>
              </a:rPr>
              <a:t>!!  </a:t>
            </a:r>
            <a:r>
              <a:rPr lang="zh-TW" altLang="en-US" dirty="0" smtClean="0">
                <a:solidFill>
                  <a:srgbClr val="FFC000"/>
                </a:solidFill>
              </a:rPr>
              <a:t>再次謝謝尊信老師這學期的教導</a:t>
            </a:r>
            <a:r>
              <a:rPr lang="en-US" altLang="zh-TW" dirty="0" smtClean="0">
                <a:solidFill>
                  <a:srgbClr val="FFC000"/>
                </a:solidFill>
              </a:rPr>
              <a:t>!!!~~</a:t>
            </a:r>
            <a:br>
              <a:rPr lang="en-US" altLang="zh-TW" dirty="0" smtClean="0">
                <a:solidFill>
                  <a:srgbClr val="FFC000"/>
                </a:solidFill>
              </a:rPr>
            </a:br>
            <a:endParaRPr lang="zh-TW" alt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38855"/>
      </p:ext>
    </p:extLst>
  </p:cSld>
  <p:clrMapOvr>
    <a:masterClrMapping/>
  </p:clrMapOvr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切割線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793</Words>
  <Application>Microsoft Office PowerPoint</Application>
  <PresentationFormat>自訂</PresentationFormat>
  <Paragraphs>17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切割線</vt:lpstr>
      <vt:lpstr>               Vpython                三維彈性碰撞                     </vt:lpstr>
      <vt:lpstr>什麼是Vpthon Web程式 Python經常被用於Web開發。比如，通過mod_wsgi模組，Apache可以運行用Python編寫的Web程式。使用Python語言編寫的Gunicorn作為Web伺服器，也能夠執行Python語言編寫的Web程式。Python定義了WSGI標準應用介面來協調Http伺服器與基於Python的Web程式之間的溝通。一些Web框架，如Django、Pyramid、TurboGears、Tornado、web2py、Zope、Flask等，可以讓程式設計師輕鬆地開發和管理複雜的Web程式。 Python對於各種網路協定的支援很完善，因此經常被用於編寫伺服器軟體、網路爬蟲。第三方函式庫Twisted支援非同步線上編寫程式和多數標準的網路協定（包含用戶端和伺服器），並且提供了多種工具，被廣泛用於編寫高效能的伺服器軟體。另有gevent這個流行的第三方庫，同樣能夠支援高效能高並行的網路開發。   </vt:lpstr>
      <vt:lpstr>VPYTHON的優點 1.容易撰寫:  Python 具有許多物件導向的特性，然而並不要求一定得用物件導向的方式撰寫。撇開物件導向的議題不談，Python 通常可以靠比較短的程式碼完成比較多的功能，或者可以寫得比較清楚。 2.功能強大:    Python 自 1990 年由 Guido van Rossum 在荷蘭的 CWI 開始發展以來，從 0.9 進步到今天的 2.4.2，不但累積了相當完整的標準程式庫 (模組)，更有無以計數的非標準模組，而且絕大部分都是開放原始碼的。單以內建的模組來講，從簡單的數學運算、字串處理、網際網路協定連線、網際網路資料處理、各種壓縮格式，以及 POSIX 與主要作業系統的支援功能等等，含括的範圍非常地廣泛。 3.跨平台:    各種主要的作業系統都支援 Python。Python 程式常常不需要修改，便可以同時在 Linux 與 Windows 平台上執行，即使撰寫 GUI 程式 (透過 PyGTK, wxPython 等 binding) 也是一樣。所撰寫的 Python 程式透過標準的 distutils (模組) 進行包裝後，用標準的方式即可安裝於各種平台；在 Windows 下更可以自動產生方便的可執行 installer。 4.容易擴充:    Python 算是執行效率不錯的直譯式語言，但畢竟比不上 C 和 Fortran。然而只要我們想，大可以 C/C++ 或 Fortran 撰寫高效率的模組；這些模組的使用方式，與內建模組以及用 Python 撰寫的模組完全一樣。最好的是，撰寫的方法並不困難。</vt:lpstr>
      <vt:lpstr>PowerPoint 簡報</vt:lpstr>
      <vt:lpstr>PowerPoint 簡報</vt:lpstr>
      <vt:lpstr>PowerPoint 簡報</vt:lpstr>
      <vt:lpstr> </vt:lpstr>
      <vt:lpstr>上VPYTHON物聯探實達學到了很多以前沒學過而且也很少會去用到的東西，謝謝尊信老師開這門選修課並教我們怎麼使用程式語言，教我們怎麼修改程式，也使我們回憶起國中及高中現在所學的物理公式，獲益良多，或許對於我們日後而言沒有太大的影響，但卻讓我們又多學到新的知識!!  再次謝謝尊信老師這學期的教導!!!~~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student</dc:creator>
  <cp:lastModifiedBy>mi</cp:lastModifiedBy>
  <cp:revision>22</cp:revision>
  <dcterms:created xsi:type="dcterms:W3CDTF">2017-12-20T00:18:10Z</dcterms:created>
  <dcterms:modified xsi:type="dcterms:W3CDTF">2018-01-15T12:46:09Z</dcterms:modified>
</cp:coreProperties>
</file>