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1" r:id="rId1"/>
  </p:sldMasterIdLst>
  <p:notesMasterIdLst>
    <p:notesMasterId r:id="rId5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0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zh-TW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06" autoAdjust="0"/>
    <p:restoredTop sz="50000"/>
  </p:normalViewPr>
  <p:slideViewPr>
    <p:cSldViewPr snapToGrid="0" snapToObjects="1">
      <p:cViewPr varScale="1">
        <p:scale>
          <a:sx n="58" d="100"/>
          <a:sy n="58" d="100"/>
        </p:scale>
        <p:origin x="-9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kumimoji="1" lang="zh-TW" altLang="en-US">
              <a:uFillTx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8702719D-1E46-F741-BAA5-03EBE236E0D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>
              <a:uFillTx/>
            </a:endParaRPr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>
                <a:uFillTx/>
              </a:rPr>
              <a:t>按一下以編輯母片文字樣式</a:t>
            </a:r>
          </a:p>
          <a:p>
            <a:pPr lvl="1"/>
            <a:r>
              <a:rPr kumimoji="1" lang="zh-TW" altLang="en-US">
                <a:uFillTx/>
              </a:rPr>
              <a:t>第二層</a:t>
            </a:r>
          </a:p>
          <a:p>
            <a:pPr lvl="2"/>
            <a:r>
              <a:rPr kumimoji="1" lang="zh-TW" altLang="en-US">
                <a:uFillTx/>
              </a:rPr>
              <a:t>第三層</a:t>
            </a:r>
          </a:p>
          <a:p>
            <a:pPr lvl="3"/>
            <a:r>
              <a:rPr kumimoji="1" lang="zh-TW" altLang="en-US">
                <a:uFillTx/>
              </a:rPr>
              <a:t>第四層</a:t>
            </a:r>
          </a:p>
          <a:p>
            <a:pPr lvl="4"/>
            <a:r>
              <a:rPr kumimoji="1" lang="zh-TW" altLang="en-US">
                <a:uFillTx/>
              </a:rPr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kumimoji="1" lang="zh-TW" altLang="en-US">
              <a:uFillTx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247302D4-6085-6A43-98CA-2F6867E440B7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57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26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2178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12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9191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331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31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48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75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76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50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99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39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60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85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23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4B4FC-466E-1B43-8347-EFDE1F6D0041}" type="datetimeFigureOut">
              <a:rPr kumimoji="1" lang="zh-TW" altLang="en-US" smtClean="0">
                <a:uFillTx/>
              </a:rPr>
              <a:pPr/>
              <a:t>2019/1/11</a:t>
            </a:fld>
            <a:endParaRPr kumimoji="1"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BACA24-16B2-6245-8B9D-1E3111E1F548}" type="slidenum">
              <a:rPr kumimoji="1" lang="zh-TW" altLang="en-US" smtClean="0">
                <a:uFillTx/>
              </a:rPr>
              <a:pPr/>
              <a:t>‹#›</a:t>
            </a:fld>
            <a:endParaRPr kumimoji="1"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51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  <p:sldLayoutId id="2147484205" r:id="rId14"/>
    <p:sldLayoutId id="2147484206" r:id="rId15"/>
    <p:sldLayoutId id="21474842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fu.edu.tw/" TargetMode="External"/><Relationship Id="rId13" Type="http://schemas.openxmlformats.org/officeDocument/2006/relationships/hyperlink" Target="http://www.nkuht.edu.tw/" TargetMode="External"/><Relationship Id="rId3" Type="http://schemas.openxmlformats.org/officeDocument/2006/relationships/hyperlink" Target="http://www.yuntech.edu.tw/" TargetMode="External"/><Relationship Id="rId7" Type="http://schemas.openxmlformats.org/officeDocument/2006/relationships/hyperlink" Target="http://www.kuas.edu.tw/" TargetMode="External"/><Relationship Id="rId12" Type="http://schemas.openxmlformats.org/officeDocument/2006/relationships/hyperlink" Target="http://www.ntunhs.edu.tw/" TargetMode="External"/><Relationship Id="rId2" Type="http://schemas.openxmlformats.org/officeDocument/2006/relationships/hyperlink" Target="http://www.ntust.edu.tw/" TargetMode="External"/><Relationship Id="rId16" Type="http://schemas.openxmlformats.org/officeDocument/2006/relationships/hyperlink" Target="https://www.jctv.ntut.edu.tw/caac/contents.php?academicYear=107&amp;subId=1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kfust.edu.tw/" TargetMode="External"/><Relationship Id="rId11" Type="http://schemas.openxmlformats.org/officeDocument/2006/relationships/hyperlink" Target="http://www.ncut.edu.tw/" TargetMode="External"/><Relationship Id="rId5" Type="http://schemas.openxmlformats.org/officeDocument/2006/relationships/hyperlink" Target="http://www.ntut.edu.tw/" TargetMode="External"/><Relationship Id="rId15" Type="http://schemas.openxmlformats.org/officeDocument/2006/relationships/hyperlink" Target="http://www.ntub.edu.tw/" TargetMode="External"/><Relationship Id="rId10" Type="http://schemas.openxmlformats.org/officeDocument/2006/relationships/hyperlink" Target="http://www.npu.edu.tw/" TargetMode="External"/><Relationship Id="rId4" Type="http://schemas.openxmlformats.org/officeDocument/2006/relationships/hyperlink" Target="http://www.npust.edu.tw/" TargetMode="External"/><Relationship Id="rId9" Type="http://schemas.openxmlformats.org/officeDocument/2006/relationships/hyperlink" Target="http://www.nkmu.edu.tw/" TargetMode="External"/><Relationship Id="rId14" Type="http://schemas.openxmlformats.org/officeDocument/2006/relationships/hyperlink" Target="http://www.nutc.edu.tw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ac.ccu.edu.tw/star107/system/107ColQry_forstar_9sde/html/107_01141.htm" TargetMode="External"/><Relationship Id="rId3" Type="http://schemas.openxmlformats.org/officeDocument/2006/relationships/hyperlink" Target="https://www.caac.ccu.edu.tw/star107/system/107ColQry_forstar_9sde/html/107_00234.htm" TargetMode="External"/><Relationship Id="rId7" Type="http://schemas.openxmlformats.org/officeDocument/2006/relationships/hyperlink" Target="https://www.caac.ccu.edu.tw/star107/system/107ColQry_forstar_9sde/html/107_01140.htm" TargetMode="External"/><Relationship Id="rId2" Type="http://schemas.openxmlformats.org/officeDocument/2006/relationships/hyperlink" Target="https://www.caac.ccu.edu.tw/star107/system/107ColQry_forstar_9sde/html/107_0023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ac.ccu.edu.tw/star107/system/107ColQry_forstar_9sde/html/107_00949.htm" TargetMode="External"/><Relationship Id="rId11" Type="http://schemas.openxmlformats.org/officeDocument/2006/relationships/hyperlink" Target="https://www.caac.ccu.edu.tw/star107/system/107ColQry_forstar_9sde/html/107_02219.htm" TargetMode="External"/><Relationship Id="rId5" Type="http://schemas.openxmlformats.org/officeDocument/2006/relationships/hyperlink" Target="https://www.caac.ccu.edu.tw/star107/system/107ColQry_forstar_9sde/html/107_00836.htm" TargetMode="External"/><Relationship Id="rId10" Type="http://schemas.openxmlformats.org/officeDocument/2006/relationships/hyperlink" Target="https://www.caac.ccu.edu.tw/star107/system/107ColQry_forstar_9sde/html/107_02218.htm" TargetMode="External"/><Relationship Id="rId4" Type="http://schemas.openxmlformats.org/officeDocument/2006/relationships/hyperlink" Target="https://www.caac.ccu.edu.tw/star107/system/107ColQry_forstar_9sde/html/107_00235.htm" TargetMode="External"/><Relationship Id="rId9" Type="http://schemas.openxmlformats.org/officeDocument/2006/relationships/hyperlink" Target="https://www.caac.ccu.edu.tw/star107/system/107ColQry_forstar_9sde/html/107_02051.ht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ac.ccu.edu.tw/star107/system/107ColQry_forstar_9sde/html/107_03440.htm" TargetMode="External"/><Relationship Id="rId3" Type="http://schemas.openxmlformats.org/officeDocument/2006/relationships/hyperlink" Target="https://www.caac.ccu.edu.tw/star107/system/107ColQry_forstar_9sde/html/107_02809.htm" TargetMode="External"/><Relationship Id="rId7" Type="http://schemas.openxmlformats.org/officeDocument/2006/relationships/hyperlink" Target="https://www.caac.ccu.edu.tw/star107/system/107ColQry_forstar_9sde/html/107_03319.htm" TargetMode="External"/><Relationship Id="rId2" Type="http://schemas.openxmlformats.org/officeDocument/2006/relationships/hyperlink" Target="https://www.caac.ccu.edu.tw/star107/system/107ColQry_forstar_9sde/html/107_0232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ac.ccu.edu.tw/star107/system/107ColQry_forstar_9sde/html/107_03217.htm" TargetMode="External"/><Relationship Id="rId11" Type="http://schemas.openxmlformats.org/officeDocument/2006/relationships/hyperlink" Target="https://www.caac.ccu.edu.tw/star107/system/107ColQry_forstar_9sde/html/107_04253.htm" TargetMode="External"/><Relationship Id="rId5" Type="http://schemas.openxmlformats.org/officeDocument/2006/relationships/hyperlink" Target="https://www.caac.ccu.edu.tw/star107/system/107ColQry_forstar_9sde/html/107_03117.htm" TargetMode="External"/><Relationship Id="rId10" Type="http://schemas.openxmlformats.org/officeDocument/2006/relationships/hyperlink" Target="https://www.caac.ccu.edu.tw/star107/system/107ColQry_forstar_9sde/html/107_03817.htm" TargetMode="External"/><Relationship Id="rId4" Type="http://schemas.openxmlformats.org/officeDocument/2006/relationships/hyperlink" Target="https://www.caac.ccu.edu.tw/star107/system/107ColQry_forstar_9sde/html/107_02810.htm" TargetMode="External"/><Relationship Id="rId9" Type="http://schemas.openxmlformats.org/officeDocument/2006/relationships/hyperlink" Target="https://www.caac.ccu.edu.tw/star107/system/107ColQry_forstar_9sde/html/107_03626.htm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ac.ccu.edu.tw/star107/system/107ColQry_forstar_9sde/html/107_05157.htm" TargetMode="External"/><Relationship Id="rId3" Type="http://schemas.openxmlformats.org/officeDocument/2006/relationships/hyperlink" Target="https://www.caac.ccu.edu.tw/star107/system/107ColQry_forstar_9sde/html/107_04414.htm" TargetMode="External"/><Relationship Id="rId7" Type="http://schemas.openxmlformats.org/officeDocument/2006/relationships/hyperlink" Target="https://www.caac.ccu.edu.tw/star107/system/107ColQry_forstar_9sde/html/107_05059.htm" TargetMode="External"/><Relationship Id="rId2" Type="http://schemas.openxmlformats.org/officeDocument/2006/relationships/hyperlink" Target="https://www.caac.ccu.edu.tw/star107/system/107ColQry_forstar_9sde/html/107_04254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ac.ccu.edu.tw/star107/system/107ColQry_forstar_9sde/html/107_05058.htm" TargetMode="External"/><Relationship Id="rId11" Type="http://schemas.openxmlformats.org/officeDocument/2006/relationships/hyperlink" Target="https://www.caac.ccu.edu.tw/star107/system/107ColQry_forstar_9sde/html/107_05607.htm" TargetMode="External"/><Relationship Id="rId5" Type="http://schemas.openxmlformats.org/officeDocument/2006/relationships/hyperlink" Target="https://www.caac.ccu.edu.tw/star107/system/107ColQry_forstar_9sde/html/107_05057.htm" TargetMode="External"/><Relationship Id="rId10" Type="http://schemas.openxmlformats.org/officeDocument/2006/relationships/hyperlink" Target="https://www.caac.ccu.edu.tw/star107/system/107ColQry_forstar_9sde/html/107_05606.htm" TargetMode="External"/><Relationship Id="rId4" Type="http://schemas.openxmlformats.org/officeDocument/2006/relationships/hyperlink" Target="https://www.caac.ccu.edu.tw/star107/system/107ColQry_forstar_9sde/html/107_05056.htm" TargetMode="External"/><Relationship Id="rId9" Type="http://schemas.openxmlformats.org/officeDocument/2006/relationships/hyperlink" Target="https://www.caac.ccu.edu.tw/star107/system/107ColQry_forstar_9sde/html/107_05158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ac.ccu.edu.tw/star107/system/107ColQry_forstar_9sde/html/107_06303.htm" TargetMode="External"/><Relationship Id="rId3" Type="http://schemas.openxmlformats.org/officeDocument/2006/relationships/hyperlink" Target="https://www.caac.ccu.edu.tw/star107/system/107ColQry_forstar_9sde/html/107_05608.htm" TargetMode="External"/><Relationship Id="rId7" Type="http://schemas.openxmlformats.org/officeDocument/2006/relationships/hyperlink" Target="https://www.caac.ccu.edu.tw/star107/system/107ColQry_forstar_9sde/html/107_05612.htm" TargetMode="External"/><Relationship Id="rId2" Type="http://schemas.openxmlformats.org/officeDocument/2006/relationships/hyperlink" Target="https://www.caac.ccu.edu.tw/star107/system/107ColQry_forstar_9sde/SGroup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ac.ccu.edu.tw/star107/system/107ColQry_forstar_9sde/html/107_05611.htm" TargetMode="External"/><Relationship Id="rId5" Type="http://schemas.openxmlformats.org/officeDocument/2006/relationships/hyperlink" Target="https://www.caac.ccu.edu.tw/star107/system/107ColQry_forstar_9sde/html/107_05610.htm" TargetMode="External"/><Relationship Id="rId4" Type="http://schemas.openxmlformats.org/officeDocument/2006/relationships/hyperlink" Target="https://www.caac.ccu.edu.tw/star107/system/107ColQry_forstar_9sde/html/107_05609.htm" TargetMode="External"/><Relationship Id="rId9" Type="http://schemas.openxmlformats.org/officeDocument/2006/relationships/hyperlink" Target="https://www.caac.ccu.edu.tw/star107/system/107ColQry_forstar_9sde/html/107_10039.ht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ac.ccu.edu.tw/apply107/system/107ColQry_forapply_4hgd9/Type3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hadmi.edu.tw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ews.com.tw/department?id=%205724" TargetMode="External"/><Relationship Id="rId13" Type="http://schemas.openxmlformats.org/officeDocument/2006/relationships/hyperlink" Target="http://www.unews.com.tw/department?id=%205633" TargetMode="External"/><Relationship Id="rId3" Type="http://schemas.openxmlformats.org/officeDocument/2006/relationships/hyperlink" Target="http://www.unews.com.tw/department?id=%205654" TargetMode="External"/><Relationship Id="rId7" Type="http://schemas.openxmlformats.org/officeDocument/2006/relationships/hyperlink" Target="http://www.unews.com.tw/department?id=%205656" TargetMode="External"/><Relationship Id="rId12" Type="http://schemas.openxmlformats.org/officeDocument/2006/relationships/hyperlink" Target="http://www.unews.com.tw/department?id=%205856" TargetMode="External"/><Relationship Id="rId2" Type="http://schemas.openxmlformats.org/officeDocument/2006/relationships/hyperlink" Target="http://www.unews.com.tw/department?id=%205632" TargetMode="External"/><Relationship Id="rId16" Type="http://schemas.openxmlformats.org/officeDocument/2006/relationships/hyperlink" Target="http://www.unews.com.tw/department?id=%2058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ews.com.tw/department?id=%205655" TargetMode="External"/><Relationship Id="rId11" Type="http://schemas.openxmlformats.org/officeDocument/2006/relationships/hyperlink" Target="http://www.unews.com.tw/department?id=%205769" TargetMode="External"/><Relationship Id="rId5" Type="http://schemas.openxmlformats.org/officeDocument/2006/relationships/hyperlink" Target="http://www.unews.com.tw/department?id=%205647" TargetMode="External"/><Relationship Id="rId15" Type="http://schemas.openxmlformats.org/officeDocument/2006/relationships/hyperlink" Target="http://www.unews.com.tw/department?id=%205857" TargetMode="External"/><Relationship Id="rId10" Type="http://schemas.openxmlformats.org/officeDocument/2006/relationships/hyperlink" Target="http://www.unews.com.tw/department?id=%205874" TargetMode="External"/><Relationship Id="rId4" Type="http://schemas.openxmlformats.org/officeDocument/2006/relationships/hyperlink" Target="http://www.unews.com.tw/department?id=%205698" TargetMode="External"/><Relationship Id="rId9" Type="http://schemas.openxmlformats.org/officeDocument/2006/relationships/hyperlink" Target="http://www.unews.com.tw/department?id=%205653" TargetMode="External"/><Relationship Id="rId14" Type="http://schemas.openxmlformats.org/officeDocument/2006/relationships/hyperlink" Target="http://www.unews.com.tw/department?id=%205651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ews.com.tw/department?id=%206692" TargetMode="External"/><Relationship Id="rId13" Type="http://schemas.openxmlformats.org/officeDocument/2006/relationships/hyperlink" Target="http://www.unews.com.tw/department?id=%205891" TargetMode="External"/><Relationship Id="rId18" Type="http://schemas.openxmlformats.org/officeDocument/2006/relationships/hyperlink" Target="http://www.unews.com.tw/department?id=%206087" TargetMode="External"/><Relationship Id="rId3" Type="http://schemas.openxmlformats.org/officeDocument/2006/relationships/hyperlink" Target="http://www.unews.com.tw/department?id=%205952" TargetMode="External"/><Relationship Id="rId21" Type="http://schemas.openxmlformats.org/officeDocument/2006/relationships/hyperlink" Target="http://www.unews.com.tw/department?id=%206268" TargetMode="External"/><Relationship Id="rId7" Type="http://schemas.openxmlformats.org/officeDocument/2006/relationships/hyperlink" Target="http://www.unews.com.tw/department?id=%206615" TargetMode="External"/><Relationship Id="rId12" Type="http://schemas.openxmlformats.org/officeDocument/2006/relationships/hyperlink" Target="http://www.unews.com.tw/department?id=%206848" TargetMode="External"/><Relationship Id="rId17" Type="http://schemas.openxmlformats.org/officeDocument/2006/relationships/hyperlink" Target="http://www.unews.com.tw/department?id=%206001" TargetMode="External"/><Relationship Id="rId2" Type="http://schemas.openxmlformats.org/officeDocument/2006/relationships/hyperlink" Target="http://www.unews.com.tw/department?id=%205910" TargetMode="External"/><Relationship Id="rId16" Type="http://schemas.openxmlformats.org/officeDocument/2006/relationships/hyperlink" Target="http://www.unews.com.tw/department?id=%205919" TargetMode="External"/><Relationship Id="rId20" Type="http://schemas.openxmlformats.org/officeDocument/2006/relationships/hyperlink" Target="http://www.unews.com.tw/department?id=%2062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ews.com.tw/department?id=%206234" TargetMode="External"/><Relationship Id="rId11" Type="http://schemas.openxmlformats.org/officeDocument/2006/relationships/hyperlink" Target="http://www.unews.com.tw/department?id=%206819" TargetMode="External"/><Relationship Id="rId5" Type="http://schemas.openxmlformats.org/officeDocument/2006/relationships/hyperlink" Target="http://www.unews.com.tw/department?id=%206184" TargetMode="External"/><Relationship Id="rId15" Type="http://schemas.openxmlformats.org/officeDocument/2006/relationships/hyperlink" Target="http://www.unews.com.tw/department?id=%206777" TargetMode="External"/><Relationship Id="rId10" Type="http://schemas.openxmlformats.org/officeDocument/2006/relationships/hyperlink" Target="http://www.unews.com.tw/department?id=%206807" TargetMode="External"/><Relationship Id="rId19" Type="http://schemas.openxmlformats.org/officeDocument/2006/relationships/hyperlink" Target="http://www.unews.com.tw/department?id=%207070" TargetMode="External"/><Relationship Id="rId4" Type="http://schemas.openxmlformats.org/officeDocument/2006/relationships/hyperlink" Target="http://www.unews.com.tw/department?id=%206005" TargetMode="External"/><Relationship Id="rId9" Type="http://schemas.openxmlformats.org/officeDocument/2006/relationships/hyperlink" Target="http://www.unews.com.tw/department?id=%206719" TargetMode="External"/><Relationship Id="rId14" Type="http://schemas.openxmlformats.org/officeDocument/2006/relationships/hyperlink" Target="http://www.unews.com.tw/department?id=%206199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ews.com.tw/department?id=%206868" TargetMode="External"/><Relationship Id="rId13" Type="http://schemas.openxmlformats.org/officeDocument/2006/relationships/hyperlink" Target="http://www.unews.com.tw/department?id=%206143" TargetMode="External"/><Relationship Id="rId18" Type="http://schemas.openxmlformats.org/officeDocument/2006/relationships/hyperlink" Target="http://www.unews.com.tw/department?id=%205908" TargetMode="External"/><Relationship Id="rId3" Type="http://schemas.openxmlformats.org/officeDocument/2006/relationships/hyperlink" Target="http://www.unews.com.tw/department?id=%206543" TargetMode="External"/><Relationship Id="rId21" Type="http://schemas.openxmlformats.org/officeDocument/2006/relationships/hyperlink" Target="http://www.unews.com.tw/department?id=%206120" TargetMode="External"/><Relationship Id="rId7" Type="http://schemas.openxmlformats.org/officeDocument/2006/relationships/hyperlink" Target="http://www.unews.com.tw/department?id=%206776" TargetMode="External"/><Relationship Id="rId12" Type="http://schemas.openxmlformats.org/officeDocument/2006/relationships/hyperlink" Target="http://www.unews.com.tw/department?id=%206101" TargetMode="External"/><Relationship Id="rId17" Type="http://schemas.openxmlformats.org/officeDocument/2006/relationships/hyperlink" Target="http://www.unews.com.tw/department?id=%206895" TargetMode="External"/><Relationship Id="rId2" Type="http://schemas.openxmlformats.org/officeDocument/2006/relationships/hyperlink" Target="http://www.unews.com.tw/department?id=%206353" TargetMode="External"/><Relationship Id="rId16" Type="http://schemas.openxmlformats.org/officeDocument/2006/relationships/hyperlink" Target="http://www.unews.com.tw/department?id=%206749" TargetMode="External"/><Relationship Id="rId20" Type="http://schemas.openxmlformats.org/officeDocument/2006/relationships/hyperlink" Target="http://www.unews.com.tw/department?id=%2060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ews.com.tw/department?id=%206676" TargetMode="External"/><Relationship Id="rId11" Type="http://schemas.openxmlformats.org/officeDocument/2006/relationships/hyperlink" Target="http://www.unews.com.tw/department?id=%205980" TargetMode="External"/><Relationship Id="rId5" Type="http://schemas.openxmlformats.org/officeDocument/2006/relationships/hyperlink" Target="http://www.unews.com.tw/department?id=%206606" TargetMode="External"/><Relationship Id="rId15" Type="http://schemas.openxmlformats.org/officeDocument/2006/relationships/hyperlink" Target="http://www.unews.com.tw/department?id=%206663" TargetMode="External"/><Relationship Id="rId10" Type="http://schemas.openxmlformats.org/officeDocument/2006/relationships/hyperlink" Target="http://www.unews.com.tw/department?id=%206889" TargetMode="External"/><Relationship Id="rId19" Type="http://schemas.openxmlformats.org/officeDocument/2006/relationships/hyperlink" Target="http://www.unews.com.tw/department?id=%205909" TargetMode="External"/><Relationship Id="rId4" Type="http://schemas.openxmlformats.org/officeDocument/2006/relationships/hyperlink" Target="http://www.unews.com.tw/department?id=%206544" TargetMode="External"/><Relationship Id="rId9" Type="http://schemas.openxmlformats.org/officeDocument/2006/relationships/hyperlink" Target="http://www.unews.com.tw/department?id=%206876" TargetMode="External"/><Relationship Id="rId14" Type="http://schemas.openxmlformats.org/officeDocument/2006/relationships/hyperlink" Target="http://www.unews.com.tw/department?id=%206261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ews.com.tw/department?id=%206719" TargetMode="External"/><Relationship Id="rId13" Type="http://schemas.openxmlformats.org/officeDocument/2006/relationships/hyperlink" Target="http://www.unews.com.tw/department?id=%206028" TargetMode="External"/><Relationship Id="rId18" Type="http://schemas.openxmlformats.org/officeDocument/2006/relationships/hyperlink" Target="http://www.unews.com.tw/department?id=%207040" TargetMode="External"/><Relationship Id="rId3" Type="http://schemas.openxmlformats.org/officeDocument/2006/relationships/hyperlink" Target="http://www.unews.com.tw/department?id=%206233" TargetMode="External"/><Relationship Id="rId21" Type="http://schemas.openxmlformats.org/officeDocument/2006/relationships/hyperlink" Target="http://www.unews.com.tw/department?id=%206599" TargetMode="External"/><Relationship Id="rId7" Type="http://schemas.openxmlformats.org/officeDocument/2006/relationships/hyperlink" Target="http://www.unews.com.tw/department?id=%206692" TargetMode="External"/><Relationship Id="rId12" Type="http://schemas.openxmlformats.org/officeDocument/2006/relationships/hyperlink" Target="http://www.unews.com.tw/department?id=%206848" TargetMode="External"/><Relationship Id="rId17" Type="http://schemas.openxmlformats.org/officeDocument/2006/relationships/hyperlink" Target="http://www.unews.com.tw/department?id=%206242" TargetMode="External"/><Relationship Id="rId2" Type="http://schemas.openxmlformats.org/officeDocument/2006/relationships/hyperlink" Target="http://www.unews.com.tw/department?id=%206232" TargetMode="External"/><Relationship Id="rId16" Type="http://schemas.openxmlformats.org/officeDocument/2006/relationships/hyperlink" Target="http://www.unews.com.tw/department?id=%206213" TargetMode="External"/><Relationship Id="rId20" Type="http://schemas.openxmlformats.org/officeDocument/2006/relationships/hyperlink" Target="http://www.unews.com.tw/department?id=%2069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ews.com.tw/department?id=%206522" TargetMode="External"/><Relationship Id="rId11" Type="http://schemas.openxmlformats.org/officeDocument/2006/relationships/hyperlink" Target="http://www.unews.com.tw/department?id=%206819" TargetMode="External"/><Relationship Id="rId5" Type="http://schemas.openxmlformats.org/officeDocument/2006/relationships/hyperlink" Target="http://www.unews.com.tw/department?id=%206521" TargetMode="External"/><Relationship Id="rId15" Type="http://schemas.openxmlformats.org/officeDocument/2006/relationships/hyperlink" Target="http://www.unews.com.tw/department?id=%206181" TargetMode="External"/><Relationship Id="rId10" Type="http://schemas.openxmlformats.org/officeDocument/2006/relationships/hyperlink" Target="http://www.unews.com.tw/department?id=%206807" TargetMode="External"/><Relationship Id="rId19" Type="http://schemas.openxmlformats.org/officeDocument/2006/relationships/hyperlink" Target="http://www.unews.com.tw/department?id=%206495" TargetMode="External"/><Relationship Id="rId4" Type="http://schemas.openxmlformats.org/officeDocument/2006/relationships/hyperlink" Target="http://www.unews.com.tw/department?id=%206520" TargetMode="External"/><Relationship Id="rId9" Type="http://schemas.openxmlformats.org/officeDocument/2006/relationships/hyperlink" Target="http://www.unews.com.tw/department?id=%206729" TargetMode="External"/><Relationship Id="rId14" Type="http://schemas.openxmlformats.org/officeDocument/2006/relationships/hyperlink" Target="http://www.unews.com.tw/department?id=%207073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ews.com.tw/department?id=%205999" TargetMode="External"/><Relationship Id="rId13" Type="http://schemas.openxmlformats.org/officeDocument/2006/relationships/hyperlink" Target="http://www.unews.com.tw/department?id=%207038" TargetMode="External"/><Relationship Id="rId18" Type="http://schemas.openxmlformats.org/officeDocument/2006/relationships/hyperlink" Target="http://www.unews.com.tw/department?id=%206494" TargetMode="External"/><Relationship Id="rId3" Type="http://schemas.openxmlformats.org/officeDocument/2006/relationships/hyperlink" Target="http://www.unews.com.tw/department?id=%206625" TargetMode="External"/><Relationship Id="rId21" Type="http://schemas.openxmlformats.org/officeDocument/2006/relationships/hyperlink" Target="http://www.unews.com.tw/department?id=%206845" TargetMode="External"/><Relationship Id="rId7" Type="http://schemas.openxmlformats.org/officeDocument/2006/relationships/hyperlink" Target="http://www.unews.com.tw/department?id=%205931" TargetMode="External"/><Relationship Id="rId12" Type="http://schemas.openxmlformats.org/officeDocument/2006/relationships/hyperlink" Target="http://www.unews.com.tw/department?id=%207035" TargetMode="External"/><Relationship Id="rId17" Type="http://schemas.openxmlformats.org/officeDocument/2006/relationships/hyperlink" Target="http://www.unews.com.tw/department?id=%206482" TargetMode="External"/><Relationship Id="rId2" Type="http://schemas.openxmlformats.org/officeDocument/2006/relationships/hyperlink" Target="http://www.unews.com.tw/department?id=%206610" TargetMode="External"/><Relationship Id="rId16" Type="http://schemas.openxmlformats.org/officeDocument/2006/relationships/hyperlink" Target="http://www.unews.com.tw/department?id=%206481" TargetMode="External"/><Relationship Id="rId20" Type="http://schemas.openxmlformats.org/officeDocument/2006/relationships/hyperlink" Target="http://www.unews.com.tw/department?id=%2069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ews.com.tw/department?id=%206870" TargetMode="External"/><Relationship Id="rId11" Type="http://schemas.openxmlformats.org/officeDocument/2006/relationships/hyperlink" Target="http://www.unews.com.tw/department?id=%206262" TargetMode="External"/><Relationship Id="rId5" Type="http://schemas.openxmlformats.org/officeDocument/2006/relationships/hyperlink" Target="http://www.unews.com.tw/department?id=%206718" TargetMode="External"/><Relationship Id="rId15" Type="http://schemas.openxmlformats.org/officeDocument/2006/relationships/hyperlink" Target="http://www.unews.com.tw/department?id=%206460" TargetMode="External"/><Relationship Id="rId10" Type="http://schemas.openxmlformats.org/officeDocument/2006/relationships/hyperlink" Target="http://www.unews.com.tw/department?id=%206162" TargetMode="External"/><Relationship Id="rId19" Type="http://schemas.openxmlformats.org/officeDocument/2006/relationships/hyperlink" Target="http://www.unews.com.tw/department?id=%206537" TargetMode="External"/><Relationship Id="rId4" Type="http://schemas.openxmlformats.org/officeDocument/2006/relationships/hyperlink" Target="http://www.unews.com.tw/department?id=%206677" TargetMode="External"/><Relationship Id="rId9" Type="http://schemas.openxmlformats.org/officeDocument/2006/relationships/hyperlink" Target="http://www.unews.com.tw/department?id=%206002" TargetMode="External"/><Relationship Id="rId14" Type="http://schemas.openxmlformats.org/officeDocument/2006/relationships/hyperlink" Target="http://www.unews.com.tw/department?id=%20635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ews.com.tw/department?id=%206155" TargetMode="External"/><Relationship Id="rId13" Type="http://schemas.openxmlformats.org/officeDocument/2006/relationships/hyperlink" Target="http://www.unews.com.tw/department?id=%207035" TargetMode="External"/><Relationship Id="rId18" Type="http://schemas.openxmlformats.org/officeDocument/2006/relationships/hyperlink" Target="http://www.unews.com.tw/department?id=%206400" TargetMode="External"/><Relationship Id="rId3" Type="http://schemas.openxmlformats.org/officeDocument/2006/relationships/hyperlink" Target="http://www.unews.com.tw/department?id=%205931" TargetMode="External"/><Relationship Id="rId7" Type="http://schemas.openxmlformats.org/officeDocument/2006/relationships/hyperlink" Target="http://www.unews.com.tw/department?id=%206004" TargetMode="External"/><Relationship Id="rId12" Type="http://schemas.openxmlformats.org/officeDocument/2006/relationships/hyperlink" Target="http://www.unews.com.tw/department?id=%206262" TargetMode="External"/><Relationship Id="rId17" Type="http://schemas.openxmlformats.org/officeDocument/2006/relationships/hyperlink" Target="http://www.unews.com.tw/department?id=%206359" TargetMode="External"/><Relationship Id="rId2" Type="http://schemas.openxmlformats.org/officeDocument/2006/relationships/hyperlink" Target="http://www.unews.com.tw/department?id=%206910" TargetMode="External"/><Relationship Id="rId16" Type="http://schemas.openxmlformats.org/officeDocument/2006/relationships/hyperlink" Target="http://www.unews.com.tw/department?id=%206356" TargetMode="External"/><Relationship Id="rId20" Type="http://schemas.openxmlformats.org/officeDocument/2006/relationships/hyperlink" Target="http://www.unews.com.tw/department?id=%2064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ews.com.tw/department?id=%206003" TargetMode="External"/><Relationship Id="rId11" Type="http://schemas.openxmlformats.org/officeDocument/2006/relationships/hyperlink" Target="http://www.unews.com.tw/department?id=%206183" TargetMode="External"/><Relationship Id="rId5" Type="http://schemas.openxmlformats.org/officeDocument/2006/relationships/hyperlink" Target="http://www.unews.com.tw/department?id=%206002" TargetMode="External"/><Relationship Id="rId15" Type="http://schemas.openxmlformats.org/officeDocument/2006/relationships/hyperlink" Target="http://www.unews.com.tw/department?id=%207038" TargetMode="External"/><Relationship Id="rId10" Type="http://schemas.openxmlformats.org/officeDocument/2006/relationships/hyperlink" Target="http://www.unews.com.tw/department?id=%206182" TargetMode="External"/><Relationship Id="rId19" Type="http://schemas.openxmlformats.org/officeDocument/2006/relationships/hyperlink" Target="http://www.unews.com.tw/department?id=%206460" TargetMode="External"/><Relationship Id="rId4" Type="http://schemas.openxmlformats.org/officeDocument/2006/relationships/hyperlink" Target="http://www.unews.com.tw/department?id=%205951" TargetMode="External"/><Relationship Id="rId9" Type="http://schemas.openxmlformats.org/officeDocument/2006/relationships/hyperlink" Target="http://www.unews.com.tw/department?id=%206156" TargetMode="External"/><Relationship Id="rId14" Type="http://schemas.openxmlformats.org/officeDocument/2006/relationships/hyperlink" Target="http://www.unews.com.tw/department?id=%206302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ews.com.tw/department?id=%206678" TargetMode="External"/><Relationship Id="rId13" Type="http://schemas.openxmlformats.org/officeDocument/2006/relationships/hyperlink" Target="http://www.unews.com.tw/department?id=%206761" TargetMode="External"/><Relationship Id="rId18" Type="http://schemas.openxmlformats.org/officeDocument/2006/relationships/hyperlink" Target="http://www.unews.com.tw/department?id=%206871" TargetMode="External"/><Relationship Id="rId3" Type="http://schemas.openxmlformats.org/officeDocument/2006/relationships/hyperlink" Target="http://www.unews.com.tw/department?id=%206537" TargetMode="External"/><Relationship Id="rId7" Type="http://schemas.openxmlformats.org/officeDocument/2006/relationships/hyperlink" Target="http://www.unews.com.tw/department?id=%206593" TargetMode="External"/><Relationship Id="rId12" Type="http://schemas.openxmlformats.org/officeDocument/2006/relationships/hyperlink" Target="http://www.unews.com.tw/department?id=%206760" TargetMode="External"/><Relationship Id="rId17" Type="http://schemas.openxmlformats.org/officeDocument/2006/relationships/hyperlink" Target="http://www.unews.com.tw/department?id=%206869" TargetMode="External"/><Relationship Id="rId2" Type="http://schemas.openxmlformats.org/officeDocument/2006/relationships/hyperlink" Target="http://www.unews.com.tw/department?id=%206494" TargetMode="External"/><Relationship Id="rId16" Type="http://schemas.openxmlformats.org/officeDocument/2006/relationships/hyperlink" Target="http://www.unews.com.tw/department?id=%2068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ews.com.tw/department?id=%206592" TargetMode="External"/><Relationship Id="rId11" Type="http://schemas.openxmlformats.org/officeDocument/2006/relationships/hyperlink" Target="http://www.unews.com.tw/department?id=%206739" TargetMode="External"/><Relationship Id="rId5" Type="http://schemas.openxmlformats.org/officeDocument/2006/relationships/hyperlink" Target="http://www.unews.com.tw/department?id=%206575" TargetMode="External"/><Relationship Id="rId15" Type="http://schemas.openxmlformats.org/officeDocument/2006/relationships/hyperlink" Target="http://www.unews.com.tw/department?id=%206828" TargetMode="External"/><Relationship Id="rId10" Type="http://schemas.openxmlformats.org/officeDocument/2006/relationships/hyperlink" Target="http://www.unews.com.tw/department?id=%206717" TargetMode="External"/><Relationship Id="rId19" Type="http://schemas.openxmlformats.org/officeDocument/2006/relationships/hyperlink" Target="http://www.unews.com.tw/department?id=%206910" TargetMode="External"/><Relationship Id="rId4" Type="http://schemas.openxmlformats.org/officeDocument/2006/relationships/hyperlink" Target="http://www.unews.com.tw/department?id=%206971" TargetMode="External"/><Relationship Id="rId9" Type="http://schemas.openxmlformats.org/officeDocument/2006/relationships/hyperlink" Target="http://www.unews.com.tw/department?id=%206691" TargetMode="External"/><Relationship Id="rId14" Type="http://schemas.openxmlformats.org/officeDocument/2006/relationships/hyperlink" Target="http://www.unews.com.tw/department?id=%206806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ws.com.tw/department?id=%205856" TargetMode="External"/><Relationship Id="rId2" Type="http://schemas.openxmlformats.org/officeDocument/2006/relationships/hyperlink" Target="http://www.unews.com.tw/department?id=%205769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ews.com.tw/department?id=%206844" TargetMode="External"/><Relationship Id="rId13" Type="http://schemas.openxmlformats.org/officeDocument/2006/relationships/hyperlink" Target="http://www.unews.com.tw/department?id=%206002" TargetMode="External"/><Relationship Id="rId18" Type="http://schemas.openxmlformats.org/officeDocument/2006/relationships/hyperlink" Target="http://www.unews.com.tw/department?id=%206356" TargetMode="External"/><Relationship Id="rId3" Type="http://schemas.openxmlformats.org/officeDocument/2006/relationships/hyperlink" Target="http://www.unews.com.tw/department?id=%207039" TargetMode="External"/><Relationship Id="rId21" Type="http://schemas.openxmlformats.org/officeDocument/2006/relationships/hyperlink" Target="http://www.unews.com.tw/department?id=%206482" TargetMode="External"/><Relationship Id="rId7" Type="http://schemas.openxmlformats.org/officeDocument/2006/relationships/hyperlink" Target="http://www.unews.com.tw/department?id=%206843" TargetMode="External"/><Relationship Id="rId12" Type="http://schemas.openxmlformats.org/officeDocument/2006/relationships/hyperlink" Target="http://www.unews.com.tw/department?id=%205999" TargetMode="External"/><Relationship Id="rId17" Type="http://schemas.openxmlformats.org/officeDocument/2006/relationships/hyperlink" Target="http://www.unews.com.tw/department?id=%207038" TargetMode="External"/><Relationship Id="rId2" Type="http://schemas.openxmlformats.org/officeDocument/2006/relationships/hyperlink" Target="http://www.unews.com.tw/department?id=%206961" TargetMode="External"/><Relationship Id="rId16" Type="http://schemas.openxmlformats.org/officeDocument/2006/relationships/hyperlink" Target="http://www.unews.com.tw/department?id=%207035" TargetMode="External"/><Relationship Id="rId20" Type="http://schemas.openxmlformats.org/officeDocument/2006/relationships/hyperlink" Target="http://www.unews.com.tw/department?id=%2064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ews.com.tw/department?id=%207052" TargetMode="External"/><Relationship Id="rId11" Type="http://schemas.openxmlformats.org/officeDocument/2006/relationships/hyperlink" Target="http://www.unews.com.tw/department?id=%205931" TargetMode="External"/><Relationship Id="rId5" Type="http://schemas.openxmlformats.org/officeDocument/2006/relationships/hyperlink" Target="http://www.unews.com.tw/department?id=%205998" TargetMode="External"/><Relationship Id="rId15" Type="http://schemas.openxmlformats.org/officeDocument/2006/relationships/hyperlink" Target="http://www.unews.com.tw/department?id=%206262" TargetMode="External"/><Relationship Id="rId10" Type="http://schemas.openxmlformats.org/officeDocument/2006/relationships/hyperlink" Target="http://www.unews.com.tw/department?id=%206867" TargetMode="External"/><Relationship Id="rId19" Type="http://schemas.openxmlformats.org/officeDocument/2006/relationships/hyperlink" Target="http://www.unews.com.tw/department?id=%206460" TargetMode="External"/><Relationship Id="rId4" Type="http://schemas.openxmlformats.org/officeDocument/2006/relationships/hyperlink" Target="http://www.unews.com.tw/department?id=%207049" TargetMode="External"/><Relationship Id="rId9" Type="http://schemas.openxmlformats.org/officeDocument/2006/relationships/hyperlink" Target="http://www.unews.com.tw/department?id=%206866" TargetMode="External"/><Relationship Id="rId14" Type="http://schemas.openxmlformats.org/officeDocument/2006/relationships/hyperlink" Target="http://www.unews.com.tw/department?id=%206162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ews.com.tw/department?id=%206842" TargetMode="External"/><Relationship Id="rId3" Type="http://schemas.openxmlformats.org/officeDocument/2006/relationships/hyperlink" Target="http://www.unews.com.tw/department?id=%206537" TargetMode="External"/><Relationship Id="rId7" Type="http://schemas.openxmlformats.org/officeDocument/2006/relationships/hyperlink" Target="http://www.unews.com.tw/department?id=%206334" TargetMode="External"/><Relationship Id="rId2" Type="http://schemas.openxmlformats.org/officeDocument/2006/relationships/hyperlink" Target="http://www.unews.com.tw/department?id=%2064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ews.com.tw/department?id=%206910" TargetMode="External"/><Relationship Id="rId5" Type="http://schemas.openxmlformats.org/officeDocument/2006/relationships/hyperlink" Target="http://www.unews.com.tw/department?id=%206845" TargetMode="External"/><Relationship Id="rId4" Type="http://schemas.openxmlformats.org/officeDocument/2006/relationships/hyperlink" Target="http://www.unews.com.tw/department?id=%206971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ws.com.tw/article/detail?id=43" TargetMode="External"/><Relationship Id="rId2" Type="http://schemas.openxmlformats.org/officeDocument/2006/relationships/hyperlink" Target="http://www.unews.com.tw/article/detail?cid=1&amp;id=4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univ.edu.tw/SchoolView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74721" y="2939143"/>
            <a:ext cx="7406640" cy="845090"/>
          </a:xfrm>
        </p:spPr>
        <p:txBody>
          <a:bodyPr>
            <a:noAutofit/>
          </a:bodyPr>
          <a:lstStyle/>
          <a:p>
            <a:r>
              <a:rPr lang="zh-TW" altLang="en-US" sz="4400" b="1" cap="all" dirty="0">
                <a:solidFill>
                  <a:schemeClr val="accent4">
                    <a:lumMod val="75000"/>
                  </a:schemeClr>
                </a:solidFill>
                <a:uFillTx/>
                <a:ea typeface="超研澤細圓"/>
                <a:cs typeface="Times New Roman"/>
              </a:rPr>
              <a:t>美術班升學與未來生涯</a:t>
            </a:r>
            <a:r>
              <a:rPr lang="zh-TW" altLang="en-US" sz="4400" b="1" cap="all" dirty="0" smtClean="0">
                <a:solidFill>
                  <a:schemeClr val="accent4">
                    <a:lumMod val="75000"/>
                  </a:schemeClr>
                </a:solidFill>
                <a:uFillTx/>
                <a:ea typeface="超研澤細圓"/>
                <a:cs typeface="Times New Roman"/>
              </a:rPr>
              <a:t>規劃</a:t>
            </a:r>
            <a:endParaRPr lang="en-US" altLang="zh-TW" sz="4400" b="1" cap="all" dirty="0">
              <a:solidFill>
                <a:schemeClr val="accent4">
                  <a:lumMod val="75000"/>
                </a:schemeClr>
              </a:solidFill>
              <a:uFillTx/>
              <a:ea typeface="超研澤細圓"/>
              <a:cs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429752" y="5989179"/>
            <a:ext cx="2563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  <a:cs typeface="Hannotate TC" charset="-120"/>
              </a:rPr>
              <a:t>資料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  <a:cs typeface="Hannotate TC" charset="-120"/>
              </a:rPr>
              <a:t>提供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  <a:cs typeface="Hannotate TC" charset="-120"/>
              </a:rPr>
              <a:t>: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  <a:cs typeface="Hannotate TC" charset="-120"/>
              </a:rPr>
              <a:t> 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  <a:cs typeface="Hannotate TC" charset="-120"/>
              </a:rPr>
              <a:t>胡柏舟  主任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  <a:cs typeface="Hannotate TC" charset="-120"/>
            </a:endParaRPr>
          </a:p>
          <a:p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  <a:cs typeface="Hannotate TC" charset="-120"/>
              </a:rPr>
              <a:t>             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  <a:cs typeface="Hannotate TC" charset="-120"/>
              </a:rPr>
              <a:t>   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  <a:cs typeface="Hannotate TC" charset="-120"/>
              </a:rPr>
              <a:t>沈正一  老師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  <a:cs typeface="Hannotate TC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uFillTx/>
                <a:latin typeface="Adobe 繁黑體 Std B" pitchFamily="34" charset="-120"/>
                <a:ea typeface="Adobe 繁黑體 Std B" pitchFamily="34" charset="-120"/>
              </a:rPr>
              <a:t>國內</a:t>
            </a:r>
            <a:r>
              <a:rPr lang="zh-TW" altLang="en-US" dirty="0">
                <a:solidFill>
                  <a:srgbClr val="FF0000"/>
                </a:solidFill>
                <a:uFillTx/>
                <a:latin typeface="Adobe 繁黑體 Std B" pitchFamily="34" charset="-120"/>
                <a:ea typeface="Adobe 繁黑體 Std B" pitchFamily="34" charset="-120"/>
              </a:rPr>
              <a:t>科技大學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uFillTx/>
                <a:latin typeface="Adobe 繁黑體 Std B" pitchFamily="34" charset="-120"/>
                <a:ea typeface="Adobe 繁黑體 Std B" pitchFamily="34" charset="-120"/>
              </a:rPr>
              <a:t>國立、私立</a:t>
            </a:r>
            <a:r>
              <a:rPr lang="zh-TW" altLang="en-US" dirty="0">
                <a:uFillTx/>
                <a:latin typeface="Adobe 繁黑體 Std B" pitchFamily="34" charset="-120"/>
                <a:ea typeface="Adobe 繁黑體 Std B" pitchFamily="34" charset="-120"/>
              </a:rPr>
              <a:t>總數</a:t>
            </a:r>
            <a:r>
              <a:rPr lang="en-US" altLang="zh-TW" dirty="0">
                <a:uFillTx/>
              </a:rPr>
              <a:t/>
            </a:r>
            <a:br>
              <a:rPr lang="en-US" altLang="zh-TW" dirty="0">
                <a:uFillTx/>
              </a:rPr>
            </a:br>
            <a:endParaRPr lang="zh-TW" altLang="en-US" dirty="0">
              <a:uFillTx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9733569"/>
              </p:ext>
            </p:extLst>
          </p:nvPr>
        </p:nvGraphicFramePr>
        <p:xfrm>
          <a:off x="518153" y="3039470"/>
          <a:ext cx="5257958" cy="3657600"/>
        </p:xfrm>
        <a:graphic>
          <a:graphicData uri="http://schemas.openxmlformats.org/drawingml/2006/table">
            <a:tbl>
              <a:tblPr/>
              <a:tblGrid>
                <a:gridCol w="1224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3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uFillTx/>
                        </a:rPr>
                        <a:t>編碼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uFillTx/>
                        </a:rPr>
                        <a:t>校名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0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effectLst/>
                          <a:uFillTx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2"/>
                        </a:rPr>
                        <a:t>國立臺灣科技大學</a:t>
                      </a:r>
                      <a:endParaRPr lang="zh-TW" altLang="en-US" sz="2400" dirty="0"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0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effectLst/>
                          <a:uFillTx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u="sng" dirty="0">
                          <a:solidFill>
                            <a:srgbClr val="EE2520"/>
                          </a:solidFill>
                          <a:effectLst/>
                          <a:uFillTx/>
                          <a:hlinkClick r:id="rId3"/>
                        </a:rPr>
                        <a:t>國立雲林科技大學</a:t>
                      </a:r>
                      <a:endParaRPr lang="zh-TW" altLang="en-US" sz="2400" dirty="0"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0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effectLst/>
                          <a:uFillTx/>
                        </a:rPr>
                        <a:t>103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4"/>
                        </a:rPr>
                        <a:t>國立屏東科技大學</a:t>
                      </a:r>
                      <a:endParaRPr lang="zh-TW" altLang="en-US" sz="2400" dirty="0"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0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effectLst/>
                          <a:uFillTx/>
                        </a:rPr>
                        <a:t>104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5"/>
                        </a:rPr>
                        <a:t>國立臺北科技大學</a:t>
                      </a:r>
                      <a:endParaRPr lang="zh-TW" altLang="en-US" sz="2400" dirty="0"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0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effectLst/>
                          <a:uFillTx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6"/>
                        </a:rPr>
                        <a:t>國立高雄科技大學</a:t>
                      </a:r>
                      <a:b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6"/>
                        </a:rPr>
                      </a:br>
                      <a:r>
                        <a:rPr lang="en-US" altLang="zh-TW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6"/>
                        </a:rPr>
                        <a:t>(</a:t>
                      </a:r>
                      <a: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6"/>
                        </a:rPr>
                        <a:t>原國立高雄第一科技大學</a:t>
                      </a:r>
                      <a:r>
                        <a:rPr lang="en-US" altLang="zh-TW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6"/>
                        </a:rPr>
                        <a:t>)</a:t>
                      </a:r>
                      <a:endParaRPr lang="zh-TW" altLang="en-US" sz="2400" dirty="0"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40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effectLst/>
                          <a:uFillTx/>
                        </a:rPr>
                        <a:t>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7"/>
                        </a:rPr>
                        <a:t>國立高雄科技大學</a:t>
                      </a:r>
                      <a:b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7"/>
                        </a:rPr>
                      </a:br>
                      <a:r>
                        <a:rPr lang="en-US" altLang="zh-TW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7"/>
                        </a:rPr>
                        <a:t>(</a:t>
                      </a:r>
                      <a: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7"/>
                        </a:rPr>
                        <a:t>原國立高雄應用科技大學</a:t>
                      </a:r>
                      <a:r>
                        <a:rPr lang="en-US" altLang="zh-TW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7"/>
                        </a:rPr>
                        <a:t>)</a:t>
                      </a:r>
                      <a:endParaRPr lang="zh-TW" altLang="en-US" sz="2400" dirty="0"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70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effectLst/>
                          <a:uFillTx/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8"/>
                        </a:rPr>
                        <a:t>國立虎尾科技大學</a:t>
                      </a:r>
                      <a:endParaRPr lang="zh-TW" altLang="en-US" sz="2400" dirty="0"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4993864"/>
              </p:ext>
            </p:extLst>
          </p:nvPr>
        </p:nvGraphicFramePr>
        <p:xfrm>
          <a:off x="6020102" y="3039470"/>
          <a:ext cx="5364178" cy="3061516"/>
        </p:xfrm>
        <a:graphic>
          <a:graphicData uri="http://schemas.openxmlformats.org/drawingml/2006/table">
            <a:tbl>
              <a:tblPr/>
              <a:tblGrid>
                <a:gridCol w="1273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0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66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effectLst/>
                          <a:uFillTx/>
                        </a:rPr>
                        <a:t>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9"/>
                        </a:rPr>
                        <a:t>國立高雄科技大學</a:t>
                      </a:r>
                      <a:b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9"/>
                        </a:rPr>
                      </a:br>
                      <a:r>
                        <a:rPr lang="en-US" altLang="zh-TW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9"/>
                        </a:rPr>
                        <a:t>(</a:t>
                      </a:r>
                      <a: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9"/>
                        </a:rPr>
                        <a:t>原國立高雄海洋科技大學</a:t>
                      </a:r>
                      <a:r>
                        <a:rPr lang="en-US" altLang="zh-TW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9"/>
                        </a:rPr>
                        <a:t>)</a:t>
                      </a:r>
                      <a:endParaRPr lang="zh-TW" altLang="en-US" sz="2400" dirty="0"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7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effectLst/>
                          <a:uFillTx/>
                        </a:rPr>
                        <a:t>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10"/>
                        </a:rPr>
                        <a:t>國立澎湖科技大學</a:t>
                      </a:r>
                      <a:endParaRPr lang="zh-TW" altLang="en-US" sz="2400" dirty="0"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effectLst/>
                          <a:uFillTx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11"/>
                        </a:rPr>
                        <a:t>國立勤益科技大學</a:t>
                      </a:r>
                      <a:endParaRPr lang="zh-TW" altLang="en-US" sz="2400" dirty="0"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7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effectLst/>
                          <a:uFillTx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12"/>
                        </a:rPr>
                        <a:t>國立臺北護理健康大學</a:t>
                      </a:r>
                      <a:endParaRPr lang="zh-TW" altLang="en-US" sz="2400" dirty="0"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effectLst/>
                          <a:uFillTx/>
                        </a:rPr>
                        <a:t>112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13"/>
                        </a:rPr>
                        <a:t>國立高雄餐旅大學</a:t>
                      </a:r>
                      <a:endParaRPr lang="zh-TW" altLang="en-US" sz="2400" dirty="0"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7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effectLst/>
                          <a:uFillTx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14"/>
                        </a:rPr>
                        <a:t>國立臺中科技大學</a:t>
                      </a:r>
                      <a:endParaRPr lang="zh-TW" altLang="en-US" sz="2400" dirty="0"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7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effectLst/>
                          <a:uFillTx/>
                        </a:rPr>
                        <a:t>114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u="none" strike="noStrike" dirty="0">
                          <a:solidFill>
                            <a:srgbClr val="9B682F"/>
                          </a:solidFill>
                          <a:effectLst/>
                          <a:uFillTx/>
                          <a:hlinkClick r:id="rId15"/>
                        </a:rPr>
                        <a:t>國立臺北商業大學</a:t>
                      </a:r>
                      <a:endParaRPr lang="zh-TW" altLang="en-US" sz="2400" dirty="0"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>
            <a:spLocks/>
          </p:cNvSpPr>
          <p:nvPr/>
        </p:nvSpPr>
        <p:spPr>
          <a:xfrm>
            <a:off x="977775" y="1229023"/>
            <a:ext cx="93618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uFillTx/>
                <a:hlinkClick r:id="rId16"/>
              </a:rPr>
              <a:t>https://www.jctv.ntut.edu.tw/caac/contents.php?academicYear=107&amp;subId=105</a:t>
            </a:r>
            <a:endParaRPr lang="en-US" altLang="zh-TW" dirty="0">
              <a:solidFill>
                <a:srgbClr val="000000"/>
              </a:solidFill>
              <a:uFillTx/>
            </a:endParaRPr>
          </a:p>
          <a:p>
            <a:r>
              <a:rPr lang="zh-TW" altLang="en-US" dirty="0">
                <a:solidFill>
                  <a:srgbClr val="000000"/>
                </a:solidFill>
                <a:uFillTx/>
              </a:rPr>
              <a:t>學校</a:t>
            </a:r>
            <a:endParaRPr lang="en-US" altLang="zh-TW" dirty="0">
              <a:solidFill>
                <a:srgbClr val="000000"/>
              </a:solidFill>
              <a:uFillTx/>
            </a:endParaRPr>
          </a:p>
          <a:p>
            <a:r>
              <a:rPr lang="zh-TW" altLang="en-US" sz="3200" dirty="0">
                <a:solidFill>
                  <a:srgbClr val="000000"/>
                </a:solidFill>
                <a:uFillTx/>
              </a:rPr>
              <a:t>國立科大</a:t>
            </a:r>
            <a:r>
              <a:rPr lang="en-US" altLang="zh-TW" sz="3200" dirty="0">
                <a:solidFill>
                  <a:srgbClr val="000000"/>
                </a:solidFill>
                <a:uFillTx/>
              </a:rPr>
              <a:t>14</a:t>
            </a:r>
            <a:r>
              <a:rPr lang="zh-TW" altLang="en-US" sz="3200" dirty="0">
                <a:solidFill>
                  <a:srgbClr val="000000"/>
                </a:solidFill>
                <a:uFillTx/>
              </a:rPr>
              <a:t>所</a:t>
            </a:r>
            <a:endParaRPr lang="en-US" altLang="zh-TW" sz="3200" dirty="0">
              <a:solidFill>
                <a:srgbClr val="000000"/>
              </a:solidFill>
              <a:uFillTx/>
            </a:endParaRPr>
          </a:p>
          <a:p>
            <a:r>
              <a:rPr lang="zh-TW" altLang="en-US" sz="3200" dirty="0">
                <a:solidFill>
                  <a:srgbClr val="000000"/>
                </a:solidFill>
                <a:uFillTx/>
              </a:rPr>
              <a:t>私立科大</a:t>
            </a:r>
            <a:r>
              <a:rPr lang="en-US" altLang="zh-TW" sz="3200" dirty="0">
                <a:solidFill>
                  <a:srgbClr val="000000"/>
                </a:solidFill>
                <a:uFillTx/>
              </a:rPr>
              <a:t>56</a:t>
            </a:r>
            <a:r>
              <a:rPr lang="zh-TW" altLang="en-US" sz="3200" dirty="0">
                <a:solidFill>
                  <a:srgbClr val="000000"/>
                </a:solidFill>
                <a:uFillTx/>
              </a:rPr>
              <a:t>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93379" y="3069744"/>
            <a:ext cx="7406640" cy="1752600"/>
          </a:xfrm>
        </p:spPr>
        <p:txBody>
          <a:bodyPr>
            <a:normAutofit lnSpcReduction="10000"/>
          </a:bodyPr>
          <a:lstStyle/>
          <a:p>
            <a:pPr lvl="0"/>
            <a:r>
              <a:rPr lang="zh-TW" altLang="en-US" sz="5400" dirty="0">
                <a:uFillTx/>
                <a:latin typeface="Adobe 繁黑體 Std B" pitchFamily="34" charset="-120"/>
                <a:ea typeface="Adobe 繁黑體 Std B" pitchFamily="34" charset="-120"/>
              </a:rPr>
              <a:t>高中美術班</a:t>
            </a:r>
            <a:endParaRPr lang="en-US" altLang="zh-TW" sz="5400" dirty="0">
              <a:uFillTx/>
              <a:latin typeface="Adobe 繁黑體 Std B" pitchFamily="34" charset="-120"/>
              <a:ea typeface="Adobe 繁黑體 Std B" pitchFamily="34" charset="-120"/>
            </a:endParaRPr>
          </a:p>
          <a:p>
            <a:pPr lvl="0"/>
            <a:r>
              <a:rPr lang="zh-TW" altLang="en-US" sz="5400" dirty="0">
                <a:solidFill>
                  <a:srgbClr val="FF0000"/>
                </a:solidFill>
                <a:uFillTx/>
                <a:latin typeface="Adobe 繁黑體 Std B" pitchFamily="34" charset="-120"/>
                <a:ea typeface="Adobe 繁黑體 Std B" pitchFamily="34" charset="-120"/>
              </a:rPr>
              <a:t>升學</a:t>
            </a:r>
            <a:r>
              <a:rPr lang="zh-TW" altLang="en-US" sz="5400" dirty="0">
                <a:uFillTx/>
                <a:latin typeface="Adobe 繁黑體 Std B" pitchFamily="34" charset="-120"/>
                <a:ea typeface="Adobe 繁黑體 Std B" pitchFamily="34" charset="-120"/>
              </a:rPr>
              <a:t>與</a:t>
            </a:r>
            <a:r>
              <a:rPr lang="zh-TW" altLang="en-US" sz="5400" dirty="0">
                <a:solidFill>
                  <a:srgbClr val="FF0000"/>
                </a:solidFill>
                <a:uFillTx/>
                <a:latin typeface="Adobe 繁黑體 Std B" pitchFamily="34" charset="-120"/>
                <a:ea typeface="Adobe 繁黑體 Std B" pitchFamily="34" charset="-120"/>
              </a:rPr>
              <a:t>未來進路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</a:rPr>
              <a:t>高中生</a:t>
            </a:r>
            <a:r>
              <a:rPr lang="zh-TW" altLang="zh-TW" b="1" dirty="0">
                <a:uFillTx/>
              </a:rPr>
              <a:t>未來升學管道：</a:t>
            </a:r>
            <a:r>
              <a:rPr lang="zh-CN" altLang="en-US" b="1" dirty="0">
                <a:solidFill>
                  <a:srgbClr val="FF0000"/>
                </a:solidFill>
              </a:rPr>
              <a:t>比照一般高中生</a:t>
            </a:r>
            <a:endParaRPr kumimoji="1" lang="zh-TW" altLang="en-US" dirty="0">
              <a:solidFill>
                <a:srgbClr val="FF0000"/>
              </a:solidFill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800" dirty="0">
                <a:uFillTx/>
              </a:rPr>
              <a:t>1.</a:t>
            </a:r>
            <a:r>
              <a:rPr lang="zh-TW" altLang="zh-TW" sz="2800" dirty="0">
                <a:uFillTx/>
              </a:rPr>
              <a:t>特殊選才</a:t>
            </a:r>
            <a:r>
              <a:rPr lang="en-US" altLang="zh-TW" sz="2800" dirty="0">
                <a:uFillTx/>
              </a:rPr>
              <a:t> </a:t>
            </a:r>
            <a:endParaRPr lang="zh-TW" altLang="zh-TW" sz="2800" dirty="0">
              <a:uFillTx/>
            </a:endParaRPr>
          </a:p>
          <a:p>
            <a:r>
              <a:rPr lang="en-US" altLang="zh-TW" sz="2800" dirty="0">
                <a:uFillTx/>
              </a:rPr>
              <a:t>2.</a:t>
            </a:r>
            <a:r>
              <a:rPr lang="zh-TW" altLang="zh-TW" sz="2800" dirty="0">
                <a:solidFill>
                  <a:schemeClr val="accent6">
                    <a:lumMod val="75000"/>
                  </a:schemeClr>
                </a:solidFill>
                <a:uFillTx/>
              </a:rPr>
              <a:t>繁星推薦</a:t>
            </a:r>
            <a:r>
              <a:rPr lang="en-US" altLang="zh-TW" sz="2800" dirty="0">
                <a:uFillTx/>
              </a:rPr>
              <a:t>(</a:t>
            </a:r>
            <a:r>
              <a:rPr lang="zh-TW" altLang="zh-TW" sz="2800" dirty="0">
                <a:solidFill>
                  <a:srgbClr val="FF0000"/>
                </a:solidFill>
                <a:uFillTx/>
              </a:rPr>
              <a:t>全班</a:t>
            </a:r>
            <a:r>
              <a:rPr lang="zh-TW" altLang="en-US" sz="2800" dirty="0">
                <a:solidFill>
                  <a:srgbClr val="FF0000"/>
                </a:solidFill>
                <a:uFillTx/>
              </a:rPr>
              <a:t>排名百分比</a:t>
            </a:r>
            <a:r>
              <a:rPr lang="en-US" altLang="zh-TW" sz="2800" dirty="0">
                <a:uFillTx/>
              </a:rPr>
              <a:t>) </a:t>
            </a:r>
            <a:r>
              <a:rPr lang="zh-TW" altLang="en-US" sz="2800" dirty="0"/>
              <a:t>（</a:t>
            </a:r>
            <a:r>
              <a:rPr lang="zh-CN" altLang="en-US" sz="2800" dirty="0">
                <a:uFillTx/>
              </a:rPr>
              <a:t>第五學群）</a:t>
            </a:r>
            <a:endParaRPr lang="zh-TW" altLang="zh-TW" sz="2800" dirty="0">
              <a:uFillTx/>
            </a:endParaRPr>
          </a:p>
          <a:p>
            <a:r>
              <a:rPr lang="en-US" altLang="zh-TW" sz="2800" dirty="0">
                <a:uFillTx/>
              </a:rPr>
              <a:t>3.</a:t>
            </a:r>
            <a:r>
              <a:rPr lang="zh-TW" altLang="zh-TW" sz="2800" dirty="0">
                <a:uFillTx/>
              </a:rPr>
              <a:t>大學個人申請</a:t>
            </a:r>
            <a:r>
              <a:rPr lang="en-US" altLang="zh-TW" sz="2800" dirty="0">
                <a:uFillTx/>
              </a:rPr>
              <a:t>(</a:t>
            </a:r>
            <a:r>
              <a:rPr lang="zh-TW" altLang="zh-TW" sz="2800" dirty="0">
                <a:uFillTx/>
              </a:rPr>
              <a:t>可以申請</a:t>
            </a:r>
            <a:r>
              <a:rPr lang="en-US" altLang="zh-TW" sz="2800" dirty="0">
                <a:uFillTx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uFillTx/>
              </a:rPr>
              <a:t>6 </a:t>
            </a:r>
            <a:r>
              <a:rPr lang="zh-TW" altLang="zh-TW" sz="2800" dirty="0">
                <a:solidFill>
                  <a:srgbClr val="FF0000"/>
                </a:solidFill>
                <a:uFillTx/>
              </a:rPr>
              <a:t>個</a:t>
            </a:r>
            <a:r>
              <a:rPr lang="zh-TW" altLang="zh-TW" sz="2800" dirty="0">
                <a:uFillTx/>
              </a:rPr>
              <a:t>校系</a:t>
            </a:r>
            <a:r>
              <a:rPr lang="en-US" altLang="zh-TW" sz="2800" dirty="0">
                <a:uFillTx/>
              </a:rPr>
              <a:t>) </a:t>
            </a:r>
            <a:endParaRPr lang="zh-TW" altLang="zh-TW" sz="2800" dirty="0">
              <a:uFillTx/>
            </a:endParaRPr>
          </a:p>
          <a:p>
            <a:r>
              <a:rPr lang="en-US" altLang="zh-TW" sz="2800" dirty="0">
                <a:uFillTx/>
              </a:rPr>
              <a:t>4.</a:t>
            </a:r>
            <a:r>
              <a:rPr lang="zh-TW" altLang="zh-TW" sz="2800" dirty="0">
                <a:uFillTx/>
              </a:rPr>
              <a:t>四技申請入學</a:t>
            </a:r>
            <a:r>
              <a:rPr lang="en-US" altLang="zh-TW" sz="2800" dirty="0">
                <a:uFillTx/>
              </a:rPr>
              <a:t>(</a:t>
            </a:r>
            <a:r>
              <a:rPr lang="zh-TW" altLang="zh-TW" sz="2800" dirty="0">
                <a:uFillTx/>
              </a:rPr>
              <a:t>可以申請</a:t>
            </a:r>
            <a:r>
              <a:rPr lang="en-US" altLang="zh-TW" sz="2800" dirty="0">
                <a:uFillTx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uFillTx/>
              </a:rPr>
              <a:t>5 </a:t>
            </a:r>
            <a:r>
              <a:rPr lang="zh-TW" altLang="zh-TW" sz="2800" dirty="0">
                <a:solidFill>
                  <a:srgbClr val="FF0000"/>
                </a:solidFill>
                <a:uFillTx/>
              </a:rPr>
              <a:t>個</a:t>
            </a:r>
            <a:r>
              <a:rPr lang="zh-TW" altLang="zh-TW" sz="2800" dirty="0">
                <a:uFillTx/>
              </a:rPr>
              <a:t>校系</a:t>
            </a:r>
            <a:r>
              <a:rPr lang="en-US" altLang="zh-TW" sz="2800" dirty="0">
                <a:uFillTx/>
              </a:rPr>
              <a:t>) </a:t>
            </a:r>
            <a:endParaRPr lang="zh-TW" altLang="zh-TW" sz="2800" dirty="0">
              <a:uFillTx/>
            </a:endParaRPr>
          </a:p>
          <a:p>
            <a:r>
              <a:rPr lang="en-US" altLang="zh-TW" sz="2800" dirty="0">
                <a:uFillTx/>
              </a:rPr>
              <a:t>5.</a:t>
            </a:r>
            <a:r>
              <a:rPr lang="zh-TW" altLang="zh-TW" sz="2800" dirty="0">
                <a:uFillTx/>
              </a:rPr>
              <a:t>大學或四技的獨立招生</a:t>
            </a:r>
            <a:r>
              <a:rPr lang="en-US" altLang="zh-TW" sz="2800" dirty="0">
                <a:uFillTx/>
              </a:rPr>
              <a:t> </a:t>
            </a:r>
            <a:endParaRPr lang="zh-TW" altLang="zh-TW" sz="2800" dirty="0">
              <a:uFillTx/>
            </a:endParaRPr>
          </a:p>
          <a:p>
            <a:r>
              <a:rPr lang="en-US" altLang="zh-TW" sz="2800" dirty="0">
                <a:uFillTx/>
              </a:rPr>
              <a:t>6.</a:t>
            </a:r>
            <a:r>
              <a:rPr lang="zh-TW" altLang="zh-TW" sz="2800" dirty="0">
                <a:uFillTx/>
              </a:rPr>
              <a:t>軍校推薦甄選</a:t>
            </a:r>
            <a:r>
              <a:rPr lang="en-US" altLang="zh-TW" sz="2800" dirty="0">
                <a:uFillTx/>
              </a:rPr>
              <a:t>(</a:t>
            </a:r>
            <a:r>
              <a:rPr lang="zh-TW" altLang="zh-TW" sz="2800" dirty="0">
                <a:uFillTx/>
              </a:rPr>
              <a:t>參考學測成績</a:t>
            </a:r>
            <a:r>
              <a:rPr lang="en-US" altLang="zh-TW" sz="2800" dirty="0">
                <a:uFillTx/>
              </a:rPr>
              <a:t>) </a:t>
            </a:r>
            <a:endParaRPr lang="zh-TW" altLang="zh-TW" sz="2800" dirty="0">
              <a:uFillTx/>
            </a:endParaRPr>
          </a:p>
          <a:p>
            <a:r>
              <a:rPr lang="en-US" altLang="zh-TW" sz="2800" dirty="0">
                <a:uFillTx/>
              </a:rPr>
              <a:t>7.</a:t>
            </a:r>
            <a:r>
              <a:rPr lang="zh-TW" altLang="zh-TW" sz="2800" dirty="0">
                <a:uFillTx/>
              </a:rPr>
              <a:t>警校</a:t>
            </a:r>
            <a:r>
              <a:rPr lang="en-US" altLang="zh-TW" sz="2800" dirty="0">
                <a:uFillTx/>
              </a:rPr>
              <a:t>(</a:t>
            </a:r>
            <a:r>
              <a:rPr lang="zh-TW" altLang="zh-TW" sz="2800" dirty="0">
                <a:uFillTx/>
              </a:rPr>
              <a:t>警大，參考學測成績</a:t>
            </a:r>
            <a:r>
              <a:rPr lang="en-US" altLang="zh-TW" sz="2800" dirty="0">
                <a:uFillTx/>
              </a:rPr>
              <a:t>;</a:t>
            </a:r>
            <a:r>
              <a:rPr lang="zh-TW" altLang="zh-TW" sz="2800" dirty="0">
                <a:uFillTx/>
              </a:rPr>
              <a:t>警專，獨立招生考試</a:t>
            </a:r>
            <a:r>
              <a:rPr lang="en-US" altLang="zh-TW" sz="2800" dirty="0">
                <a:uFillTx/>
              </a:rPr>
              <a:t>) </a:t>
            </a:r>
            <a:endParaRPr lang="zh-TW" altLang="zh-TW" sz="2800" dirty="0">
              <a:uFillTx/>
            </a:endParaRPr>
          </a:p>
          <a:p>
            <a:r>
              <a:rPr lang="en-US" altLang="zh-TW" sz="2800" dirty="0">
                <a:uFillTx/>
              </a:rPr>
              <a:t>8.</a:t>
            </a:r>
            <a:r>
              <a:rPr lang="zh-TW" altLang="zh-TW" sz="2800" dirty="0">
                <a:uFillTx/>
              </a:rPr>
              <a:t>指考分發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2" name="Group 5"/>
          <p:cNvGrpSpPr/>
          <p:nvPr/>
        </p:nvGrpSpPr>
        <p:grpSpPr>
          <a:xfrm>
            <a:off x="1700214" y="1772817"/>
            <a:ext cx="3386137" cy="3887787"/>
            <a:chOff x="-1" y="-4"/>
            <a:chExt cx="3384556" cy="3886208"/>
          </a:xfrm>
        </p:grpSpPr>
        <p:sp>
          <p:nvSpPr>
            <p:cNvPr id="4106" name="AutoShape 6"/>
            <p:cNvSpPr>
              <a:spLocks/>
            </p:cNvSpPr>
            <p:nvPr/>
          </p:nvSpPr>
          <p:spPr bwMode="auto">
            <a:xfrm>
              <a:off x="288821" y="1943100"/>
              <a:ext cx="1943587" cy="633951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/>
          </p:spPr>
          <p:txBody>
            <a:bodyPr lIns="45719" tIns="45719" rIns="45719" bIns="45719" anchor="ctr"/>
            <a:lstStyle/>
            <a:p>
              <a:pPr hangingPunct="0"/>
              <a:endParaRPr lang="zh-TW" altLang="zh-TW">
                <a:uFillTx/>
                <a:latin typeface="微軟正黑體" pitchFamily="34" charset="-120"/>
                <a:ea typeface="微軟正黑體" pitchFamily="34" charset="-120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4107" name="Group 7"/>
            <p:cNvGrpSpPr/>
            <p:nvPr/>
          </p:nvGrpSpPr>
          <p:grpSpPr>
            <a:xfrm>
              <a:off x="-1" y="-4"/>
              <a:ext cx="3384556" cy="3886208"/>
              <a:chOff x="-1" y="-3"/>
              <a:chExt cx="3384556" cy="3886208"/>
            </a:xfrm>
          </p:grpSpPr>
          <p:sp>
            <p:nvSpPr>
              <p:cNvPr id="4108" name="AutoShape 8"/>
              <p:cNvSpPr>
                <a:spLocks/>
              </p:cNvSpPr>
              <p:nvPr/>
            </p:nvSpPr>
            <p:spPr bwMode="auto">
              <a:xfrm>
                <a:off x="288943" y="3166534"/>
                <a:ext cx="3095612" cy="719671"/>
              </a:xfrm>
              <a:prstGeom prst="roundRect">
                <a:avLst>
                  <a:gd name="adj" fmla="val 16667"/>
                </a:avLst>
              </a:prstGeom>
              <a:solidFill>
                <a:srgbClr val="CC0099"/>
              </a:solidFill>
              <a:ln>
                <a:noFill/>
              </a:ln>
              <a:effectLst/>
            </p:spPr>
            <p:txBody>
              <a:bodyPr lIns="45719" tIns="45719" rIns="45719" bIns="45719" anchor="ctr"/>
              <a:lstStyle/>
              <a:p>
                <a:pPr hangingPunct="0"/>
                <a:endParaRPr lang="zh-TW" altLang="zh-TW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endParaRPr>
              </a:p>
            </p:txBody>
          </p:sp>
          <p:grpSp>
            <p:nvGrpSpPr>
              <p:cNvPr id="4109" name="Group 9"/>
              <p:cNvGrpSpPr/>
              <p:nvPr/>
            </p:nvGrpSpPr>
            <p:grpSpPr>
              <a:xfrm>
                <a:off x="-1" y="-3"/>
                <a:ext cx="2232411" cy="3526374"/>
                <a:chOff x="-1" y="-2"/>
                <a:chExt cx="2232411" cy="3526374"/>
              </a:xfrm>
            </p:grpSpPr>
            <p:sp>
              <p:nvSpPr>
                <p:cNvPr id="4110" name="AutoShape 10"/>
                <p:cNvSpPr>
                  <a:spLocks/>
                </p:cNvSpPr>
                <p:nvPr/>
              </p:nvSpPr>
              <p:spPr bwMode="auto">
                <a:xfrm>
                  <a:off x="288945" y="-2"/>
                  <a:ext cx="1943465" cy="64770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lIns="45719" tIns="45719" rIns="45719" bIns="45719" anchor="ctr"/>
                <a:lstStyle/>
                <a:p>
                  <a:pPr hangingPunct="0"/>
                  <a:endParaRPr lang="zh-TW" altLang="zh-TW">
                    <a:uFillTx/>
                    <a:latin typeface="微軟正黑體" pitchFamily="34" charset="-120"/>
                    <a:ea typeface="微軟正黑體" pitchFamily="34" charset="-120"/>
                    <a:cs typeface="Arial" pitchFamily="34" charset="0"/>
                    <a:sym typeface="Arial" pitchFamily="34" charset="0"/>
                  </a:endParaRPr>
                </a:p>
              </p:txBody>
            </p:sp>
            <p:sp>
              <p:nvSpPr>
                <p:cNvPr id="4111" name="Line 11"/>
                <p:cNvSpPr>
                  <a:spLocks noChangeShapeType="1"/>
                </p:cNvSpPr>
                <p:nvPr/>
              </p:nvSpPr>
              <p:spPr bwMode="auto">
                <a:xfrm>
                  <a:off x="-1" y="425172"/>
                  <a:ext cx="288947" cy="3"/>
                </a:xfrm>
                <a:prstGeom prst="line">
                  <a:avLst/>
                </a:prstGeom>
                <a:noFill/>
                <a:ln w="73025">
                  <a:solidFill>
                    <a:srgbClr val="000000"/>
                  </a:solidFill>
                  <a:round/>
                </a:ln>
                <a:effectLst/>
              </p:spPr>
              <p:txBody>
                <a:bodyPr lIns="45719" tIns="45719" rIns="45719" bIns="45719"/>
                <a:lstStyle/>
                <a:p>
                  <a:endParaRPr lang="zh-TW" altLang="en-US">
                    <a:uFillTx/>
                  </a:endParaRPr>
                </a:p>
              </p:txBody>
            </p:sp>
            <p:sp>
              <p:nvSpPr>
                <p:cNvPr id="4112" name="Line 12"/>
                <p:cNvSpPr>
                  <a:spLocks noChangeShapeType="1"/>
                </p:cNvSpPr>
                <p:nvPr/>
              </p:nvSpPr>
              <p:spPr bwMode="auto">
                <a:xfrm>
                  <a:off x="-1" y="2230968"/>
                  <a:ext cx="288947" cy="3"/>
                </a:xfrm>
                <a:prstGeom prst="line">
                  <a:avLst/>
                </a:prstGeom>
                <a:noFill/>
                <a:ln w="73025">
                  <a:solidFill>
                    <a:srgbClr val="000000"/>
                  </a:solidFill>
                  <a:round/>
                </a:ln>
                <a:effectLst/>
              </p:spPr>
              <p:txBody>
                <a:bodyPr lIns="45719" tIns="45719" rIns="45719" bIns="45719"/>
                <a:lstStyle/>
                <a:p>
                  <a:endParaRPr lang="zh-TW" altLang="en-US">
                    <a:uFillTx/>
                  </a:endParaRPr>
                </a:p>
              </p:txBody>
            </p:sp>
            <p:sp>
              <p:nvSpPr>
                <p:cNvPr id="4113" name="Line 13"/>
                <p:cNvSpPr>
                  <a:spLocks noChangeShapeType="1"/>
                </p:cNvSpPr>
                <p:nvPr/>
              </p:nvSpPr>
              <p:spPr bwMode="auto">
                <a:xfrm>
                  <a:off x="-1" y="3526369"/>
                  <a:ext cx="288947" cy="3"/>
                </a:xfrm>
                <a:prstGeom prst="line">
                  <a:avLst/>
                </a:prstGeom>
                <a:noFill/>
                <a:ln w="73025">
                  <a:solidFill>
                    <a:srgbClr val="000000"/>
                  </a:solidFill>
                  <a:round/>
                </a:ln>
                <a:effectLst/>
              </p:spPr>
              <p:txBody>
                <a:bodyPr lIns="45719" tIns="45719" rIns="45719" bIns="45719"/>
                <a:lstStyle/>
                <a:p>
                  <a:endParaRPr lang="zh-TW" altLang="en-US">
                    <a:uFillTx/>
                  </a:endParaRPr>
                </a:p>
              </p:txBody>
            </p:sp>
            <p:sp>
              <p:nvSpPr>
                <p:cNvPr id="4114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-1" y="425695"/>
                  <a:ext cx="4" cy="3100676"/>
                </a:xfrm>
                <a:prstGeom prst="line">
                  <a:avLst/>
                </a:prstGeom>
                <a:noFill/>
                <a:ln w="73025">
                  <a:solidFill>
                    <a:srgbClr val="000000"/>
                  </a:solidFill>
                  <a:round/>
                </a:ln>
                <a:effectLst/>
              </p:spPr>
              <p:txBody>
                <a:bodyPr lIns="45719" tIns="45719" rIns="45719" bIns="45719"/>
                <a:lstStyle/>
                <a:p>
                  <a:endParaRPr lang="zh-TW" altLang="en-US">
                    <a:uFillTx/>
                  </a:endParaRPr>
                </a:p>
              </p:txBody>
            </p:sp>
          </p:grpSp>
        </p:grpSp>
      </p:grpSp>
      <p:grpSp>
        <p:nvGrpSpPr>
          <p:cNvPr id="4103" name="Group 15"/>
          <p:cNvGrpSpPr/>
          <p:nvPr/>
        </p:nvGrpSpPr>
        <p:grpSpPr>
          <a:xfrm>
            <a:off x="1524001" y="1916833"/>
            <a:ext cx="9167381" cy="5114925"/>
            <a:chOff x="-33333" y="867321"/>
            <a:chExt cx="9165795" cy="5113909"/>
          </a:xfrm>
        </p:grpSpPr>
        <p:sp>
          <p:nvSpPr>
            <p:cNvPr id="4104" name="Rectangle 16"/>
            <p:cNvSpPr>
              <a:spLocks/>
            </p:cNvSpPr>
            <p:nvPr/>
          </p:nvSpPr>
          <p:spPr bwMode="auto">
            <a:xfrm>
              <a:off x="-33333" y="867321"/>
              <a:ext cx="9144005" cy="5113909"/>
            </a:xfrm>
            <a:prstGeom prst="rect">
              <a:avLst/>
            </a:prstGeom>
            <a:solidFill>
              <a:srgbClr val="FFFFFF">
                <a:alpha val="39607"/>
              </a:srgbClr>
            </a:solidFill>
            <a:ln>
              <a:noFill/>
            </a:ln>
            <a:effectLst/>
          </p:spPr>
          <p:txBody>
            <a:bodyPr lIns="45719" tIns="45719" rIns="45719" bIns="45719"/>
            <a:lstStyle/>
            <a:p>
              <a:pPr marL="342900" indent="-342900" hangingPunct="0">
                <a:lnSpc>
                  <a:spcPct val="90000"/>
                </a:lnSpc>
                <a:spcBef>
                  <a:spcPts val="500"/>
                </a:spcBef>
              </a:pPr>
              <a:endParaRPr lang="zh-TW" altLang="zh-TW">
                <a:uFillTx/>
                <a:latin typeface="微軟正黑體" pitchFamily="34" charset="-120"/>
                <a:ea typeface="微軟正黑體" pitchFamily="34" charset="-12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4105" name="Rectangle 17"/>
            <p:cNvSpPr>
              <a:spLocks/>
            </p:cNvSpPr>
            <p:nvPr/>
          </p:nvSpPr>
          <p:spPr bwMode="auto">
            <a:xfrm>
              <a:off x="-11543" y="887337"/>
              <a:ext cx="9144005" cy="46506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5719" tIns="45719" rIns="45719" bIns="45719">
              <a:spAutoFit/>
            </a:bodyPr>
            <a:lstStyle/>
            <a:p>
              <a:pPr marL="342900" indent="-342900" hangingPunct="0">
                <a:lnSpc>
                  <a:spcPct val="90000"/>
                </a:lnSpc>
              </a:pPr>
              <a:r>
                <a:rPr lang="zh-TW" altLang="zh-TW" sz="3200" b="1" dirty="0">
                  <a:solidFill>
                    <a:srgbClr val="CC0000"/>
                  </a:solidFill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     </a:t>
              </a:r>
              <a:r>
                <a:rPr lang="zh-TW" altLang="zh-TW" sz="3200" b="1" u="sng" dirty="0">
                  <a:solidFill>
                    <a:srgbClr val="CC0000"/>
                  </a:solidFill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繁星入學</a:t>
              </a:r>
              <a:r>
                <a:rPr lang="zh-TW" altLang="zh-TW" sz="3200" b="1" u="sng" dirty="0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    申請時間：</a:t>
              </a:r>
              <a:r>
                <a:rPr lang="en-US" altLang="zh-TW" sz="3200" b="1" u="sng" dirty="0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4</a:t>
              </a:r>
              <a:r>
                <a:rPr lang="zh-TW" altLang="zh-TW" sz="3200" b="1" u="sng" dirty="0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月     放榜：</a:t>
              </a:r>
              <a:r>
                <a:rPr lang="en-US" altLang="zh-TW" sz="3200" b="1" u="sng" dirty="0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5</a:t>
              </a:r>
              <a:r>
                <a:rPr lang="zh-TW" altLang="zh-TW" sz="3200" b="1" u="sng" dirty="0">
                  <a:uFillTx/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月</a:t>
              </a:r>
              <a:r>
                <a:rPr lang="zh-TW" altLang="zh-TW" sz="3200" dirty="0">
                  <a:uFillTx/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 </a:t>
              </a:r>
              <a:endParaRPr lang="zh-TW" altLang="zh-TW" sz="3200" b="1" dirty="0">
                <a:solidFill>
                  <a:srgbClr val="CC0000"/>
                </a:solidFill>
                <a:uFillTx/>
                <a:latin typeface="微軟正黑體" pitchFamily="34" charset="-120"/>
                <a:ea typeface="微軟正黑體" pitchFamily="34" charset="-120"/>
                <a:sym typeface="Arial" pitchFamily="34" charset="0"/>
              </a:endParaRPr>
            </a:p>
            <a:p>
              <a:pPr marL="342900" indent="-342900" hangingPunct="0">
                <a:lnSpc>
                  <a:spcPct val="90000"/>
                </a:lnSpc>
                <a:spcBef>
                  <a:spcPts val="500"/>
                </a:spcBef>
              </a:pPr>
              <a:r>
                <a:rPr lang="zh-TW" altLang="zh-TW" sz="2800" b="1" dirty="0">
                  <a:solidFill>
                    <a:srgbClr val="003366"/>
                  </a:solidFill>
                  <a:uFillTx/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   繁星</a:t>
              </a:r>
              <a:r>
                <a:rPr lang="zh-TW" altLang="zh-TW" sz="2800" dirty="0">
                  <a:solidFill>
                    <a:srgbClr val="003366"/>
                  </a:solidFill>
                  <a:uFillTx/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的校系主要審查大多是以學生</a:t>
              </a:r>
              <a:r>
                <a:rPr lang="zh-TW" altLang="zh-TW" sz="2800" b="1" dirty="0">
                  <a:solidFill>
                    <a:srgbClr val="C00000"/>
                  </a:solidFill>
                  <a:uFillTx/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在校成績為主</a:t>
              </a:r>
              <a:r>
                <a:rPr lang="zh-TW" altLang="zh-TW" sz="2800" dirty="0">
                  <a:solidFill>
                    <a:srgbClr val="003366"/>
                  </a:solidFill>
                  <a:uFillTx/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，（各校系制定的</a:t>
              </a:r>
              <a:r>
                <a:rPr lang="zh-TW" altLang="zh-TW" sz="2800" b="1" dirty="0">
                  <a:solidFill>
                    <a:srgbClr val="003366"/>
                  </a:solidFill>
                  <a:uFillTx/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入學</a:t>
              </a:r>
              <a:r>
                <a:rPr lang="zh-TW" altLang="zh-TW" sz="2800" dirty="0">
                  <a:solidFill>
                    <a:srgbClr val="003366"/>
                  </a:solidFill>
                  <a:uFillTx/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標準各有不同）先由各高中學校推薦，再送到大學審查。</a:t>
              </a:r>
              <a:r>
                <a:rPr lang="zh-TW" altLang="en-US" sz="2800" dirty="0">
                  <a:solidFill>
                    <a:srgbClr val="003366"/>
                  </a:solidFill>
                  <a:uFillTx/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（美術班排序）</a:t>
              </a:r>
              <a:endParaRPr lang="zh-TW" altLang="zh-TW" sz="2800" b="1" dirty="0">
                <a:solidFill>
                  <a:srgbClr val="003366"/>
                </a:solidFill>
                <a:uFillTx/>
                <a:latin typeface="微軟正黑體" pitchFamily="34" charset="-120"/>
                <a:ea typeface="微軟正黑體" pitchFamily="34" charset="-120"/>
                <a:sym typeface="Arial" pitchFamily="34" charset="0"/>
              </a:endParaRPr>
            </a:p>
            <a:p>
              <a:pPr marL="342900" indent="-342900" hangingPunct="0"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zh-TW" sz="3200" b="1" dirty="0">
                  <a:solidFill>
                    <a:srgbClr val="CC0000"/>
                  </a:solidFill>
                  <a:uFillTx/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     </a:t>
              </a:r>
              <a:r>
                <a:rPr lang="zh-TW" altLang="zh-TW" sz="3200" b="1" u="sng" dirty="0">
                  <a:solidFill>
                    <a:srgbClr val="CC0000"/>
                  </a:solidFill>
                  <a:uFillTx/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申請</a:t>
              </a:r>
              <a:r>
                <a:rPr lang="zh-TW" altLang="en-US" sz="3200" b="1" u="sng" dirty="0">
                  <a:solidFill>
                    <a:srgbClr val="CC0000"/>
                  </a:solidFill>
                  <a:uFillTx/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入學</a:t>
              </a:r>
              <a:r>
                <a:rPr lang="zh-TW" altLang="zh-TW" sz="3200" b="1" u="sng" dirty="0">
                  <a:uFillTx/>
                  <a:latin typeface="微軟正黑體" pitchFamily="34" charset="-120"/>
                  <a:ea typeface="微軟正黑體" pitchFamily="34" charset="-120"/>
                  <a:sym typeface="Arial" pitchFamily="34" charset="0"/>
                </a:rPr>
                <a:t>    申請時間</a:t>
              </a:r>
              <a:r>
                <a:rPr lang="zh-TW" altLang="zh-TW" sz="3200" b="1" u="sng" dirty="0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: </a:t>
              </a:r>
              <a:r>
                <a:rPr lang="en-US" altLang="zh-TW" sz="3200" b="1" u="sng" dirty="0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5</a:t>
              </a:r>
              <a:r>
                <a:rPr lang="zh-TW" altLang="zh-TW" sz="3200" b="1" u="sng" dirty="0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、</a:t>
              </a:r>
              <a:r>
                <a:rPr lang="en-US" altLang="zh-TW" sz="3200" b="1" u="sng" dirty="0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6</a:t>
              </a:r>
              <a:r>
                <a:rPr lang="zh-TW" altLang="zh-TW" sz="3200" b="1" u="sng" dirty="0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月  放榜：</a:t>
              </a:r>
              <a:r>
                <a:rPr lang="en-US" altLang="zh-TW" sz="2800" b="1" u="sng" dirty="0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5</a:t>
              </a:r>
              <a:r>
                <a:rPr lang="zh-TW" altLang="zh-TW" sz="2800" b="1" u="sng" dirty="0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、</a:t>
              </a:r>
              <a:r>
                <a:rPr lang="en-US" altLang="zh-TW" sz="2800" b="1" u="sng" dirty="0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6</a:t>
              </a:r>
              <a:r>
                <a:rPr lang="zh-TW" altLang="zh-TW" sz="3200" b="1" u="sng" dirty="0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月</a:t>
              </a:r>
              <a:r>
                <a:rPr lang="zh-TW" altLang="zh-TW" sz="3200" dirty="0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 </a:t>
              </a:r>
              <a:endParaRPr lang="zh-TW" altLang="zh-TW" sz="3200" b="1" dirty="0">
                <a:solidFill>
                  <a:srgbClr val="CC0000"/>
                </a:solidFill>
                <a:uFillTx/>
                <a:latin typeface="微軟正黑體" pitchFamily="34" charset="-120"/>
                <a:ea typeface="微軟正黑體" pitchFamily="34" charset="-120"/>
                <a:cs typeface="Arial" pitchFamily="34" charset="0"/>
                <a:sym typeface="Arial" pitchFamily="34" charset="0"/>
              </a:endParaRPr>
            </a:p>
            <a:p>
              <a:pPr marL="342900" indent="-342900" hangingPunct="0">
                <a:lnSpc>
                  <a:spcPct val="90000"/>
                </a:lnSpc>
                <a:spcBef>
                  <a:spcPts val="500"/>
                </a:spcBef>
              </a:pPr>
              <a:r>
                <a:rPr lang="zh-TW" altLang="zh-TW" sz="2400" dirty="0">
                  <a:solidFill>
                    <a:srgbClr val="003366"/>
                  </a:solidFill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   </a:t>
              </a:r>
              <a:r>
                <a:rPr lang="zh-TW" altLang="zh-TW" sz="2800" dirty="0">
                  <a:solidFill>
                    <a:srgbClr val="003366"/>
                  </a:solidFill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審查學生的</a:t>
              </a:r>
              <a:r>
                <a:rPr lang="zh-TW" altLang="zh-TW" sz="2800" b="1" dirty="0">
                  <a:solidFill>
                    <a:srgbClr val="C00000"/>
                  </a:solidFill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學測成績</a:t>
              </a:r>
              <a:r>
                <a:rPr lang="zh-TW" altLang="zh-TW" sz="2800" dirty="0">
                  <a:solidFill>
                    <a:srgbClr val="003366"/>
                  </a:solidFill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與自傳、讀書計劃、專長表現。</a:t>
              </a:r>
            </a:p>
            <a:p>
              <a:pPr marL="342900" indent="-342900" hangingPunct="0">
                <a:lnSpc>
                  <a:spcPct val="150000"/>
                </a:lnSpc>
                <a:spcBef>
                  <a:spcPts val="600"/>
                </a:spcBef>
              </a:pPr>
              <a:r>
                <a:rPr lang="zh-TW" altLang="zh-TW" sz="3200" b="1" dirty="0">
                  <a:solidFill>
                    <a:srgbClr val="CC0000"/>
                  </a:solidFill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     </a:t>
              </a:r>
              <a:r>
                <a:rPr lang="zh-TW" altLang="zh-TW" sz="3200" b="1" u="sng" dirty="0">
                  <a:solidFill>
                    <a:srgbClr val="CC0000"/>
                  </a:solidFill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指考(登記分發)</a:t>
              </a:r>
              <a:r>
                <a:rPr lang="zh-TW" altLang="zh-TW" sz="3200" b="1" u="sng" dirty="0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   考試時間: 7月      放榜：8月</a:t>
              </a:r>
              <a:r>
                <a:rPr lang="zh-TW" altLang="zh-TW" sz="3200" dirty="0"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 </a:t>
              </a:r>
              <a:endParaRPr lang="zh-TW" altLang="zh-TW" sz="3200" b="1" dirty="0">
                <a:solidFill>
                  <a:srgbClr val="CC0000"/>
                </a:solidFill>
                <a:uFillTx/>
                <a:latin typeface="微軟正黑體" pitchFamily="34" charset="-120"/>
                <a:ea typeface="微軟正黑體" pitchFamily="34" charset="-120"/>
                <a:cs typeface="Arial" pitchFamily="34" charset="0"/>
                <a:sym typeface="Arial" pitchFamily="34" charset="0"/>
              </a:endParaRPr>
            </a:p>
            <a:p>
              <a:pPr marL="342900" indent="-342900" hangingPunct="0">
                <a:lnSpc>
                  <a:spcPct val="90000"/>
                </a:lnSpc>
                <a:spcBef>
                  <a:spcPts val="500"/>
                </a:spcBef>
              </a:pPr>
              <a:r>
                <a:rPr lang="zh-TW" altLang="zh-TW" sz="2400" dirty="0">
                  <a:solidFill>
                    <a:srgbClr val="003366"/>
                  </a:solidFill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   </a:t>
              </a:r>
              <a:r>
                <a:rPr lang="zh-TW" altLang="zh-TW" sz="2800" dirty="0">
                  <a:solidFill>
                    <a:srgbClr val="003366"/>
                  </a:solidFill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各校系制定的</a:t>
              </a:r>
              <a:r>
                <a:rPr lang="zh-TW" altLang="zh-TW" sz="2800" b="1" dirty="0">
                  <a:solidFill>
                    <a:srgbClr val="003366"/>
                  </a:solidFill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入學採計分數</a:t>
              </a:r>
              <a:r>
                <a:rPr lang="zh-TW" altLang="zh-TW" sz="2800" dirty="0">
                  <a:solidFill>
                    <a:srgbClr val="003366"/>
                  </a:solidFill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不相同，上網登錄</a:t>
              </a:r>
            </a:p>
            <a:p>
              <a:pPr marL="342900" indent="-342900" hangingPunct="0">
                <a:lnSpc>
                  <a:spcPct val="90000"/>
                </a:lnSpc>
                <a:spcBef>
                  <a:spcPts val="500"/>
                </a:spcBef>
              </a:pPr>
              <a:r>
                <a:rPr lang="zh-TW" altLang="zh-TW" sz="2800" dirty="0">
                  <a:solidFill>
                    <a:srgbClr val="003366"/>
                  </a:solidFill>
                  <a:uFillTx/>
                  <a:latin typeface="微軟正黑體" pitchFamily="34" charset="-120"/>
                  <a:ea typeface="微軟正黑體" pitchFamily="34" charset="-120"/>
                  <a:cs typeface="Arial" pitchFamily="34" charset="0"/>
                  <a:sym typeface="Arial" pitchFamily="34" charset="0"/>
                </a:rPr>
                <a:t>   志願序分發。</a:t>
              </a:r>
            </a:p>
          </p:txBody>
        </p:sp>
      </p:grpSp>
      <p:sp>
        <p:nvSpPr>
          <p:cNvPr id="2" name="文字方塊 1"/>
          <p:cNvSpPr txBox="1">
            <a:spLocks/>
          </p:cNvSpPr>
          <p:nvPr/>
        </p:nvSpPr>
        <p:spPr>
          <a:xfrm>
            <a:off x="1844755" y="251380"/>
            <a:ext cx="81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uFillTx/>
              </a:rPr>
              <a:t>美術班升學管道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-26988"/>
            <a:ext cx="9144000" cy="7683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TW" altLang="zh-TW" sz="4400" b="1" dirty="0">
                <a:solidFill>
                  <a:schemeClr val="accent5"/>
                </a:solidFill>
                <a:uFillTx/>
                <a:latin typeface="微軟正黑體" pitchFamily="34" charset="-120"/>
                <a:ea typeface="微軟正黑體" pitchFamily="34" charset="-120"/>
              </a:rPr>
              <a:t>美術班升學</a:t>
            </a:r>
            <a:r>
              <a:rPr lang="zh-TW" altLang="en-US" sz="4400" b="1" dirty="0">
                <a:solidFill>
                  <a:schemeClr val="accent5"/>
                </a:solidFill>
                <a:uFillTx/>
                <a:latin typeface="微軟正黑體" pitchFamily="34" charset="-120"/>
                <a:ea typeface="微軟正黑體" pitchFamily="34" charset="-120"/>
              </a:rPr>
              <a:t>流程圖</a:t>
            </a:r>
            <a:endParaRPr lang="en-US" altLang="zh-TW" sz="5400" b="1" dirty="0">
              <a:solidFill>
                <a:schemeClr val="accent5"/>
              </a:solidFill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4" name="文字方塊 7"/>
          <p:cNvSpPr>
            <a:spLocks noChangeArrowheads="1"/>
          </p:cNvSpPr>
          <p:nvPr/>
        </p:nvSpPr>
        <p:spPr bwMode="auto">
          <a:xfrm>
            <a:off x="1914208" y="703264"/>
            <a:ext cx="544830" cy="18002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繁星推薦入學</a:t>
            </a:r>
          </a:p>
        </p:txBody>
      </p:sp>
      <p:sp>
        <p:nvSpPr>
          <p:cNvPr id="5125" name="文字方塊 20"/>
          <p:cNvSpPr>
            <a:spLocks noChangeArrowheads="1"/>
          </p:cNvSpPr>
          <p:nvPr/>
        </p:nvSpPr>
        <p:spPr bwMode="auto">
          <a:xfrm>
            <a:off x="1914208" y="2600325"/>
            <a:ext cx="544830" cy="17653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個人申請入學</a:t>
            </a:r>
          </a:p>
        </p:txBody>
      </p:sp>
      <p:sp>
        <p:nvSpPr>
          <p:cNvPr id="5126" name="文字方塊 21"/>
          <p:cNvSpPr>
            <a:spLocks noChangeArrowheads="1"/>
          </p:cNvSpPr>
          <p:nvPr/>
        </p:nvSpPr>
        <p:spPr bwMode="auto">
          <a:xfrm>
            <a:off x="1914208" y="4868863"/>
            <a:ext cx="544830" cy="1655762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考試入學</a:t>
            </a:r>
          </a:p>
        </p:txBody>
      </p:sp>
      <p:sp>
        <p:nvSpPr>
          <p:cNvPr id="5127" name="文字方塊 25"/>
          <p:cNvSpPr>
            <a:spLocks noChangeArrowheads="1"/>
          </p:cNvSpPr>
          <p:nvPr/>
        </p:nvSpPr>
        <p:spPr bwMode="auto">
          <a:xfrm>
            <a:off x="5139215" y="890589"/>
            <a:ext cx="885349" cy="140493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統一彙辦</a:t>
            </a:r>
            <a:r>
              <a:rPr lang="en-US" altLang="zh-TW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報名</a:t>
            </a:r>
            <a:endParaRPr lang="en-US" altLang="zh-TW" sz="2000" b="1">
              <a:solidFill>
                <a:schemeClr val="bg1"/>
              </a:solidFill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8" name="文字方塊 26"/>
          <p:cNvSpPr>
            <a:spLocks noChangeArrowheads="1"/>
          </p:cNvSpPr>
          <p:nvPr/>
        </p:nvSpPr>
        <p:spPr bwMode="auto">
          <a:xfrm>
            <a:off x="6595745" y="890589"/>
            <a:ext cx="544830" cy="140493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公告錄取</a:t>
            </a:r>
            <a:endParaRPr lang="en-US" altLang="zh-TW" sz="2000" b="1">
              <a:solidFill>
                <a:schemeClr val="bg1"/>
              </a:solidFill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9" name="文字方塊 27"/>
          <p:cNvSpPr>
            <a:spLocks noChangeArrowheads="1"/>
          </p:cNvSpPr>
          <p:nvPr/>
        </p:nvSpPr>
        <p:spPr bwMode="auto">
          <a:xfrm>
            <a:off x="4994752" y="2727325"/>
            <a:ext cx="885349" cy="14033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統一彙辦</a:t>
            </a:r>
            <a:r>
              <a:rPr lang="en-US" altLang="zh-TW" sz="2000" b="1" dirty="0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報名</a:t>
            </a:r>
            <a:endParaRPr lang="en-US" altLang="zh-TW" sz="2000" b="1" dirty="0">
              <a:solidFill>
                <a:schemeClr val="bg1"/>
              </a:solidFill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30" name="文字方塊 28"/>
          <p:cNvSpPr>
            <a:spLocks noChangeArrowheads="1"/>
          </p:cNvSpPr>
          <p:nvPr/>
        </p:nvSpPr>
        <p:spPr bwMode="auto">
          <a:xfrm>
            <a:off x="6194108" y="2727325"/>
            <a:ext cx="544830" cy="14033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篩選作業</a:t>
            </a:r>
            <a:endParaRPr lang="en-US" altLang="zh-TW" sz="2000" b="1">
              <a:solidFill>
                <a:schemeClr val="bg1"/>
              </a:solidFill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31" name="文字方塊 29"/>
          <p:cNvSpPr>
            <a:spLocks noChangeArrowheads="1"/>
          </p:cNvSpPr>
          <p:nvPr/>
        </p:nvSpPr>
        <p:spPr bwMode="auto">
          <a:xfrm>
            <a:off x="7064058" y="2727325"/>
            <a:ext cx="544830" cy="14033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大學甄試</a:t>
            </a:r>
            <a:endParaRPr lang="en-US" altLang="zh-TW" sz="2000" b="1">
              <a:solidFill>
                <a:schemeClr val="bg1"/>
              </a:solidFill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32" name="文字方塊 30"/>
          <p:cNvSpPr>
            <a:spLocks noChangeArrowheads="1"/>
          </p:cNvSpPr>
          <p:nvPr/>
        </p:nvSpPr>
        <p:spPr bwMode="auto">
          <a:xfrm>
            <a:off x="7927658" y="2033589"/>
            <a:ext cx="544830" cy="22685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大學公告錄取名單</a:t>
            </a:r>
            <a:endParaRPr lang="en-US" altLang="zh-TW" sz="2000" b="1">
              <a:solidFill>
                <a:schemeClr val="bg1"/>
              </a:solidFill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33" name="文字方塊 31"/>
          <p:cNvSpPr>
            <a:spLocks noChangeArrowheads="1"/>
          </p:cNvSpPr>
          <p:nvPr/>
        </p:nvSpPr>
        <p:spPr bwMode="auto">
          <a:xfrm>
            <a:off x="8739665" y="2025650"/>
            <a:ext cx="885349" cy="22669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登記就讀志願序</a:t>
            </a:r>
            <a:endParaRPr lang="en-US" altLang="zh-TW" sz="2000" b="1">
              <a:solidFill>
                <a:schemeClr val="bg1"/>
              </a:solidFill>
              <a:uFillTx/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正備取學生上網</a:t>
            </a:r>
            <a:endParaRPr lang="en-US" altLang="zh-TW" sz="2000" b="1">
              <a:solidFill>
                <a:schemeClr val="bg1"/>
              </a:solidFill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34" name="文字方塊 32"/>
          <p:cNvSpPr>
            <a:spLocks noChangeArrowheads="1"/>
          </p:cNvSpPr>
          <p:nvPr/>
        </p:nvSpPr>
        <p:spPr bwMode="auto">
          <a:xfrm>
            <a:off x="9939020" y="2025650"/>
            <a:ext cx="544830" cy="22669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公告統一分發結果</a:t>
            </a:r>
            <a:endParaRPr lang="en-US" altLang="zh-TW" sz="2000" b="1">
              <a:solidFill>
                <a:schemeClr val="bg1"/>
              </a:solidFill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35" name="文字方塊 35"/>
          <p:cNvSpPr>
            <a:spLocks noChangeArrowheads="1"/>
          </p:cNvSpPr>
          <p:nvPr/>
        </p:nvSpPr>
        <p:spPr bwMode="auto">
          <a:xfrm>
            <a:off x="5282090" y="5013326"/>
            <a:ext cx="885349" cy="1763713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(7\1-3)</a:t>
            </a:r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指定科目考試</a:t>
            </a:r>
            <a:endParaRPr lang="en-US" altLang="zh-TW" sz="2000" b="1">
              <a:solidFill>
                <a:schemeClr val="bg1"/>
              </a:solidFill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36" name="文字方塊 36"/>
          <p:cNvSpPr>
            <a:spLocks noChangeArrowheads="1"/>
          </p:cNvSpPr>
          <p:nvPr/>
        </p:nvSpPr>
        <p:spPr bwMode="auto">
          <a:xfrm>
            <a:off x="6775133" y="5013326"/>
            <a:ext cx="544830" cy="1763713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網路選填志願</a:t>
            </a:r>
            <a:endParaRPr lang="en-US" altLang="zh-TW" sz="2000" b="1">
              <a:solidFill>
                <a:schemeClr val="bg1"/>
              </a:solidFill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37" name="文字方塊 37"/>
          <p:cNvSpPr>
            <a:spLocks noChangeArrowheads="1"/>
          </p:cNvSpPr>
          <p:nvPr/>
        </p:nvSpPr>
        <p:spPr bwMode="auto">
          <a:xfrm>
            <a:off x="7927658" y="5024438"/>
            <a:ext cx="544830" cy="1763712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考試分發錄取</a:t>
            </a:r>
            <a:endParaRPr lang="en-US" altLang="zh-TW" sz="2000" b="1">
              <a:solidFill>
                <a:schemeClr val="bg1"/>
              </a:solidFill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38" name="文字方塊 8"/>
          <p:cNvSpPr>
            <a:spLocks noChangeArrowheads="1"/>
          </p:cNvSpPr>
          <p:nvPr/>
        </p:nvSpPr>
        <p:spPr bwMode="auto">
          <a:xfrm>
            <a:off x="5664200" y="4292601"/>
            <a:ext cx="2159000" cy="44291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錄取生放棄入學</a:t>
            </a:r>
          </a:p>
        </p:txBody>
      </p:sp>
      <p:cxnSp>
        <p:nvCxnSpPr>
          <p:cNvPr id="11" name="直線單箭頭接點 10"/>
          <p:cNvCxnSpPr>
            <a:stCxn id="5124" idx="3"/>
          </p:cNvCxnSpPr>
          <p:nvPr/>
        </p:nvCxnSpPr>
        <p:spPr>
          <a:xfrm>
            <a:off x="2459038" y="1603377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2454275" y="3500438"/>
            <a:ext cx="54133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2424113" y="5013325"/>
            <a:ext cx="24114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2460625" y="5445125"/>
            <a:ext cx="23749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文字方塊 13"/>
          <p:cNvSpPr>
            <a:spLocks noChangeArrowheads="1"/>
          </p:cNvSpPr>
          <p:nvPr/>
        </p:nvSpPr>
        <p:spPr bwMode="auto">
          <a:xfrm>
            <a:off x="2705100" y="5807076"/>
            <a:ext cx="2166938" cy="784225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登記資格審查</a:t>
            </a:r>
            <a:endParaRPr lang="en-US" altLang="zh-TW" sz="2000" b="1">
              <a:solidFill>
                <a:schemeClr val="bg1"/>
              </a:solidFill>
              <a:uFillTx/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含特種生</a:t>
            </a:r>
            <a:r>
              <a:rPr lang="en-US" altLang="zh-TW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cxnSp>
        <p:nvCxnSpPr>
          <p:cNvPr id="49" name="直線單箭頭接點 48"/>
          <p:cNvCxnSpPr/>
          <p:nvPr/>
        </p:nvCxnSpPr>
        <p:spPr>
          <a:xfrm flipV="1">
            <a:off x="3738563" y="5445126"/>
            <a:ext cx="0" cy="3603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>
            <a:off x="4224338" y="1592263"/>
            <a:ext cx="900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>
            <a:off x="6024564" y="1592263"/>
            <a:ext cx="5746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6888163" y="2295526"/>
            <a:ext cx="0" cy="197961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>
            <a:off x="4224338" y="3429000"/>
            <a:ext cx="7556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>
            <a:off x="5880100" y="3429000"/>
            <a:ext cx="28733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>
            <a:off x="6743701" y="3429000"/>
            <a:ext cx="2889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7608889" y="3429000"/>
            <a:ext cx="2873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8472489" y="3429000"/>
            <a:ext cx="2873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9625014" y="3429000"/>
            <a:ext cx="2873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 flipH="1" flipV="1">
            <a:off x="7867651" y="4508500"/>
            <a:ext cx="2346325" cy="635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stCxn id="5134" idx="2"/>
          </p:cNvCxnSpPr>
          <p:nvPr/>
        </p:nvCxnSpPr>
        <p:spPr>
          <a:xfrm>
            <a:off x="10211435" y="4292600"/>
            <a:ext cx="2540" cy="22225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>
          <a:xfrm>
            <a:off x="6167438" y="5910263"/>
            <a:ext cx="5762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>
            <a:off x="7337426" y="5910263"/>
            <a:ext cx="5762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>
            <a:stCxn id="5138" idx="2"/>
            <a:endCxn id="5135" idx="0"/>
          </p:cNvCxnSpPr>
          <p:nvPr/>
        </p:nvCxnSpPr>
        <p:spPr>
          <a:xfrm flipH="1">
            <a:off x="5724765" y="4735514"/>
            <a:ext cx="1018935" cy="27781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9" name="文字方塊 22"/>
          <p:cNvSpPr>
            <a:spLocks noChangeArrowheads="1"/>
          </p:cNvSpPr>
          <p:nvPr/>
        </p:nvSpPr>
        <p:spPr bwMode="auto">
          <a:xfrm>
            <a:off x="3036570" y="692151"/>
            <a:ext cx="544830" cy="4537075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學科能力測驗</a:t>
            </a:r>
            <a:r>
              <a:rPr lang="en-US" altLang="zh-TW" sz="2000" b="1" dirty="0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約</a:t>
            </a:r>
            <a:r>
              <a:rPr lang="en-US" altLang="zh-TW" sz="2000" b="1" dirty="0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b="1" dirty="0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月底或</a:t>
            </a:r>
            <a:r>
              <a:rPr lang="en-US" altLang="zh-TW" sz="2000" b="1" dirty="0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b="1" dirty="0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月初</a:t>
            </a:r>
            <a:r>
              <a:rPr lang="en-US" altLang="zh-TW" sz="2000" b="1" dirty="0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b="1" dirty="0">
              <a:solidFill>
                <a:schemeClr val="bg1"/>
              </a:solidFill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60" name="文字方塊 23"/>
          <p:cNvSpPr>
            <a:spLocks noChangeArrowheads="1"/>
          </p:cNvSpPr>
          <p:nvPr/>
        </p:nvSpPr>
        <p:spPr bwMode="auto">
          <a:xfrm>
            <a:off x="3684270" y="692151"/>
            <a:ext cx="544830" cy="4537075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術科考試</a:t>
            </a:r>
            <a:r>
              <a:rPr lang="en-US" altLang="zh-TW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約</a:t>
            </a:r>
            <a:r>
              <a:rPr lang="en-US" altLang="zh-TW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月初</a:t>
            </a:r>
            <a:r>
              <a:rPr lang="en-US" altLang="zh-TW" sz="2000" b="1">
                <a:solidFill>
                  <a:schemeClr val="bg1"/>
                </a:solidFill>
                <a:uFillTx/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b="1">
              <a:solidFill>
                <a:schemeClr val="bg1"/>
              </a:solidFill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uFillTx/>
              </a:rPr>
              <a:t>大學入學考試日程與內容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783633" y="3482821"/>
          <a:ext cx="7499351" cy="3348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9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9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8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FillTx/>
                        </a:rPr>
                        <a:t>主要入學管道</a:t>
                      </a:r>
                      <a:endParaRPr lang="zh-TW" sz="11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FillTx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938" marR="60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uFillTx/>
                        </a:rPr>
                        <a:t>內容</a:t>
                      </a:r>
                      <a:endParaRPr lang="zh-TW" sz="1100" kern="100">
                        <a:effectLst/>
                        <a:uFillTx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938" marR="609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uFillTx/>
                        </a:rPr>
                        <a:t>日程</a:t>
                      </a:r>
                      <a:endParaRPr lang="zh-TW" sz="1100" kern="100">
                        <a:effectLst/>
                        <a:uFillTx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938" marR="6093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FillTx/>
                        </a:rPr>
                        <a:t>繁星推薦</a:t>
                      </a:r>
                      <a:endParaRPr lang="zh-TW" sz="11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FillTx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938" marR="6093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uFillTx/>
                        </a:rPr>
                        <a:t>檢定標準為學測成績、術科成績；分發比序為在校學業成績，其餘校系指定比序項目。</a:t>
                      </a:r>
                      <a:r>
                        <a:rPr lang="zh-TW" altLang="en-US" sz="1600" kern="100" dirty="0">
                          <a:effectLst/>
                          <a:uFillTx/>
                        </a:rPr>
                        <a:t>（美術班班內排序）</a:t>
                      </a:r>
                      <a:endParaRPr lang="zh-TW" sz="1100" kern="100" dirty="0">
                        <a:effectLst/>
                        <a:uFillTx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938" marR="6093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uFillTx/>
                        </a:rPr>
                        <a:t>高三下</a:t>
                      </a:r>
                      <a:r>
                        <a:rPr lang="en-US" sz="1600" kern="100" dirty="0">
                          <a:effectLst/>
                          <a:uFillTx/>
                        </a:rPr>
                        <a:t>4</a:t>
                      </a:r>
                      <a:r>
                        <a:rPr lang="zh-TW" sz="1600" kern="100" dirty="0">
                          <a:effectLst/>
                          <a:uFillTx/>
                        </a:rPr>
                        <a:t>月</a:t>
                      </a:r>
                      <a:endParaRPr lang="zh-TW" sz="1100" kern="100" dirty="0">
                        <a:effectLst/>
                        <a:uFillTx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938" marR="6093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5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FillTx/>
                        </a:rPr>
                        <a:t>申請入學</a:t>
                      </a:r>
                      <a:endParaRPr lang="zh-TW" sz="11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FillTx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938" marR="609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uFillTx/>
                        </a:rPr>
                        <a:t>甄選總成績，以不同佔分比例包括：學測成績、術科成績〈部分校系〉、校系指定項目甄試成績〈如：審查資料、第二階段筆試或面試、高中成績或活動表現〉。</a:t>
                      </a:r>
                      <a:r>
                        <a:rPr lang="zh-TW" altLang="en-US" sz="1600" kern="100" dirty="0">
                          <a:effectLst/>
                          <a:uFillTx/>
                        </a:rPr>
                        <a:t>（與普通科相同）</a:t>
                      </a:r>
                      <a:endParaRPr lang="zh-TW" sz="1100" kern="100" dirty="0">
                        <a:effectLst/>
                        <a:uFillTx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938" marR="609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uFillTx/>
                        </a:rPr>
                        <a:t>高三課程結束後</a:t>
                      </a:r>
                      <a:endParaRPr lang="zh-TW" sz="1100" kern="100" dirty="0">
                        <a:effectLst/>
                        <a:uFillTx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uFillTx/>
                        </a:rPr>
                        <a:t>5</a:t>
                      </a:r>
                      <a:r>
                        <a:rPr lang="zh-TW" sz="1600" kern="100" dirty="0">
                          <a:effectLst/>
                          <a:uFillTx/>
                        </a:rPr>
                        <a:t>月初</a:t>
                      </a:r>
                      <a:r>
                        <a:rPr lang="en-US" sz="1600" kern="100" dirty="0">
                          <a:effectLst/>
                          <a:uFillTx/>
                        </a:rPr>
                        <a:t>~6</a:t>
                      </a:r>
                      <a:r>
                        <a:rPr lang="zh-TW" sz="1600" kern="100" dirty="0">
                          <a:effectLst/>
                          <a:uFillTx/>
                        </a:rPr>
                        <a:t>月初</a:t>
                      </a:r>
                      <a:endParaRPr lang="zh-TW" sz="1100" kern="100" dirty="0">
                        <a:effectLst/>
                        <a:uFillTx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938" marR="609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FillTx/>
                        </a:rPr>
                        <a:t>考試分發</a:t>
                      </a:r>
                      <a:endParaRPr lang="zh-TW" sz="11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FillTx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938" marR="6093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zh-TW" sz="1600" kern="100" dirty="0">
                          <a:effectLst/>
                          <a:uFillTx/>
                        </a:rPr>
                        <a:t>以指考成績分發；校系可自訂學測成績檢定、英聽測驗成績檢定或術科考試成績。</a:t>
                      </a:r>
                      <a:r>
                        <a:rPr lang="zh-TW" altLang="en-US" sz="1100" kern="100" dirty="0">
                          <a:effectLst/>
                          <a:uFillTx/>
                        </a:rPr>
                        <a:t>（與普通科相同）</a:t>
                      </a:r>
                      <a:endParaRPr lang="zh-TW" altLang="zh-TW" sz="900" kern="100" dirty="0">
                        <a:effectLst/>
                        <a:uFillTx/>
                        <a:latin typeface="+mn-lt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uFillTx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938" marR="6093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uFillTx/>
                        </a:rPr>
                        <a:t>高三畢業後</a:t>
                      </a:r>
                      <a:r>
                        <a:rPr lang="en-US" sz="1600" kern="100" dirty="0">
                          <a:effectLst/>
                          <a:uFillTx/>
                        </a:rPr>
                        <a:t>7</a:t>
                      </a:r>
                      <a:r>
                        <a:rPr lang="zh-TW" sz="1600" kern="100" dirty="0">
                          <a:effectLst/>
                          <a:uFillTx/>
                        </a:rPr>
                        <a:t>月初</a:t>
                      </a:r>
                      <a:endParaRPr lang="zh-TW" sz="1100" kern="100" dirty="0">
                        <a:effectLst/>
                        <a:uFillTx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938" marR="6093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855640" y="2924945"/>
          <a:ext cx="741682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4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4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40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40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40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40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40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uFillTx/>
                        </a:rPr>
                        <a:t>12</a:t>
                      </a:r>
                      <a:r>
                        <a:rPr lang="zh-TW" altLang="en-US" sz="2400" u="none" strike="noStrike" dirty="0">
                          <a:effectLst/>
                          <a:uFillTx/>
                        </a:rPr>
                        <a:t>月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dobe 繁黑體 Std 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uFillTx/>
                        </a:rPr>
                        <a:t>1</a:t>
                      </a:r>
                      <a:r>
                        <a:rPr lang="zh-TW" altLang="en-US" sz="2400" u="none" strike="noStrike" dirty="0">
                          <a:effectLst/>
                          <a:uFillTx/>
                        </a:rPr>
                        <a:t>月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dobe 繁黑體 Std 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uFillTx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  <a:uFillTx/>
                        </a:rPr>
                        <a:t>月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dobe 繁黑體 Std 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uFillTx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  <a:uFillTx/>
                        </a:rPr>
                        <a:t>月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dobe 繁黑體 Std 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uFillTx/>
                        </a:rPr>
                        <a:t>4</a:t>
                      </a:r>
                      <a:r>
                        <a:rPr lang="zh-TW" altLang="en-US" sz="2400" u="none" strike="noStrike" dirty="0">
                          <a:effectLst/>
                          <a:uFillTx/>
                        </a:rPr>
                        <a:t>月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dobe 繁黑體 Std 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uFillTx/>
                        </a:rPr>
                        <a:t>5</a:t>
                      </a:r>
                      <a:r>
                        <a:rPr lang="zh-TW" altLang="en-US" sz="2400" u="none" strike="noStrike" dirty="0">
                          <a:effectLst/>
                          <a:uFillTx/>
                        </a:rPr>
                        <a:t>月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dobe 繁黑體 Std 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uFillTx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  <a:uFillTx/>
                        </a:rPr>
                        <a:t>月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dobe 繁黑體 Std 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uFillTx/>
                        </a:rPr>
                        <a:t>7</a:t>
                      </a:r>
                      <a:r>
                        <a:rPr lang="zh-TW" altLang="en-US" sz="2400" u="none" strike="noStrike" dirty="0">
                          <a:effectLst/>
                          <a:uFillTx/>
                        </a:rPr>
                        <a:t>月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dobe 繁黑體 Std 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uFillTx/>
                        </a:rPr>
                        <a:t>8</a:t>
                      </a:r>
                      <a:r>
                        <a:rPr lang="zh-TW" altLang="en-US" sz="2400" u="none" strike="noStrike" dirty="0">
                          <a:effectLst/>
                          <a:uFillTx/>
                        </a:rPr>
                        <a:t>月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dobe 繁黑體 Std B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向上箭號 5"/>
          <p:cNvSpPr>
            <a:spLocks/>
          </p:cNvSpPr>
          <p:nvPr/>
        </p:nvSpPr>
        <p:spPr>
          <a:xfrm>
            <a:off x="6456040" y="3303259"/>
            <a:ext cx="432048" cy="421773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7" name="向上箭號 6"/>
          <p:cNvSpPr>
            <a:spLocks/>
          </p:cNvSpPr>
          <p:nvPr/>
        </p:nvSpPr>
        <p:spPr>
          <a:xfrm>
            <a:off x="7305784" y="3303258"/>
            <a:ext cx="446400" cy="434900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8" name="向上箭號 7"/>
          <p:cNvSpPr>
            <a:spLocks/>
          </p:cNvSpPr>
          <p:nvPr/>
        </p:nvSpPr>
        <p:spPr>
          <a:xfrm>
            <a:off x="8616280" y="3303258"/>
            <a:ext cx="455857" cy="434901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9" name="矩形 8"/>
          <p:cNvSpPr>
            <a:spLocks/>
          </p:cNvSpPr>
          <p:nvPr/>
        </p:nvSpPr>
        <p:spPr>
          <a:xfrm>
            <a:off x="2910506" y="1974092"/>
            <a:ext cx="76815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000000"/>
                </a:solidFill>
                <a:uFillTx/>
                <a:latin typeface="新細明體"/>
              </a:rPr>
              <a:t>英聽</a:t>
            </a:r>
            <a:r>
              <a:rPr lang="zh-TW" altLang="en-US" sz="2000" dirty="0">
                <a:uFillTx/>
              </a:rPr>
              <a:t> </a:t>
            </a:r>
          </a:p>
        </p:txBody>
      </p:sp>
      <p:sp>
        <p:nvSpPr>
          <p:cNvPr id="10" name="矩形 9"/>
          <p:cNvSpPr>
            <a:spLocks/>
          </p:cNvSpPr>
          <p:nvPr/>
        </p:nvSpPr>
        <p:spPr>
          <a:xfrm>
            <a:off x="4010550" y="1688061"/>
            <a:ext cx="71045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uFillTx/>
                <a:latin typeface="新細明體"/>
              </a:rPr>
              <a:t>學測</a:t>
            </a:r>
            <a:r>
              <a:rPr lang="zh-TW" altLang="en-US" dirty="0">
                <a:uFillTx/>
              </a:rPr>
              <a:t> </a:t>
            </a:r>
          </a:p>
        </p:txBody>
      </p:sp>
      <p:sp>
        <p:nvSpPr>
          <p:cNvPr id="11" name="矩形 10"/>
          <p:cNvSpPr>
            <a:spLocks/>
          </p:cNvSpPr>
          <p:nvPr/>
        </p:nvSpPr>
        <p:spPr>
          <a:xfrm>
            <a:off x="3965814" y="2060460"/>
            <a:ext cx="954107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rgbClr val="000000"/>
                </a:solidFill>
                <a:uFillTx/>
                <a:latin typeface="新細明體"/>
              </a:rPr>
              <a:t>國、英、數</a:t>
            </a:r>
            <a:endParaRPr lang="en-US" altLang="zh-TW" sz="1200" dirty="0">
              <a:solidFill>
                <a:srgbClr val="000000"/>
              </a:solidFill>
              <a:uFillTx/>
              <a:latin typeface="新細明體"/>
            </a:endParaRPr>
          </a:p>
          <a:p>
            <a:r>
              <a:rPr lang="zh-TW" altLang="en-US" sz="1200" dirty="0">
                <a:solidFill>
                  <a:srgbClr val="000000"/>
                </a:solidFill>
                <a:uFillTx/>
                <a:latin typeface="新細明體"/>
              </a:rPr>
              <a:t>社、自</a:t>
            </a:r>
            <a:r>
              <a:rPr lang="zh-TW" altLang="en-US" dirty="0">
                <a:uFillTx/>
              </a:rPr>
              <a:t> </a:t>
            </a:r>
          </a:p>
        </p:txBody>
      </p:sp>
      <p:sp>
        <p:nvSpPr>
          <p:cNvPr id="12" name="矩形 11"/>
          <p:cNvSpPr>
            <a:spLocks/>
          </p:cNvSpPr>
          <p:nvPr/>
        </p:nvSpPr>
        <p:spPr>
          <a:xfrm>
            <a:off x="4467177" y="1302468"/>
            <a:ext cx="14975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uFillTx/>
                <a:latin typeface="新細明體"/>
              </a:rPr>
              <a:t>術科</a:t>
            </a:r>
            <a:r>
              <a:rPr lang="en-US" altLang="zh-TW" dirty="0">
                <a:solidFill>
                  <a:srgbClr val="000000"/>
                </a:solidFill>
                <a:uFillTx/>
                <a:latin typeface="新細明體"/>
              </a:rPr>
              <a:t>107/2</a:t>
            </a:r>
            <a:r>
              <a:rPr lang="zh-TW" altLang="en-US" dirty="0">
                <a:solidFill>
                  <a:srgbClr val="000000"/>
                </a:solidFill>
                <a:uFillTx/>
                <a:latin typeface="新細明體"/>
              </a:rPr>
              <a:t>月 </a:t>
            </a:r>
            <a:r>
              <a:rPr lang="zh-TW" altLang="en-US" dirty="0">
                <a:uFillTx/>
              </a:rPr>
              <a:t> </a:t>
            </a:r>
          </a:p>
        </p:txBody>
      </p:sp>
      <p:sp>
        <p:nvSpPr>
          <p:cNvPr id="14" name="矩形 13"/>
          <p:cNvSpPr>
            <a:spLocks/>
          </p:cNvSpPr>
          <p:nvPr/>
        </p:nvSpPr>
        <p:spPr>
          <a:xfrm>
            <a:off x="8716913" y="1223176"/>
            <a:ext cx="7104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uFillTx/>
                <a:latin typeface="新細明體"/>
              </a:rPr>
              <a:t>指考</a:t>
            </a:r>
            <a:r>
              <a:rPr lang="zh-TW" altLang="en-US" dirty="0">
                <a:uFillTx/>
              </a:rPr>
              <a:t> </a:t>
            </a:r>
          </a:p>
        </p:txBody>
      </p:sp>
      <p:sp>
        <p:nvSpPr>
          <p:cNvPr id="15" name="矩形 14"/>
          <p:cNvSpPr>
            <a:spLocks/>
          </p:cNvSpPr>
          <p:nvPr/>
        </p:nvSpPr>
        <p:spPr>
          <a:xfrm>
            <a:off x="8426214" y="1682532"/>
            <a:ext cx="1270187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000000"/>
                </a:solidFill>
                <a:uFillTx/>
                <a:latin typeface="新細明體"/>
              </a:rPr>
              <a:t>國、英、數甲</a:t>
            </a:r>
            <a:endParaRPr lang="en-US" altLang="zh-TW" sz="1200" dirty="0">
              <a:solidFill>
                <a:srgbClr val="000000"/>
              </a:solidFill>
              <a:uFillTx/>
              <a:latin typeface="新細明體"/>
            </a:endParaRPr>
          </a:p>
          <a:p>
            <a:r>
              <a:rPr lang="zh-TW" altLang="en-US" sz="1200" dirty="0">
                <a:solidFill>
                  <a:srgbClr val="000000"/>
                </a:solidFill>
                <a:uFillTx/>
                <a:latin typeface="新細明體"/>
              </a:rPr>
              <a:t>、數乙、歷、地、</a:t>
            </a:r>
            <a:endParaRPr lang="en-US" altLang="zh-TW" sz="1200" dirty="0">
              <a:solidFill>
                <a:srgbClr val="000000"/>
              </a:solidFill>
              <a:uFillTx/>
              <a:latin typeface="新細明體"/>
            </a:endParaRPr>
          </a:p>
          <a:p>
            <a:r>
              <a:rPr lang="zh-TW" altLang="en-US" sz="1200" dirty="0">
                <a:solidFill>
                  <a:srgbClr val="000000"/>
                </a:solidFill>
                <a:uFillTx/>
                <a:latin typeface="新細明體"/>
              </a:rPr>
              <a:t>公、物、化、生</a:t>
            </a:r>
            <a:r>
              <a:rPr lang="zh-TW" altLang="en-US" dirty="0">
                <a:uFillTx/>
              </a:rPr>
              <a:t> </a:t>
            </a:r>
          </a:p>
        </p:txBody>
      </p:sp>
      <p:sp>
        <p:nvSpPr>
          <p:cNvPr id="16" name="向下箭號 15"/>
          <p:cNvSpPr>
            <a:spLocks/>
          </p:cNvSpPr>
          <p:nvPr/>
        </p:nvSpPr>
        <p:spPr>
          <a:xfrm>
            <a:off x="8616280" y="2448604"/>
            <a:ext cx="141684" cy="42942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17" name="向下箭號 16"/>
          <p:cNvSpPr>
            <a:spLocks/>
          </p:cNvSpPr>
          <p:nvPr/>
        </p:nvSpPr>
        <p:spPr>
          <a:xfrm>
            <a:off x="4365775" y="2611590"/>
            <a:ext cx="161626" cy="29644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18" name="向下箭號 17"/>
          <p:cNvSpPr>
            <a:spLocks/>
          </p:cNvSpPr>
          <p:nvPr/>
        </p:nvSpPr>
        <p:spPr>
          <a:xfrm>
            <a:off x="3089884" y="2337459"/>
            <a:ext cx="98902" cy="48920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19" name="向下箭號 18"/>
          <p:cNvSpPr>
            <a:spLocks/>
          </p:cNvSpPr>
          <p:nvPr/>
        </p:nvSpPr>
        <p:spPr>
          <a:xfrm>
            <a:off x="4919920" y="1688062"/>
            <a:ext cx="142214" cy="118996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1464"/>
            <a:ext cx="8229600" cy="1144587"/>
          </a:xfrm>
        </p:spPr>
        <p:txBody>
          <a:bodyPr vert="horz" lIns="45699" tIns="45699" rIns="45699" bIns="45699" rtlCol="0" anchor="ctr">
            <a:normAutofit/>
          </a:bodyPr>
          <a:lstStyle/>
          <a:p>
            <a:pPr eaLnBrk="1"/>
            <a:endParaRPr lang="zh-TW" altLang="zh-TW" dirty="0">
              <a:uFillTx/>
              <a:ea typeface="新細明體" pitchFamily="18" charset="-120"/>
            </a:endParaRPr>
          </a:p>
        </p:txBody>
      </p:sp>
      <p:pic>
        <p:nvPicPr>
          <p:cNvPr id="8198" name="Picture 5" descr="image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1426" y="139700"/>
            <a:ext cx="7165975" cy="62626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200" name="AutoShape 7"/>
          <p:cNvSpPr>
            <a:spLocks/>
          </p:cNvSpPr>
          <p:nvPr/>
        </p:nvSpPr>
        <p:spPr bwMode="auto">
          <a:xfrm>
            <a:off x="3575050" y="4149725"/>
            <a:ext cx="2806700" cy="387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miter lim="800000"/>
          </a:ln>
          <a:effectLst/>
        </p:spPr>
        <p:txBody>
          <a:bodyPr lIns="45719" tIns="45719" rIns="45719" bIns="45719" anchor="ctr"/>
          <a:lstStyle/>
          <a:p>
            <a:pPr hangingPunct="0"/>
            <a:endParaRPr lang="zh-TW" altLang="zh-TW">
              <a:uFillTx/>
              <a:latin typeface="Arial" pitchFamily="34" charset="0"/>
              <a:ea typeface="新細明體" pitchFamily="18" charset="-12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uFillTx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701040" y="1317149"/>
          <a:ext cx="11140440" cy="5141915"/>
        </p:xfrm>
        <a:graphic>
          <a:graphicData uri="http://schemas.openxmlformats.org/drawingml/2006/table">
            <a:tbl>
              <a:tblPr/>
              <a:tblGrid>
                <a:gridCol w="5779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4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1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29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32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42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38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44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dirty="0">
                          <a:effectLst/>
                          <a:uFillTx/>
                          <a:latin typeface="新細明體"/>
                        </a:rPr>
                        <a:t>校系名稱及代碼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招生名額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外加名額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學群類別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招生名額各學群可選填志願數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外加名額各學群可選填志願數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校系分則詳細資料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國立臺灣師範大學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設計學系視覺設計組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(00233)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4%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3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2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國立臺灣師範大學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美術學系西畫組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(00234)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11%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dirty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3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國立臺灣師範大學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美術學系國畫組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(00235)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7%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4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中原大學 商業設計學系甲類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(00836)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26%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3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dirty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 dirty="0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5"/>
                        </a:rPr>
                        <a:t>詳細資料</a:t>
                      </a:r>
                      <a:endParaRPr lang="zh-TW" altLang="en-US" sz="1100" b="0" i="0" dirty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東海大學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美術學系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(00949)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14%</a:t>
                      </a:r>
                      <a:endParaRPr lang="zh-TW" altLang="en-US" sz="2000" b="0" i="0" dirty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dirty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6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國立清華大學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藝術與設計學系創作組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(01140)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4%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3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7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國立清華大學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藝術與設計學系設計組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(01141)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5%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3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8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輔仁大學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應用美術學系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(02051)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22%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6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9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國立高雄師範大學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美術學系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(02218)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20%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7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 dirty="0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10"/>
                        </a:rPr>
                        <a:t>詳細資料</a:t>
                      </a:r>
                      <a:endParaRPr lang="zh-TW" altLang="en-US" sz="1100" b="0" i="0" dirty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國立高雄師範大學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視覺設計學系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(02219)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0</a:t>
                      </a:r>
                      <a:endParaRPr lang="zh-TW" altLang="en-US" sz="2000" b="0" i="0" dirty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5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 dirty="0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11"/>
                        </a:rPr>
                        <a:t>詳細資料</a:t>
                      </a:r>
                      <a:endParaRPr lang="zh-TW" altLang="en-US" sz="1100" b="0" i="0" dirty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57920" y="520394"/>
            <a:ext cx="7963217" cy="738664"/>
          </a:xfrm>
          <a:prstGeom prst="rect">
            <a:avLst/>
          </a:prstGeom>
          <a:solidFill>
            <a:srgbClr val="EDF5FD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400" b="1" i="0" u="none" strike="noStrike" cap="none" normalizeH="0" baseline="0" dirty="0">
                <a:ln>
                  <a:noFill/>
                </a:ln>
                <a:solidFill>
                  <a:srgbClr val="00478D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107 </a:t>
            </a:r>
            <a:r>
              <a:rPr kumimoji="1" lang="zh-TW" sz="2400" b="1" i="0" u="none" strike="noStrike" cap="none" normalizeH="0" baseline="0" dirty="0">
                <a:ln>
                  <a:noFill/>
                </a:ln>
                <a:solidFill>
                  <a:srgbClr val="00478D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學年度大學繁星推薦入學招生</a:t>
            </a:r>
            <a:r>
              <a:rPr kumimoji="1" lang="en-US" altLang="zh-TW" sz="2400" b="1" i="0" u="none" strike="noStrike" cap="none" normalizeH="0" dirty="0">
                <a:ln>
                  <a:noFill/>
                </a:ln>
                <a:solidFill>
                  <a:srgbClr val="00478D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    </a:t>
            </a:r>
            <a:r>
              <a:rPr kumimoji="1" lang="zh-TW" sz="2400" b="1" i="0" u="none" strike="noStrike" cap="none" normalizeH="0" baseline="0" dirty="0">
                <a:ln>
                  <a:noFill/>
                </a:ln>
                <a:solidFill>
                  <a:srgbClr val="00478D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第五類學群校系查詢</a:t>
            </a:r>
            <a:r>
              <a:rPr kumimoji="1" lang="zh-TW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</a:br>
            <a:endParaRPr kumimoji="1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440923" y="734457"/>
            <a:ext cx="12192000" cy="0"/>
          </a:xfrm>
          <a:prstGeom prst="rect">
            <a:avLst/>
          </a:prstGeom>
          <a:solidFill>
            <a:srgbClr val="EDF5FD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altLang="zh-TW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新細明體" pitchFamily="18" charset="-12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細明體" pitchFamily="49" charset="-120"/>
                <a:ea typeface="細明體" pitchFamily="49" charset="-120"/>
                <a:cs typeface="新細明體" pitchFamily="18" charset="-120"/>
              </a:rPr>
              <a:t>&gt;&gt;</a:t>
            </a:r>
            <a:r>
              <a:rPr kumimoji="1" lang="zh-TW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細明體" pitchFamily="49" charset="-120"/>
                <a:ea typeface="細明體" pitchFamily="49" charset="-120"/>
                <a:cs typeface="新細明體" pitchFamily="18" charset="-120"/>
              </a:rPr>
              <a:t>校系分則查詢結果</a:t>
            </a:r>
            <a:r>
              <a:rPr kumimoji="1" lang="zh-TW" altLang="zh-TW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細明體" pitchFamily="49" charset="-120"/>
                <a:ea typeface="細明體" pitchFamily="49" charset="-120"/>
                <a:cs typeface="新細明體" pitchFamily="18" charset="-120"/>
              </a:rPr>
              <a:t>: 37 </a:t>
            </a:r>
            <a:r>
              <a:rPr kumimoji="1" lang="zh-TW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細明體" pitchFamily="49" charset="-120"/>
                <a:ea typeface="細明體" pitchFamily="49" charset="-120"/>
                <a:cs typeface="新細明體" pitchFamily="18" charset="-120"/>
              </a:rPr>
              <a:t>筆</a:t>
            </a:r>
            <a:endParaRPr kumimoji="1" lang="zh-TW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細明體" pitchFamily="49" charset="-120"/>
              <a:ea typeface="細明體" pitchFamily="49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uFillTx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96240" y="1317149"/>
          <a:ext cx="11445240" cy="5333246"/>
        </p:xfrm>
        <a:graphic>
          <a:graphicData uri="http://schemas.openxmlformats.org/drawingml/2006/table">
            <a:tbl>
              <a:tblPr/>
              <a:tblGrid>
                <a:gridCol w="6375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67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29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32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42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38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44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dirty="0">
                          <a:effectLst/>
                          <a:uFillTx/>
                          <a:latin typeface="新細明體"/>
                        </a:rPr>
                        <a:t>校系名稱及代碼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招生名額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外加名額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dirty="0">
                          <a:effectLst/>
                          <a:uFillTx/>
                          <a:latin typeface="新細明體"/>
                        </a:rPr>
                        <a:t>學群類別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招生名額各學群可選填志願數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外加名額各學群可選填志願數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校系分則詳細資料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國立彰化師範大學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美術學系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(02322)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10%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5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dirty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2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國立臺北藝術大學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美術學系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(02809)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4%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6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dirty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3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國立臺北藝術大學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動畫學系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(02810)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1%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4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國立臺中教育大學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美術學系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(03117)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19%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15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5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國立臺北教育大學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藝術與造形設計學系藝術組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(03217)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4%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7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6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國立臺南大學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視覺藝術與設計學系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(03319)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0</a:t>
                      </a:r>
                      <a:endParaRPr lang="zh-TW" altLang="en-US" sz="2000" b="0" i="0" dirty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5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7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國立東華大學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藝術與設計學系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(03440)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14%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8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國立屏東大學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視覺藝術學系造形藝術組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(03626)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26%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9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國立臺東大學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美術產業學系 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(03817)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42%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dirty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10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大葉大學 </a:t>
                      </a:r>
                      <a:r>
                        <a:rPr lang="zh-TW" altLang="en-US" sz="20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造形藝術學系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(</a:t>
                      </a:r>
                      <a:r>
                        <a:rPr lang="zh-TW" altLang="en-US" sz="2000" b="1" i="0" dirty="0">
                          <a:effectLst/>
                          <a:uFillTx/>
                          <a:latin typeface="新細明體"/>
                        </a:rPr>
                        <a:t>工藝文創組</a:t>
                      </a:r>
                      <a:r>
                        <a:rPr lang="en-US" altLang="zh-TW" sz="2000" b="1" i="0" dirty="0">
                          <a:effectLst/>
                          <a:uFillTx/>
                          <a:latin typeface="新細明體"/>
                        </a:rPr>
                        <a:t>) (04253)</a:t>
                      </a:r>
                      <a:r>
                        <a:rPr lang="en-US" altLang="zh-TW" sz="20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42%</a:t>
                      </a:r>
                      <a:endParaRPr lang="zh-TW" altLang="en-US" sz="20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i="0">
                          <a:effectLst/>
                          <a:uFillTx/>
                          <a:latin typeface="新細明體"/>
                        </a:rPr>
                        <a:t>7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 dirty="0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11"/>
                        </a:rPr>
                        <a:t>詳細資料</a:t>
                      </a:r>
                      <a:endParaRPr lang="zh-TW" altLang="en-US" sz="1100" b="0" i="0" dirty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57920" y="520394"/>
            <a:ext cx="7963217" cy="738664"/>
          </a:xfrm>
          <a:prstGeom prst="rect">
            <a:avLst/>
          </a:prstGeom>
          <a:solidFill>
            <a:srgbClr val="EDF5FD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400" b="1" i="0" u="none" strike="noStrike" cap="none" normalizeH="0" baseline="0" dirty="0">
                <a:ln>
                  <a:noFill/>
                </a:ln>
                <a:solidFill>
                  <a:srgbClr val="00478D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107 </a:t>
            </a:r>
            <a:r>
              <a:rPr kumimoji="1" lang="zh-TW" sz="2400" b="1" i="0" u="none" strike="noStrike" cap="none" normalizeH="0" baseline="0" dirty="0">
                <a:ln>
                  <a:noFill/>
                </a:ln>
                <a:solidFill>
                  <a:srgbClr val="00478D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學年度大學繁星推薦入學招生</a:t>
            </a:r>
            <a:r>
              <a:rPr kumimoji="1" lang="en-US" altLang="zh-TW" sz="2400" b="1" i="0" u="none" strike="noStrike" cap="none" normalizeH="0" dirty="0">
                <a:ln>
                  <a:noFill/>
                </a:ln>
                <a:solidFill>
                  <a:srgbClr val="00478D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    </a:t>
            </a:r>
            <a:r>
              <a:rPr kumimoji="1" lang="zh-TW" sz="2400" b="1" i="0" u="none" strike="noStrike" cap="none" normalizeH="0" baseline="0" dirty="0">
                <a:ln>
                  <a:noFill/>
                </a:ln>
                <a:solidFill>
                  <a:srgbClr val="00478D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第五類學群校系查詢</a:t>
            </a:r>
            <a:r>
              <a:rPr kumimoji="1" lang="zh-TW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</a:br>
            <a:endParaRPr kumimoji="1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440923" y="734457"/>
            <a:ext cx="12192000" cy="0"/>
          </a:xfrm>
          <a:prstGeom prst="rect">
            <a:avLst/>
          </a:prstGeom>
          <a:solidFill>
            <a:srgbClr val="EDF5FD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altLang="zh-TW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新細明體" pitchFamily="18" charset="-12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細明體" pitchFamily="49" charset="-120"/>
                <a:ea typeface="細明體" pitchFamily="49" charset="-120"/>
                <a:cs typeface="新細明體" pitchFamily="18" charset="-120"/>
              </a:rPr>
              <a:t>&gt;&gt;</a:t>
            </a:r>
            <a:r>
              <a:rPr kumimoji="1" lang="zh-TW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細明體" pitchFamily="49" charset="-120"/>
                <a:ea typeface="細明體" pitchFamily="49" charset="-120"/>
                <a:cs typeface="新細明體" pitchFamily="18" charset="-120"/>
              </a:rPr>
              <a:t>校系分則查詢結果</a:t>
            </a:r>
            <a:r>
              <a:rPr kumimoji="1" lang="zh-TW" altLang="zh-TW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細明體" pitchFamily="49" charset="-120"/>
                <a:ea typeface="細明體" pitchFamily="49" charset="-120"/>
                <a:cs typeface="新細明體" pitchFamily="18" charset="-120"/>
              </a:rPr>
              <a:t>: 37 </a:t>
            </a:r>
            <a:r>
              <a:rPr kumimoji="1" lang="zh-TW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細明體" pitchFamily="49" charset="-120"/>
                <a:ea typeface="細明體" pitchFamily="49" charset="-120"/>
                <a:cs typeface="新細明體" pitchFamily="18" charset="-120"/>
              </a:rPr>
              <a:t>筆</a:t>
            </a:r>
            <a:endParaRPr kumimoji="1" lang="zh-TW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細明體" pitchFamily="49" charset="-120"/>
              <a:ea typeface="細明體" pitchFamily="49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uFillTx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96240" y="1317149"/>
          <a:ext cx="11445240" cy="5566345"/>
        </p:xfrm>
        <a:graphic>
          <a:graphicData uri="http://schemas.openxmlformats.org/drawingml/2006/table">
            <a:tbl>
              <a:tblPr/>
              <a:tblGrid>
                <a:gridCol w="6084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4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1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29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32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42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38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44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dirty="0">
                          <a:effectLst/>
                          <a:uFillTx/>
                          <a:latin typeface="新細明體"/>
                        </a:rPr>
                        <a:t>校系名稱及代碼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招生名額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外加名額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dirty="0">
                          <a:effectLst/>
                          <a:uFillTx/>
                          <a:latin typeface="新細明體"/>
                        </a:rPr>
                        <a:t>學群類別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招生名額各學群可選填志願數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外加名額各學群可選填志願數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校系分則詳細資料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06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大葉大學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造形藝術學系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藝術創作組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) (04254)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0</a:t>
                      </a:r>
                      <a:endParaRPr lang="zh-TW" altLang="en-US" sz="1800" b="0" i="0" dirty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dirty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2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華梵大學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美術與文創學系美術創作組 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(04414)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26%</a:t>
                      </a:r>
                      <a:endParaRPr lang="zh-TW" altLang="en-US" sz="18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3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3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實踐大學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資訊模擬與設計學系</a:t>
                      </a:r>
                      <a:endParaRPr lang="en-US" altLang="zh-TW" sz="1800" b="1" i="0" dirty="0">
                        <a:effectLst/>
                        <a:uFillTx/>
                        <a:latin typeface="新細明體"/>
                      </a:endParaRPr>
                    </a:p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視覺傳達設計組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高雄校區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) (05056)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43%</a:t>
                      </a:r>
                      <a:endParaRPr lang="zh-TW" altLang="en-US" sz="1800" b="0" i="0" dirty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3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4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實踐大學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服飾設計與經營學系美術設計組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高雄校區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) (05057)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21%</a:t>
                      </a:r>
                      <a:endParaRPr lang="zh-TW" altLang="en-US" sz="1800" b="0" i="0" dirty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7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3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5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實踐大學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時尚設計學系</a:t>
                      </a:r>
                      <a:endParaRPr lang="en-US" altLang="zh-TW" sz="1800" b="1" i="0" dirty="0">
                        <a:effectLst/>
                        <a:uFillTx/>
                        <a:latin typeface="新細明體"/>
                      </a:endParaRPr>
                    </a:p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媒體影像傳達設計組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高雄校區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) (05058)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18%</a:t>
                      </a:r>
                      <a:endParaRPr lang="zh-TW" altLang="en-US" sz="1800" b="0" i="0" dirty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3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3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6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實踐大學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電腦動畫學士學位學程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高雄校區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)(05059)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45%</a:t>
                      </a:r>
                      <a:endParaRPr lang="zh-TW" altLang="en-US" sz="1800" b="0" i="0" dirty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7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長榮大學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美術學系 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(05157)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38%</a:t>
                      </a:r>
                      <a:endParaRPr lang="zh-TW" altLang="en-US" sz="18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8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長榮大學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書畫藝術學系 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(05158)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35%</a:t>
                      </a:r>
                      <a:endParaRPr lang="zh-TW" altLang="en-US" sz="18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9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國立臺灣藝術大學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美術學系 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(05606)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1%</a:t>
                      </a:r>
                      <a:endParaRPr lang="zh-TW" altLang="en-US" sz="18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5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10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國立臺灣藝術大學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書畫藝術學系 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(05607)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4%</a:t>
                      </a:r>
                      <a:endParaRPr lang="zh-TW" altLang="en-US" sz="18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5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 dirty="0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11"/>
                        </a:rPr>
                        <a:t>詳細資料</a:t>
                      </a:r>
                      <a:endParaRPr lang="zh-TW" altLang="en-US" sz="1100" b="0" i="0" dirty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57920" y="520394"/>
            <a:ext cx="7963217" cy="738664"/>
          </a:xfrm>
          <a:prstGeom prst="rect">
            <a:avLst/>
          </a:prstGeom>
          <a:solidFill>
            <a:srgbClr val="EDF5FD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400" b="1" i="0" u="none" strike="noStrike" cap="none" normalizeH="0" baseline="0" dirty="0">
                <a:ln>
                  <a:noFill/>
                </a:ln>
                <a:solidFill>
                  <a:srgbClr val="00478D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107 </a:t>
            </a:r>
            <a:r>
              <a:rPr kumimoji="1" lang="zh-TW" sz="2400" b="1" i="0" u="none" strike="noStrike" cap="none" normalizeH="0" baseline="0" dirty="0">
                <a:ln>
                  <a:noFill/>
                </a:ln>
                <a:solidFill>
                  <a:srgbClr val="00478D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學年度大學繁星推薦入學招生</a:t>
            </a:r>
            <a:r>
              <a:rPr kumimoji="1" lang="en-US" altLang="zh-TW" sz="2400" b="1" i="0" u="none" strike="noStrike" cap="none" normalizeH="0" dirty="0">
                <a:ln>
                  <a:noFill/>
                </a:ln>
                <a:solidFill>
                  <a:srgbClr val="00478D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    </a:t>
            </a:r>
            <a:r>
              <a:rPr kumimoji="1" lang="zh-TW" sz="2400" b="1" i="0" u="none" strike="noStrike" cap="none" normalizeH="0" baseline="0" dirty="0">
                <a:ln>
                  <a:noFill/>
                </a:ln>
                <a:solidFill>
                  <a:srgbClr val="00478D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第五類學群校系查詢</a:t>
            </a:r>
            <a:r>
              <a:rPr kumimoji="1" lang="zh-TW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</a:br>
            <a:endParaRPr kumimoji="1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440923" y="734457"/>
            <a:ext cx="12192000" cy="0"/>
          </a:xfrm>
          <a:prstGeom prst="rect">
            <a:avLst/>
          </a:prstGeom>
          <a:solidFill>
            <a:srgbClr val="EDF5FD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altLang="zh-TW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新細明體" pitchFamily="18" charset="-12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細明體" pitchFamily="49" charset="-120"/>
                <a:ea typeface="細明體" pitchFamily="49" charset="-120"/>
                <a:cs typeface="新細明體" pitchFamily="18" charset="-120"/>
              </a:rPr>
              <a:t>&gt;&gt;</a:t>
            </a:r>
            <a:r>
              <a:rPr kumimoji="1" lang="zh-TW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細明體" pitchFamily="49" charset="-120"/>
                <a:ea typeface="細明體" pitchFamily="49" charset="-120"/>
                <a:cs typeface="新細明體" pitchFamily="18" charset="-120"/>
              </a:rPr>
              <a:t>校系分則查詢結果</a:t>
            </a:r>
            <a:r>
              <a:rPr kumimoji="1" lang="zh-TW" altLang="zh-TW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細明體" pitchFamily="49" charset="-120"/>
                <a:ea typeface="細明體" pitchFamily="49" charset="-120"/>
                <a:cs typeface="新細明體" pitchFamily="18" charset="-120"/>
              </a:rPr>
              <a:t>: 37 </a:t>
            </a:r>
            <a:r>
              <a:rPr kumimoji="1" lang="zh-TW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細明體" pitchFamily="49" charset="-120"/>
                <a:ea typeface="細明體" pitchFamily="49" charset="-120"/>
                <a:cs typeface="新細明體" pitchFamily="18" charset="-120"/>
              </a:rPr>
              <a:t>筆</a:t>
            </a:r>
            <a:endParaRPr kumimoji="1" lang="zh-TW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細明體" pitchFamily="49" charset="-120"/>
              <a:ea typeface="細明體" pitchFamily="49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uFillTx/>
                <a:latin typeface="Adobe 繁黑體 Std B" pitchFamily="34" charset="-120"/>
                <a:ea typeface="Adobe 繁黑體 Std B" pitchFamily="34" charset="-120"/>
              </a:rPr>
              <a:t>國中美術班學生升學路徑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uFillTx/>
            </a:endParaRPr>
          </a:p>
          <a:p>
            <a:r>
              <a:rPr lang="zh-TW" altLang="en-US" sz="3200" dirty="0">
                <a:solidFill>
                  <a:srgbClr val="FF0000"/>
                </a:solidFill>
                <a:uFillTx/>
              </a:rPr>
              <a:t>直</a:t>
            </a:r>
            <a:r>
              <a:rPr lang="zh-TW" altLang="en-US" sz="3200" dirty="0" smtClean="0">
                <a:solidFill>
                  <a:srgbClr val="FF0000"/>
                </a:solidFill>
                <a:uFillTx/>
              </a:rPr>
              <a:t>升</a:t>
            </a:r>
            <a:r>
              <a:rPr lang="zh-TW" altLang="en-US" sz="3200" dirty="0" smtClean="0">
                <a:solidFill>
                  <a:schemeClr val="accent6"/>
                </a:solidFill>
                <a:uFillTx/>
              </a:rPr>
              <a:t>高中</a:t>
            </a:r>
            <a:r>
              <a:rPr lang="zh-TW" altLang="en-US" sz="3200" dirty="0">
                <a:solidFill>
                  <a:schemeClr val="accent6"/>
                </a:solidFill>
                <a:uFillTx/>
              </a:rPr>
              <a:t>普通班</a:t>
            </a:r>
            <a:endParaRPr lang="en-US" altLang="zh-TW" sz="3200" dirty="0">
              <a:solidFill>
                <a:schemeClr val="accent6"/>
              </a:solidFill>
              <a:uFillTx/>
            </a:endParaRPr>
          </a:p>
          <a:p>
            <a:r>
              <a:rPr lang="zh-TW" altLang="en-US" sz="3200" dirty="0">
                <a:uFillTx/>
              </a:rPr>
              <a:t>參加教育</a:t>
            </a:r>
            <a:r>
              <a:rPr lang="zh-TW" altLang="en-US" sz="3200" dirty="0">
                <a:solidFill>
                  <a:srgbClr val="FF0000"/>
                </a:solidFill>
                <a:uFillTx/>
              </a:rPr>
              <a:t>會考</a:t>
            </a:r>
            <a:r>
              <a:rPr lang="zh-TW" altLang="en-US" sz="3200" dirty="0">
                <a:uFillTx/>
              </a:rPr>
              <a:t>就讀</a:t>
            </a:r>
            <a:r>
              <a:rPr lang="zh-TW" altLang="en-US" sz="3200" dirty="0">
                <a:solidFill>
                  <a:srgbClr val="FF0000"/>
                </a:solidFill>
                <a:uFillTx/>
              </a:rPr>
              <a:t>高中</a:t>
            </a:r>
            <a:r>
              <a:rPr lang="zh-TW" altLang="en-US" sz="3200" dirty="0">
                <a:uFillTx/>
              </a:rPr>
              <a:t>或</a:t>
            </a:r>
            <a:r>
              <a:rPr lang="zh-TW" altLang="en-US" sz="3200" dirty="0">
                <a:solidFill>
                  <a:srgbClr val="FF0000"/>
                </a:solidFill>
                <a:uFillTx/>
              </a:rPr>
              <a:t>高職</a:t>
            </a:r>
            <a:endParaRPr lang="en-US" altLang="zh-TW" sz="3200" dirty="0">
              <a:solidFill>
                <a:srgbClr val="FF0000"/>
              </a:solidFill>
              <a:uFillTx/>
            </a:endParaRPr>
          </a:p>
          <a:p>
            <a:r>
              <a:rPr lang="zh-TW" altLang="en-US" sz="3200" dirty="0">
                <a:uFillTx/>
              </a:rPr>
              <a:t>參加</a:t>
            </a:r>
            <a:r>
              <a:rPr lang="zh-TW" altLang="en-US" sz="3200" dirty="0">
                <a:solidFill>
                  <a:srgbClr val="FF0000"/>
                </a:solidFill>
                <a:uFillTx/>
              </a:rPr>
              <a:t>五專</a:t>
            </a:r>
            <a:r>
              <a:rPr lang="zh-TW" altLang="en-US" sz="3200" dirty="0">
                <a:uFillTx/>
              </a:rPr>
              <a:t>免試</a:t>
            </a:r>
            <a:endParaRPr lang="en-US" altLang="zh-TW" sz="3200" dirty="0">
              <a:uFillTx/>
            </a:endParaRPr>
          </a:p>
          <a:p>
            <a:r>
              <a:rPr lang="zh-TW" altLang="en-US" sz="3200" b="1" dirty="0">
                <a:uFillTx/>
              </a:rPr>
              <a:t>參加</a:t>
            </a:r>
            <a:r>
              <a:rPr lang="zh-TW" altLang="en-US" sz="3200" b="1" dirty="0">
                <a:solidFill>
                  <a:srgbClr val="FF0000"/>
                </a:solidFill>
                <a:uFillTx/>
              </a:rPr>
              <a:t>術科</a:t>
            </a:r>
            <a:r>
              <a:rPr lang="zh-TW" altLang="en-US" sz="3200" b="1" dirty="0">
                <a:uFillTx/>
              </a:rPr>
              <a:t>考試</a:t>
            </a:r>
            <a:r>
              <a:rPr lang="zh-TW" altLang="en-US" sz="3200" b="1" dirty="0">
                <a:solidFill>
                  <a:srgbClr val="FF0000"/>
                </a:solidFill>
                <a:uFillTx/>
              </a:rPr>
              <a:t>選填</a:t>
            </a:r>
            <a:r>
              <a:rPr lang="zh-TW" altLang="en-US" sz="3200" b="1" dirty="0">
                <a:uFillTx/>
              </a:rPr>
              <a:t>中區</a:t>
            </a:r>
            <a:r>
              <a:rPr lang="zh-TW" altLang="en-US" sz="3200" b="1" dirty="0">
                <a:solidFill>
                  <a:srgbClr val="FF0000"/>
                </a:solidFill>
                <a:uFillTx/>
              </a:rPr>
              <a:t>高中美術班</a:t>
            </a:r>
            <a:r>
              <a:rPr lang="en-US" altLang="zh-TW" sz="3200" dirty="0">
                <a:solidFill>
                  <a:srgbClr val="7030A0"/>
                </a:solidFill>
              </a:rPr>
              <a:t>※</a:t>
            </a:r>
            <a:endParaRPr lang="en-US" altLang="zh-TW" sz="3200" b="1" dirty="0">
              <a:solidFill>
                <a:srgbClr val="FF0000"/>
              </a:solidFill>
              <a:uFillTx/>
            </a:endParaRPr>
          </a:p>
          <a:p>
            <a:pPr marL="0" indent="0">
              <a:buNone/>
            </a:pPr>
            <a:endParaRPr lang="en-US" altLang="zh-TW" dirty="0">
              <a:uFillTx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7920" y="514613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uFillTx/>
                <a:hlinkClick r:id="rId2"/>
              </a:rPr>
              <a:t>https://www.caac.ccu.edu.tw/star107/system/107ColQry_forstar_9sde/SGroup5.htm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endParaRPr lang="zh-TW" altLang="en-US" sz="2400" dirty="0">
              <a:uFillTx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96240" y="1317149"/>
          <a:ext cx="11445240" cy="3828985"/>
        </p:xfrm>
        <a:graphic>
          <a:graphicData uri="http://schemas.openxmlformats.org/drawingml/2006/table">
            <a:tbl>
              <a:tblPr/>
              <a:tblGrid>
                <a:gridCol w="6084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4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1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29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32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42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38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44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i="0" dirty="0">
                          <a:effectLst/>
                          <a:uFillTx/>
                          <a:latin typeface="新細明體"/>
                        </a:rPr>
                        <a:t>校系名稱及代碼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招生名額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外加名額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dirty="0">
                          <a:effectLst/>
                          <a:uFillTx/>
                          <a:latin typeface="新細明體"/>
                        </a:rPr>
                        <a:t>學群類別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招生名額各學群可選填志願數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外加名額各學群可選填志願數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校系分則詳細資料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06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國立臺灣藝術大學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雕塑學系 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(05608)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7%</a:t>
                      </a:r>
                      <a:endParaRPr lang="zh-TW" altLang="en-US" sz="18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5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sng">
                          <a:solidFill>
                            <a:srgbClr val="FF0000"/>
                          </a:solidFill>
                          <a:effectLst/>
                          <a:uFillTx/>
                          <a:latin typeface="新細明"/>
                          <a:hlinkClick r:id="rId3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國立臺灣藝術大學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古蹟藝術修護學系 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(05609)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18%</a:t>
                      </a:r>
                      <a:endParaRPr lang="zh-TW" altLang="en-US" sz="18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5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2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4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國立臺灣藝術大學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視覺傳達設計學系 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(05610)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19%</a:t>
                      </a:r>
                      <a:endParaRPr lang="zh-TW" altLang="en-US" sz="18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5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5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國立臺灣藝術大學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工藝設計學系 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(05611)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1%</a:t>
                      </a:r>
                      <a:endParaRPr lang="zh-TW" altLang="en-US" sz="18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5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6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國立臺灣藝術大學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多媒體動畫藝術學系 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(05612)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7%</a:t>
                      </a:r>
                      <a:endParaRPr lang="zh-TW" altLang="en-US" sz="18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5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4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7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國立臺南藝術大學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材質創作與設計系 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(06303)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7%</a:t>
                      </a:r>
                      <a:endParaRPr lang="zh-TW" altLang="en-US" sz="18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6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8"/>
                        </a:rPr>
                        <a:t>詳細資料</a:t>
                      </a:r>
                      <a:endParaRPr lang="zh-TW" altLang="en-US" sz="1100" b="0" i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國立嘉義大學 </a:t>
                      </a:r>
                      <a:r>
                        <a:rPr lang="zh-TW" altLang="en-US" sz="1800" b="1" i="0" baseline="0" dirty="0">
                          <a:effectLst/>
                          <a:uFillTx/>
                          <a:latin typeface="新細明體"/>
                        </a:rPr>
                        <a:t> </a:t>
                      </a:r>
                      <a:r>
                        <a:rPr lang="zh-TW" altLang="en-US" sz="1800" b="1" i="0" dirty="0">
                          <a:effectLst/>
                          <a:uFillTx/>
                          <a:latin typeface="新細明體"/>
                        </a:rPr>
                        <a:t>視覺藝術學系 </a:t>
                      </a:r>
                      <a:r>
                        <a:rPr lang="en-US" altLang="zh-TW" sz="1800" b="1" i="0" dirty="0">
                          <a:effectLst/>
                          <a:uFillTx/>
                          <a:latin typeface="新細明體"/>
                        </a:rPr>
                        <a:t>(10039)</a:t>
                      </a:r>
                      <a:r>
                        <a:rPr lang="en-US" altLang="zh-TW" sz="1800" b="1" i="0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/>
                        </a:rPr>
                        <a:t>11%</a:t>
                      </a:r>
                      <a:endParaRPr lang="zh-TW" altLang="en-US" sz="1800" b="0" i="0" dirty="0">
                        <a:solidFill>
                          <a:srgbClr val="FF0000"/>
                        </a:solidFill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5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effectLst/>
                          <a:uFillTx/>
                          <a:latin typeface="新細明體"/>
                        </a:rPr>
                        <a:t>無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>
                          <a:effectLst/>
                          <a:uFillTx/>
                          <a:latin typeface="新細明體"/>
                        </a:rPr>
                        <a:t>第五類學群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>
                          <a:effectLst/>
                          <a:uFillTx/>
                          <a:latin typeface="新細明體"/>
                        </a:rPr>
                        <a:t>1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dirty="0">
                          <a:effectLst/>
                          <a:uFillTx/>
                          <a:latin typeface="新細明體"/>
                        </a:rPr>
                        <a:t>--</a:t>
                      </a: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b="0" i="0" u="none" strike="noStrike" dirty="0">
                          <a:solidFill>
                            <a:srgbClr val="000099"/>
                          </a:solidFill>
                          <a:effectLst/>
                          <a:uFillTx/>
                          <a:latin typeface="新細明"/>
                          <a:hlinkClick r:id="rId9"/>
                        </a:rPr>
                        <a:t>詳細資料</a:t>
                      </a:r>
                      <a:endParaRPr lang="zh-TW" altLang="en-US" sz="1100" b="0" i="0" dirty="0">
                        <a:effectLst/>
                        <a:uFillTx/>
                        <a:latin typeface="新細明體"/>
                      </a:endParaRPr>
                    </a:p>
                  </a:txBody>
                  <a:tcPr marL="15240" marR="15240" marT="15240" marB="15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57920" y="520394"/>
            <a:ext cx="7963217" cy="738664"/>
          </a:xfrm>
          <a:prstGeom prst="rect">
            <a:avLst/>
          </a:prstGeom>
          <a:solidFill>
            <a:srgbClr val="EDF5FD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400" b="1" i="0" u="none" strike="noStrike" cap="none" normalizeH="0" baseline="0" dirty="0">
                <a:ln>
                  <a:noFill/>
                </a:ln>
                <a:solidFill>
                  <a:srgbClr val="00478D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107 </a:t>
            </a:r>
            <a:r>
              <a:rPr kumimoji="1" lang="zh-TW" sz="2400" b="1" i="0" u="none" strike="noStrike" cap="none" normalizeH="0" baseline="0" dirty="0">
                <a:ln>
                  <a:noFill/>
                </a:ln>
                <a:solidFill>
                  <a:srgbClr val="00478D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學年度大學繁星推薦入學招生</a:t>
            </a:r>
            <a:r>
              <a:rPr kumimoji="1" lang="en-US" altLang="zh-TW" sz="2400" b="1" i="0" u="none" strike="noStrike" cap="none" normalizeH="0" dirty="0">
                <a:ln>
                  <a:noFill/>
                </a:ln>
                <a:solidFill>
                  <a:srgbClr val="00478D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    </a:t>
            </a:r>
            <a:r>
              <a:rPr kumimoji="1" lang="zh-TW" sz="2400" b="1" i="0" u="none" strike="noStrike" cap="none" normalizeH="0" baseline="0" dirty="0">
                <a:ln>
                  <a:noFill/>
                </a:ln>
                <a:solidFill>
                  <a:srgbClr val="00478D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第五類學群校系查詢</a:t>
            </a:r>
            <a:r>
              <a:rPr kumimoji="1" lang="zh-TW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</a:br>
            <a:endParaRPr kumimoji="1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440923" y="734457"/>
            <a:ext cx="12192000" cy="0"/>
          </a:xfrm>
          <a:prstGeom prst="rect">
            <a:avLst/>
          </a:prstGeom>
          <a:solidFill>
            <a:srgbClr val="EDF5FD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altLang="zh-TW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新細明體" pitchFamily="18" charset="-12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細明體" pitchFamily="49" charset="-120"/>
                <a:ea typeface="細明體" pitchFamily="49" charset="-120"/>
                <a:cs typeface="新細明體" pitchFamily="18" charset="-120"/>
              </a:rPr>
              <a:t>&gt;&gt;</a:t>
            </a:r>
            <a:r>
              <a:rPr kumimoji="1" lang="zh-TW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細明體" pitchFamily="49" charset="-120"/>
                <a:ea typeface="細明體" pitchFamily="49" charset="-120"/>
                <a:cs typeface="新細明體" pitchFamily="18" charset="-120"/>
              </a:rPr>
              <a:t>校系分則查詢結果</a:t>
            </a:r>
            <a:r>
              <a:rPr kumimoji="1" lang="zh-TW" altLang="zh-TW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細明體" pitchFamily="49" charset="-120"/>
                <a:ea typeface="細明體" pitchFamily="49" charset="-120"/>
                <a:cs typeface="新細明體" pitchFamily="18" charset="-120"/>
              </a:rPr>
              <a:t>: 37 </a:t>
            </a:r>
            <a:r>
              <a:rPr kumimoji="1" lang="zh-TW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細明體" pitchFamily="49" charset="-120"/>
                <a:ea typeface="細明體" pitchFamily="49" charset="-120"/>
                <a:cs typeface="新細明體" pitchFamily="18" charset="-120"/>
              </a:rPr>
              <a:t>筆</a:t>
            </a:r>
            <a:endParaRPr kumimoji="1" lang="zh-TW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細明體" pitchFamily="49" charset="-120"/>
              <a:ea typeface="細明體" pitchFamily="49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9560" y="66214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uFillTx/>
              </a:rPr>
              <a:t>107 </a:t>
            </a:r>
            <a:r>
              <a:rPr lang="zh-TW" altLang="en-US" b="1" dirty="0">
                <a:uFillTx/>
              </a:rPr>
              <a:t>學年度大學個人申請入學招生</a:t>
            </a:r>
            <a:r>
              <a:rPr lang="en-US" altLang="zh-TW" b="1" dirty="0">
                <a:uFillTx/>
              </a:rPr>
              <a:t/>
            </a:r>
            <a:br>
              <a:rPr lang="en-US" altLang="zh-TW" b="1" dirty="0">
                <a:uFillTx/>
              </a:rPr>
            </a:br>
            <a:r>
              <a:rPr lang="zh-TW" altLang="en-US" b="1" dirty="0">
                <a:uFillTx/>
              </a:rPr>
              <a:t>校系分則查詢</a:t>
            </a:r>
            <a:br>
              <a:rPr lang="zh-TW" altLang="en-US" b="1" dirty="0">
                <a:uFillTx/>
              </a:rPr>
            </a:br>
            <a:r>
              <a:rPr lang="zh-TW" altLang="en-US" b="1" dirty="0">
                <a:uFillTx/>
              </a:rPr>
              <a:t/>
            </a:r>
            <a:br>
              <a:rPr lang="zh-TW" altLang="en-US" b="1" dirty="0">
                <a:uFillTx/>
              </a:rPr>
            </a:br>
            <a:r>
              <a:rPr lang="zh-TW" altLang="en-US" dirty="0">
                <a:uFillTx/>
              </a:rPr>
              <a:t>美術術科校系 共</a:t>
            </a:r>
            <a:r>
              <a:rPr lang="en-US" altLang="zh-TW" dirty="0">
                <a:uFillTx/>
              </a:rPr>
              <a:t>46</a:t>
            </a:r>
            <a:r>
              <a:rPr lang="zh-TW" altLang="en-US" dirty="0">
                <a:uFillTx/>
              </a:rPr>
              <a:t>筆資料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983865"/>
            <a:ext cx="10515600" cy="4351338"/>
          </a:xfrm>
        </p:spPr>
        <p:txBody>
          <a:bodyPr/>
          <a:lstStyle/>
          <a:p>
            <a:r>
              <a:rPr lang="en-US" altLang="zh-TW" dirty="0">
                <a:uFillTx/>
                <a:hlinkClick r:id="rId2"/>
              </a:rPr>
              <a:t>https://www.caac.ccu.edu.tw/apply107/system/107ColQry_forapply_4hgd9/Type3.htm</a:t>
            </a:r>
            <a:endParaRPr lang="en-US" altLang="zh-TW" dirty="0">
              <a:uFillTx/>
            </a:endParaRPr>
          </a:p>
          <a:p>
            <a:endParaRPr lang="zh-TW" altLang="en-US" dirty="0">
              <a:uFillTx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6" name="Group 4"/>
          <p:cNvGraphicFramePr>
            <a:graphicFrameLocks noGrp="1"/>
          </p:cNvGraphicFramePr>
          <p:nvPr/>
        </p:nvGraphicFramePr>
        <p:xfrm>
          <a:off x="1703513" y="116633"/>
          <a:ext cx="8836025" cy="6492875"/>
        </p:xfrm>
        <a:graphic>
          <a:graphicData uri="http://schemas.openxmlformats.org/drawingml/2006/table">
            <a:tbl>
              <a:tblPr/>
              <a:tblGrid>
                <a:gridCol w="889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8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217">
                <a:tc gridSpan="3"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學生</a:t>
                      </a:r>
                      <a:r>
                        <a:rPr kumimoji="0" lang="zh-TW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適合哪種大學入學管道?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3" marR="45723" marT="45729" marB="4572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561"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入學管道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3" marR="45723" marT="45729" marB="4572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招生方法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3" marR="45723" marT="45729" marB="4572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適合的學生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3" marR="45723" marT="45729" marB="45729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3665"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繁星推薦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3" marR="45723" marT="45729" marB="4572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大學依照學系性質來</a:t>
                      </a: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分學群招生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，高中向大學推薦符合推薦條件之應屆畢業生。</a:t>
                      </a:r>
                    </a:p>
                  </a:txBody>
                  <a:tcPr marL="45723" marR="45723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在校成績排名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必須有相當程度領先。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學測成績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符合學校設定的標準，對人數較少的社區高中或私校生較有利。</a:t>
                      </a:r>
                      <a:endParaRPr kumimoji="0" lang="zh-TW" altLang="zh-TW" sz="2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Helvetica" charset="0"/>
                      </a:endParaRPr>
                    </a:p>
                  </a:txBody>
                  <a:tcPr marL="45723" marR="45723" marT="45729" marB="45729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5319"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個人申請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3" marR="45723" marT="45729" marB="4572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採用兩階段考試，</a:t>
                      </a: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第一階段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依照</a:t>
                      </a: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學測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進行篩選，</a:t>
                      </a: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第二階段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考試則依各學校有所不同，含</a:t>
                      </a: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口試、筆試、資料審查及實作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等。符合大學校系報名資格之學生，每人以申請</a:t>
                      </a: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6校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系為限。</a:t>
                      </a:r>
                    </a:p>
                  </a:txBody>
                  <a:tcPr marL="45723" marR="45723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適合</a:t>
                      </a: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性向較明確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，有</a:t>
                      </a: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特殊才能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獲</a:t>
                      </a: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相關經驗、比賽得獎者</a:t>
                      </a: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，口語表達能力佳更好。例如:想申請書畫系，若在校曾餐與多項校內外競賽得獎者，或曾有作品刊登在報章雜誌、比賽畫冊上等等也有加分。</a:t>
                      </a:r>
                    </a:p>
                  </a:txBody>
                  <a:tcPr marL="45723" marR="45723" marT="45729" marB="45729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3113"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考試分發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3" marR="45723" marT="45729" marB="4572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應屆、非應屆都可以報名，依考生</a:t>
                      </a:r>
                      <a:r>
                        <a:rPr kumimoji="0" lang="zh-TW" altLang="zh-TW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志願序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及</a:t>
                      </a:r>
                      <a:r>
                        <a:rPr kumimoji="0" lang="zh-TW" altLang="zh-TW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校系採計之考科</a:t>
                      </a:r>
                      <a:r>
                        <a:rPr kumimoji="0" lang="zh-TW" altLang="zh-TW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組合成績分發率取。</a:t>
                      </a:r>
                    </a:p>
                  </a:txBody>
                  <a:tcPr marL="45723" marR="45723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特殊學科成績好。但性向不明確、繁星及申請入學落榜者。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3" marR="45723" marT="45729" marB="45729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uFillTx/>
              </a:rPr>
              <a:t>選擇</a:t>
            </a:r>
            <a:r>
              <a:rPr kumimoji="1" lang="zh-TW" altLang="en-US" dirty="0" smtClean="0">
                <a:solidFill>
                  <a:schemeClr val="accent6">
                    <a:lumMod val="75000"/>
                  </a:schemeClr>
                </a:solidFill>
                <a:uFillTx/>
              </a:rPr>
              <a:t>美術</a:t>
            </a:r>
            <a:r>
              <a:rPr kumimoji="1" lang="zh-TW" altLang="en-US" dirty="0">
                <a:solidFill>
                  <a:schemeClr val="accent6">
                    <a:lumMod val="75000"/>
                  </a:schemeClr>
                </a:solidFill>
                <a:uFillTx/>
              </a:rPr>
              <a:t>班</a:t>
            </a:r>
            <a:r>
              <a:rPr kumimoji="1" lang="zh-TW" altLang="en-US" dirty="0" smtClean="0">
                <a:uFillTx/>
              </a:rPr>
              <a:t>與</a:t>
            </a:r>
            <a:r>
              <a:rPr kumimoji="1"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普通</a:t>
            </a:r>
            <a:r>
              <a:rPr kumimoji="1" lang="zh-TW" altLang="en-US" dirty="0" smtClean="0">
                <a:solidFill>
                  <a:schemeClr val="accent1">
                    <a:lumMod val="75000"/>
                  </a:schemeClr>
                </a:solidFill>
                <a:uFillTx/>
              </a:rPr>
              <a:t>高中</a:t>
            </a:r>
            <a:r>
              <a:rPr kumimoji="1" lang="zh-TW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美術班</a:t>
            </a:r>
            <a:r>
              <a:rPr kumimoji="1" lang="zh-TW" altLang="en-US" dirty="0">
                <a:uFillTx/>
              </a:rPr>
              <a:t>的差異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2337988"/>
              </p:ext>
            </p:extLst>
          </p:nvPr>
        </p:nvGraphicFramePr>
        <p:xfrm>
          <a:off x="932276" y="1544320"/>
          <a:ext cx="10327447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1707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6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13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22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1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 </a:t>
                      </a:r>
                      <a:endParaRPr lang="zh-TW" sz="20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評比項目</a:t>
                      </a:r>
                      <a:endParaRPr lang="zh-TW" sz="20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zh-TW" altLang="zh-TW" sz="2000" b="1" kern="100" dirty="0">
                          <a:effectLst/>
                          <a:uFillTx/>
                          <a:latin typeface="Calibri" charset="0"/>
                          <a:ea typeface="+mn-ea"/>
                          <a:cs typeface="Times New Roman" charset="0"/>
                        </a:rPr>
                        <a:t>竹崎高中美術班</a:t>
                      </a:r>
                      <a:endParaRPr lang="zh-TW" altLang="zh-TW" sz="2000" kern="100" dirty="0">
                        <a:effectLst/>
                        <a:uFillTx/>
                        <a:latin typeface="Calibri" charset="0"/>
                        <a:ea typeface="+mn-ea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effectLst/>
                          <a:uFillTx/>
                          <a:latin typeface="Calibri" charset="0"/>
                          <a:ea typeface="+mn-ea"/>
                          <a:cs typeface="Times New Roman" charset="0"/>
                        </a:rPr>
                        <a:t>傳統</a:t>
                      </a:r>
                      <a:r>
                        <a:rPr lang="zh-TW" altLang="zh-TW" sz="2000" b="1" kern="100" dirty="0">
                          <a:effectLst/>
                          <a:uFillTx/>
                          <a:latin typeface="Calibri" charset="0"/>
                          <a:ea typeface="+mn-ea"/>
                          <a:cs typeface="Times New Roman" charset="0"/>
                        </a:rPr>
                        <a:t>高中美術班</a:t>
                      </a:r>
                      <a:endParaRPr lang="zh-TW" altLang="zh-TW" sz="2000" kern="100" dirty="0">
                        <a:effectLst/>
                        <a:uFillTx/>
                        <a:latin typeface="Calibri" charset="0"/>
                        <a:ea typeface="+mn-ea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升學制度</a:t>
                      </a:r>
                      <a:endParaRPr lang="zh-TW" sz="20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繁星</a:t>
                      </a: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一樣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 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一樣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升學制度</a:t>
                      </a:r>
                      <a:endParaRPr lang="zh-TW" sz="20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申請</a:t>
                      </a: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一樣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一樣</a:t>
                      </a:r>
                    </a:p>
                  </a:txBody>
                  <a:tcPr marL="68580" marR="68580" marT="0" marB="0">
                    <a:lnL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升學制度</a:t>
                      </a:r>
                      <a:endParaRPr lang="zh-TW" sz="20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指考</a:t>
                      </a: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一樣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一樣</a:t>
                      </a:r>
                    </a:p>
                  </a:txBody>
                  <a:tcPr marL="68580" marR="68580" marT="0" marB="0">
                    <a:lnL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術科課程規劃</a:t>
                      </a:r>
                      <a:endParaRPr lang="zh-TW" sz="20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類別多元性</a:t>
                      </a: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 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一般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術科課程規劃</a:t>
                      </a:r>
                      <a:endParaRPr lang="zh-TW" sz="20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基本節數</a:t>
                      </a: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 8~10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uFillTx/>
                          <a:latin typeface="Calibri" charset="0"/>
                          <a:ea typeface="+mn-ea"/>
                          <a:cs typeface="Times New Roman" charset="0"/>
                        </a:rPr>
                        <a:t>9~12</a:t>
                      </a:r>
                      <a:endParaRPr lang="zh-TW" altLang="zh-TW" sz="2000" kern="100" dirty="0">
                        <a:solidFill>
                          <a:srgbClr val="FF0000"/>
                        </a:solidFill>
                        <a:effectLst/>
                        <a:uFillTx/>
                        <a:latin typeface="Calibri" charset="0"/>
                        <a:ea typeface="+mn-ea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2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學科課程規劃</a:t>
                      </a:r>
                      <a:endParaRPr lang="zh-TW" sz="20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基本節數</a:t>
                      </a: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少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9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en-US" sz="2000" b="1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 </a:t>
                      </a:r>
                      <a:r>
                        <a:rPr lang="zh-TW" altLang="en-US" sz="2000" b="1" kern="100" dirty="0">
                          <a:effectLst/>
                          <a:uFillTx/>
                          <a:latin typeface="Calibri" charset="0"/>
                          <a:ea typeface="+mn-ea"/>
                          <a:cs typeface="Times New Roman" charset="0"/>
                        </a:rPr>
                        <a:t>地理位置</a:t>
                      </a:r>
                      <a:endParaRPr lang="zh-TW" altLang="zh-TW" sz="2000" kern="100" dirty="0">
                        <a:effectLst/>
                        <a:uFillTx/>
                        <a:latin typeface="Calibri" charset="0"/>
                        <a:ea typeface="+mn-ea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zh-TW" altLang="en-US" sz="2000" b="0" kern="100" dirty="0">
                          <a:effectLst/>
                          <a:uFillTx/>
                          <a:latin typeface="Calibri" charset="0"/>
                          <a:ea typeface="+mn-ea"/>
                          <a:cs typeface="Times New Roman" charset="0"/>
                        </a:rPr>
                        <a:t>數量</a:t>
                      </a:r>
                      <a:endParaRPr lang="zh-TW" altLang="zh-TW" sz="2000" b="0" kern="100" dirty="0">
                        <a:effectLst/>
                        <a:uFillTx/>
                        <a:latin typeface="Calibri" charset="0"/>
                        <a:ea typeface="+mn-ea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 </a:t>
                      </a:r>
                      <a:endParaRPr lang="zh-TW" sz="20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嘉義縣唯一</a:t>
                      </a:r>
                      <a:endParaRPr lang="zh-TW" sz="20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zh-TW" altLang="en-US" sz="2000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中區各縣市至少一所</a:t>
                      </a:r>
                      <a:endParaRPr lang="zh-TW" sz="20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3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 </a:t>
                      </a:r>
                      <a:endParaRPr lang="zh-TW" sz="28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 </a:t>
                      </a:r>
                      <a:endParaRPr lang="zh-TW" sz="28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 </a:t>
                      </a:r>
                      <a:endParaRPr lang="zh-TW" sz="16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 </a:t>
                      </a:r>
                      <a:endParaRPr lang="zh-TW" sz="16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85725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4287438"/>
              </p:ext>
            </p:extLst>
          </p:nvPr>
        </p:nvGraphicFramePr>
        <p:xfrm>
          <a:off x="416560" y="266700"/>
          <a:ext cx="11287760" cy="6280150"/>
        </p:xfrm>
        <a:graphic>
          <a:graphicData uri="http://schemas.openxmlformats.org/drawingml/2006/table">
            <a:tbl>
              <a:tblPr/>
              <a:tblGrid>
                <a:gridCol w="1128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6016"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美術班學生升學考試準備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與規劃</a:t>
                      </a: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：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6" marR="45726" marT="45727" marB="4572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093"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1.藝術鑑賞：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學校舉辦</a:t>
                      </a: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校外參訪機會，並多自行參加校外展演 (</a:t>
                      </a: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Helvetica" charset="0"/>
                        </a:rPr>
                        <a:t>展覽等</a:t>
                      </a: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)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6" marR="45726" marT="45727" marB="4572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313"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2.中西台灣美術史要閱讀、勤做考古題。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6" marR="45726" marT="45727" marB="4572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313"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3.在校期間累積之作品至少三張全開 (</a:t>
                      </a:r>
                      <a:r>
                        <a:rPr kumimoji="0" lang="zh-TW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Helvetica" charset="0"/>
                        </a:rPr>
                        <a:t>須達到拿去面試的等級</a:t>
                      </a:r>
                      <a:r>
                        <a:rPr kumimoji="0" lang="zh-TW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)</a:t>
                      </a:r>
                      <a:r>
                        <a:rPr kumimoji="0" lang="zh-TW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Helvetica" charset="0"/>
                        </a:rPr>
                        <a:t>。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 pitchFamily="34" charset="0"/>
                      </a:endParaRPr>
                    </a:p>
                  </a:txBody>
                  <a:tcPr marL="45726" marR="45726" marT="45727" marB="4572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3313"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4.創作的作品，用自己收集的資料做參考。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6" marR="45726" marT="45727" marB="4572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4537"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5.高一主題展，每個人都要學會展覽佈置 (</a:t>
                      </a: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Helvetica" charset="0"/>
                        </a:rPr>
                        <a:t>包括掛畫、打燈、各種工具的認識</a:t>
                      </a: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……)</a:t>
                      </a: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Helvetica" charset="0"/>
                        </a:rPr>
                        <a:t>。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 pitchFamily="34" charset="0"/>
                      </a:endParaRPr>
                    </a:p>
                  </a:txBody>
                  <a:tcPr marL="45726" marR="45726" marT="45727" marB="4572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313"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6.高三前，參與美術志工活動。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6" marR="45726" marT="45727" marB="4572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3313"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7.有興趣的科系，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盡量</a:t>
                      </a: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要去看畢業展 </a:t>
                      </a: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Helvetica" charset="0"/>
                        </a:rPr>
                        <a:t>。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 pitchFamily="34" charset="0"/>
                      </a:endParaRPr>
                    </a:p>
                  </a:txBody>
                  <a:tcPr marL="45726" marR="45726" marT="45727" marB="4572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3313"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8.學科國英社很重要，理科須熟讀基本概念。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6" marR="45726" marT="45727" marB="4572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3313"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9.高二先看各校系門檻，開始累績不同類型作品。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6" marR="45726" marT="45727" marB="4572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3313">
                <a:tc>
                  <a:txBody>
                    <a:bodyPr/>
                    <a:lstStyle>
                      <a:lvl1pPr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 eaLnBrk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10.正式面試之前，須與老師練習。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26" marR="45726" marT="45727" marB="4572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/>
          </p:cNvSpPr>
          <p:nvPr/>
        </p:nvSpPr>
        <p:spPr bwMode="auto">
          <a:xfrm>
            <a:off x="1524000" y="125414"/>
            <a:ext cx="91440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lIns="45719" tIns="45719" rIns="45719" bIns="45719">
            <a:spAutoFit/>
          </a:bodyPr>
          <a:lstStyle/>
          <a:p>
            <a:pPr algn="ctr" hangingPunct="0"/>
            <a:r>
              <a:rPr lang="zh-TW" altLang="zh-TW" sz="4000" b="1" dirty="0">
                <a:solidFill>
                  <a:schemeClr val="accent5"/>
                </a:solidFill>
                <a:uFillTx/>
                <a:latin typeface="微軟正黑體" pitchFamily="34" charset="-120"/>
                <a:ea typeface="微軟正黑體" pitchFamily="34" charset="-120"/>
                <a:cs typeface="Arial" pitchFamily="34" charset="0"/>
                <a:sym typeface="Arial" pitchFamily="34" charset="0"/>
              </a:rPr>
              <a:t>美術班未來升學</a:t>
            </a:r>
          </a:p>
        </p:txBody>
      </p:sp>
      <p:graphicFrame>
        <p:nvGraphicFramePr>
          <p:cNvPr id="63492" name="Group 4"/>
          <p:cNvGraphicFramePr>
            <a:graphicFrameLocks noGrp="1"/>
          </p:cNvGraphicFramePr>
          <p:nvPr/>
        </p:nvGraphicFramePr>
        <p:xfrm>
          <a:off x="1774825" y="836614"/>
          <a:ext cx="8642350" cy="5967413"/>
        </p:xfrm>
        <a:graphic>
          <a:graphicData uri="http://schemas.openxmlformats.org/drawingml/2006/table">
            <a:tbl>
              <a:tblPr/>
              <a:tblGrid>
                <a:gridCol w="1818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3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186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學群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32" marR="457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              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大學</a:t>
                      </a: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相關科系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至少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101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所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32" marR="457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05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美術/應用美術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32" marR="45732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美術系、書畫藝術學系、視覺藝術學系、雕塑系、藝術與設計系、美術產業學系、傳統工藝與創意設計學系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32" marR="457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605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建築/室內/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景觀設計</a:t>
                      </a:r>
                    </a:p>
                  </a:txBody>
                  <a:tcPr marL="45732" marR="45732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建築學系、景觀學系、景觀設計學系、室內設計學系、建築與景觀學系、創意設計與建築學系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32" marR="457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7014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視覺傳達/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商業設計</a:t>
                      </a:r>
                    </a:p>
                  </a:txBody>
                  <a:tcPr marL="45732" marR="45732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動畫系、視覺設計系、美術系視覺設計組、視覺傳達設計學系、多媒體動畫藝術學系、藝術與創意設計學系、動畫遊戲設計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32" marR="457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7014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工業/產品設計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32" marR="45732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工藝設計系、商業設計學系、工業設計學系、商品設計學系、創意商品設計學系、創意產品設計學系、工業產品設計學系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32" marR="457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16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時尚設計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32" marR="45732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服裝設計學系、織品服裝設計學系、(數位)時尚設計學系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32" marR="457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507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大眾傳播/廣告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32" marR="45732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廣告學系、圖文傳播藝術學系、圖文傳播暨數位出版學系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32" marR="457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216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文化創意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32" marR="45732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850900" indent="-2174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246188" indent="-17938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7859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243138" indent="-287338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7003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31575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6147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4071938" indent="-287338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uFillTx/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zh-TW" altLang="zh-TW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  <a:sym typeface="Helvetica" charset="0"/>
                        </a:rPr>
                        <a:t>文化創意產業經營、設計、營運學系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45732" marR="45732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rgbClr val="00B050"/>
                </a:solidFill>
                <a:uFillTx/>
              </a:rPr>
              <a:t>美術</a:t>
            </a:r>
            <a:r>
              <a:rPr lang="en-US" altLang="zh-TW" dirty="0">
                <a:uFillTx/>
              </a:rPr>
              <a:t>/</a:t>
            </a:r>
            <a:r>
              <a:rPr lang="zh-TW" altLang="en-US" dirty="0">
                <a:solidFill>
                  <a:srgbClr val="0070C0"/>
                </a:solidFill>
                <a:uFillTx/>
              </a:rPr>
              <a:t>應用美術</a:t>
            </a:r>
            <a:r>
              <a:rPr lang="zh-TW" altLang="en-US" dirty="0">
                <a:uFillTx/>
              </a:rPr>
              <a:t>相關科系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2693080" y="1385391"/>
          <a:ext cx="7085238" cy="54726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56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82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4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effectLst/>
                          <a:uFillTx/>
                        </a:rPr>
                        <a:t>國立台灣師範大學</a:t>
                      </a:r>
                      <a:endParaRPr lang="zh-TW" sz="23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美術學系西畫組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國立台灣師範大學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美術學系國畫組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國立彰化師範大學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美術學系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國立高雄師範大學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美術學系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國立台中教育大學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美術學系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國立新竹教育大學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藝術與設計學系創作組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國立屏東教育大學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視覺藝術學系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國立花蓮教育大學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藝術與設計系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台北市立教育大學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視覺藝術學系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國立台北藝術大學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美術學系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國立台灣藝術大學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美術學系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國立台灣藝術大學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書畫藝術學系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國立台灣藝術大學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雕塑學系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2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國立台灣藝術大學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古蹟藝術修護學系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24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國立台南藝術大學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effectLst/>
                          <a:uFillTx/>
                        </a:rPr>
                        <a:t>材質創作與設計系</a:t>
                      </a:r>
                      <a:endParaRPr lang="zh-TW" sz="23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2848" marR="132848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B050"/>
                </a:solidFill>
                <a:uFillTx/>
              </a:rPr>
              <a:t>美術</a:t>
            </a:r>
            <a:r>
              <a:rPr lang="en-US" altLang="zh-TW" dirty="0">
                <a:uFillTx/>
              </a:rPr>
              <a:t>/</a:t>
            </a:r>
            <a:r>
              <a:rPr lang="zh-TW" altLang="en-US" dirty="0">
                <a:solidFill>
                  <a:srgbClr val="0070C0"/>
                </a:solidFill>
                <a:uFillTx/>
              </a:rPr>
              <a:t>應用美術</a:t>
            </a:r>
            <a:r>
              <a:rPr lang="zh-TW" altLang="en-US" dirty="0">
                <a:uFillTx/>
              </a:rPr>
              <a:t>相關科系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2630344" y="1259027"/>
          <a:ext cx="7416824" cy="55989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1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35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9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effectLst/>
                          <a:uFillTx/>
                        </a:rPr>
                        <a:t>國立台南藝術大學</a:t>
                      </a:r>
                      <a:endParaRPr lang="zh-TW" sz="19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effectLst/>
                          <a:uFillTx/>
                        </a:rPr>
                        <a:t>美術史學系</a:t>
                      </a:r>
                      <a:endParaRPr lang="zh-TW" sz="19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國立清華大學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大一不分系招生</a:t>
                      </a:r>
                      <a:r>
                        <a:rPr lang="en-US" sz="1900" kern="100">
                          <a:effectLst/>
                          <a:uFillTx/>
                        </a:rPr>
                        <a:t>-</a:t>
                      </a:r>
                      <a:r>
                        <a:rPr lang="zh-TW" sz="1900" kern="100">
                          <a:effectLst/>
                          <a:uFillTx/>
                        </a:rPr>
                        <a:t>丙組</a:t>
                      </a:r>
                      <a:r>
                        <a:rPr lang="en-US" sz="1900" kern="100">
                          <a:effectLst/>
                          <a:uFillTx/>
                        </a:rPr>
                        <a:t>(</a:t>
                      </a:r>
                      <a:r>
                        <a:rPr lang="zh-TW" sz="1900" kern="100">
                          <a:effectLst/>
                          <a:uFillTx/>
                        </a:rPr>
                        <a:t>美術</a:t>
                      </a:r>
                      <a:r>
                        <a:rPr lang="en-US" sz="1900" kern="100">
                          <a:effectLst/>
                          <a:uFillTx/>
                        </a:rPr>
                        <a:t>)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effectLst/>
                          <a:uFillTx/>
                        </a:rPr>
                        <a:t>國立嘉義大學</a:t>
                      </a:r>
                      <a:endParaRPr lang="zh-TW" sz="19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視覺藝術學系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國立高雄大學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傳統工藝與創意設計學系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國立東華大學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藝術與設計系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國立台南大學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美術學系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4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國立台東大學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美術產業學系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國立嘉義大學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美術學系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私立文化大學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美術學系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私立元智大學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藝術與設計學系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私立大葉大學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造型藝術學系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0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私立華梵大學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美術與文創學系美術創作組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7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私立長榮大學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美術學系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2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私立長榮大學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書畫藝術學系學程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3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>
                          <a:effectLst/>
                          <a:uFillTx/>
                        </a:rPr>
                        <a:t>私立南華大學</a:t>
                      </a:r>
                      <a:endParaRPr lang="zh-TW" sz="19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effectLst/>
                          <a:uFillTx/>
                        </a:rPr>
                        <a:t>視覺與媒體藝術學系</a:t>
                      </a:r>
                      <a:endParaRPr lang="zh-TW" sz="19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1388" marR="111388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accent5">
                    <a:lumMod val="60000"/>
                    <a:lumOff val="40000"/>
                  </a:schemeClr>
                </a:solidFill>
                <a:uFillTx/>
              </a:rPr>
              <a:t>建築</a:t>
            </a:r>
            <a:r>
              <a:rPr lang="en-US" altLang="zh-TW" dirty="0">
                <a:uFillTx/>
              </a:rPr>
              <a:t>/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uFillTx/>
              </a:rPr>
              <a:t>室內</a:t>
            </a:r>
            <a:r>
              <a:rPr lang="en-US" altLang="zh-TW" dirty="0">
                <a:uFillTx/>
              </a:rPr>
              <a:t>/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uFillTx/>
              </a:rPr>
              <a:t>景觀設計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2549064" y="1349153"/>
          <a:ext cx="7632848" cy="54006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62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8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uFillTx/>
                        </a:rPr>
                        <a:t>私立輔仁大學</a:t>
                      </a:r>
                      <a:endParaRPr lang="zh-TW" sz="20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應用美術學系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私立東海大學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美術學系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國立台灣師範大學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美術系工業教育學系室內設計組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國立高雄大學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創意設計與建築學系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私立中原大學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建築學系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私立中原大學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室內設計學系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私立中原大學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景觀設計學系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私立輔仁大學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景觀設計學系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私立實踐大學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建築設計學系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8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私立銘傳大學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建築設計學系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7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私立文化大學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景觀學系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8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私立大葉大學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空間設計學系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9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私立中華大學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景觀設計學系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私立華梵大學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uFillTx/>
                        </a:rPr>
                        <a:t>建築學系</a:t>
                      </a:r>
                      <a:endParaRPr lang="zh-TW" sz="20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uFillTx/>
                        </a:rPr>
                        <a:t>私立南華大學</a:t>
                      </a:r>
                      <a:endParaRPr lang="zh-TW" sz="20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uFillTx/>
                        </a:rPr>
                        <a:t>建築與景觀學系</a:t>
                      </a:r>
                      <a:endParaRPr lang="zh-TW" sz="20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rgbClr val="FFC000"/>
                </a:solidFill>
                <a:uFillTx/>
              </a:rPr>
              <a:t>視覺傳達</a:t>
            </a:r>
            <a:r>
              <a:rPr lang="en-US" altLang="zh-TW" dirty="0">
                <a:uFillTx/>
              </a:rPr>
              <a:t>/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uFillTx/>
              </a:rPr>
              <a:t>商業設計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702271" y="1340768"/>
          <a:ext cx="7959975" cy="52565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84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74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3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>
                          <a:effectLst/>
                          <a:uFillTx/>
                        </a:rPr>
                        <a:t>私立明道大學</a:t>
                      </a:r>
                      <a:endParaRPr lang="zh-TW" sz="21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景觀設計學系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>
                          <a:effectLst/>
                          <a:uFillTx/>
                        </a:rPr>
                        <a:t>台北市立教育大學</a:t>
                      </a:r>
                      <a:endParaRPr lang="zh-TW" sz="21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學習與媒材設計學系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國立台北藝術大學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動畫系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國立台灣師範大學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美術系視覺設計組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國立高雄師範大學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視覺設計系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國立新竹教育大學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藝術與設計學系設計組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國立台灣藝術大學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視覺傳達設計學系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國立台灣藝術大學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多媒體動畫藝術學系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國立高雄師範大學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視覺設計學系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國立台北教育大學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藝術與造形設計學系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私立中原大學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商業設計學系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私立元智大學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資訊傳播學系</a:t>
                      </a:r>
                      <a:r>
                        <a:rPr lang="en-US" sz="2100" kern="100">
                          <a:effectLst/>
                          <a:uFillTx/>
                        </a:rPr>
                        <a:t>-</a:t>
                      </a:r>
                      <a:r>
                        <a:rPr lang="zh-TW" sz="2100" kern="100">
                          <a:effectLst/>
                          <a:uFillTx/>
                        </a:rPr>
                        <a:t>設計組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5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私立實踐大學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媒體傳達設計學系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0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私立長榮大學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媒體設計科技學系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7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私立銘傳大學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>
                          <a:effectLst/>
                          <a:uFillTx/>
                        </a:rPr>
                        <a:t>數位媒體設計學系</a:t>
                      </a:r>
                      <a:endParaRPr lang="zh-TW" sz="21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71519" marR="71519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uFillTx/>
                <a:latin typeface="Adobe 繁黑體 Std B" pitchFamily="34" charset="-120"/>
                <a:ea typeface="Adobe 繁黑體 Std B" pitchFamily="34" charset="-120"/>
              </a:rPr>
              <a:t>國中美術班學生升學</a:t>
            </a:r>
            <a:r>
              <a:rPr lang="zh-TW" altLang="en-US" dirty="0" smtClean="0">
                <a:uFillTx/>
                <a:latin typeface="Adobe 繁黑體 Std B" pitchFamily="34" charset="-120"/>
                <a:ea typeface="Adobe 繁黑體 Std B" pitchFamily="34" charset="-120"/>
              </a:rPr>
              <a:t>路徑時間參考</a:t>
            </a:r>
            <a:endParaRPr lang="zh-TW" altLang="en-US" dirty="0">
              <a:uFillTx/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簡章發售</a:t>
            </a:r>
            <a:r>
              <a:rPr lang="en-US" altLang="zh-CN" dirty="0">
                <a:solidFill>
                  <a:srgbClr val="FF0000"/>
                </a:solidFill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01/09</a:t>
            </a: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線上報名</a:t>
            </a:r>
            <a:r>
              <a:rPr lang="en-US" altLang="zh-CN" dirty="0">
                <a:solidFill>
                  <a:srgbClr val="FF0000"/>
                </a:solidFill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月底</a:t>
            </a:r>
            <a:r>
              <a:rPr lang="en-US" altLang="zh-CN" dirty="0">
                <a:solidFill>
                  <a:srgbClr val="FF0000"/>
                </a:solidFill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3/4~3/8</a:t>
            </a: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競賽表現入學</a:t>
            </a:r>
            <a:r>
              <a:rPr lang="en-US" altLang="zh-CN" dirty="0">
                <a:solidFill>
                  <a:srgbClr val="FF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3/20~3/25</a:t>
            </a:r>
            <a:endParaRPr lang="en-US" altLang="zh-TW" dirty="0">
              <a:solidFill>
                <a:srgbClr val="FF0000"/>
              </a:solidFill>
              <a:uFillTx/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  <a:p>
            <a:r>
              <a:rPr lang="en-US" altLang="zh-TW" sz="1800" dirty="0">
                <a:solidFill>
                  <a:srgbClr val="FF0000"/>
                </a:solidFill>
                <a:uFillTx/>
              </a:rPr>
              <a:t>4</a:t>
            </a:r>
            <a:r>
              <a:rPr lang="zh-CN" altLang="en-US" sz="1800" dirty="0">
                <a:solidFill>
                  <a:srgbClr val="FF0000"/>
                </a:solidFill>
                <a:uFillTx/>
              </a:rPr>
              <a:t>月</a:t>
            </a:r>
            <a:r>
              <a:rPr lang="en-US" altLang="zh-CN" sz="1800" dirty="0">
                <a:solidFill>
                  <a:srgbClr val="FF0000"/>
                </a:solidFill>
                <a:uFillTx/>
              </a:rPr>
              <a:t>13</a:t>
            </a:r>
            <a:r>
              <a:rPr lang="zh-CN" altLang="en-US" sz="1800" dirty="0">
                <a:solidFill>
                  <a:srgbClr val="FF0000"/>
                </a:solidFill>
                <a:uFillTx/>
              </a:rPr>
              <a:t>日</a:t>
            </a:r>
            <a:r>
              <a:rPr lang="en-US" altLang="zh-CN" sz="1800" dirty="0">
                <a:solidFill>
                  <a:srgbClr val="FF0000"/>
                </a:solidFill>
                <a:uFillTx/>
              </a:rPr>
              <a:t>(</a:t>
            </a:r>
            <a:r>
              <a:rPr lang="zh-CN" altLang="en-US" sz="1800" dirty="0">
                <a:solidFill>
                  <a:srgbClr val="FF0000"/>
                </a:solidFill>
                <a:uFillTx/>
              </a:rPr>
              <a:t>六）</a:t>
            </a:r>
            <a:r>
              <a:rPr lang="zh-TW" altLang="en-US" sz="1800" dirty="0">
                <a:solidFill>
                  <a:srgbClr val="FF0000"/>
                </a:solidFill>
                <a:uFillTx/>
              </a:rPr>
              <a:t>術科考試→</a:t>
            </a:r>
            <a:endParaRPr lang="en-US" altLang="zh-TW" sz="1800" dirty="0">
              <a:solidFill>
                <a:srgbClr val="FF0000"/>
              </a:solidFill>
              <a:uFillTx/>
            </a:endParaRPr>
          </a:p>
          <a:p>
            <a:r>
              <a:rPr lang="en-US" altLang="zh-TW" sz="1800" dirty="0">
                <a:solidFill>
                  <a:srgbClr val="FF0000"/>
                </a:solidFill>
                <a:uFillTx/>
              </a:rPr>
              <a:t>4/</a:t>
            </a:r>
            <a:r>
              <a:rPr lang="en-US" altLang="zh-TW" dirty="0">
                <a:solidFill>
                  <a:srgbClr val="FF0000"/>
                </a:solidFill>
              </a:rPr>
              <a:t>30</a:t>
            </a:r>
            <a:r>
              <a:rPr lang="zh-TW" altLang="en-US" sz="1800" dirty="0">
                <a:solidFill>
                  <a:srgbClr val="FF0000"/>
                </a:solidFill>
                <a:uFillTx/>
              </a:rPr>
              <a:t>術科成績公布→</a:t>
            </a:r>
            <a:endParaRPr lang="en-US" altLang="zh-TW" sz="1800" dirty="0">
              <a:solidFill>
                <a:srgbClr val="FF0000"/>
              </a:solidFill>
              <a:uFillTx/>
            </a:endParaRPr>
          </a:p>
          <a:p>
            <a:r>
              <a:rPr lang="en-US" altLang="zh-TW" sz="1800" dirty="0">
                <a:solidFill>
                  <a:srgbClr val="FF0000"/>
                </a:solidFill>
                <a:uFillTx/>
              </a:rPr>
              <a:t>5/18</a:t>
            </a:r>
            <a:r>
              <a:rPr lang="zh-TW" altLang="en-US" sz="1800" dirty="0">
                <a:solidFill>
                  <a:srgbClr val="FF0000"/>
                </a:solidFill>
                <a:uFillTx/>
              </a:rPr>
              <a:t>教育會考→會考成績公布→</a:t>
            </a:r>
            <a:endParaRPr lang="en-US" altLang="zh-TW" sz="1800" dirty="0">
              <a:solidFill>
                <a:srgbClr val="FF0000"/>
              </a:solidFill>
              <a:uFillTx/>
            </a:endParaRPr>
          </a:p>
          <a:p>
            <a:r>
              <a:rPr lang="en-US" altLang="zh-TW" sz="1800" dirty="0">
                <a:solidFill>
                  <a:srgbClr val="FF0000"/>
                </a:solidFill>
                <a:uFillTx/>
              </a:rPr>
              <a:t>6/10</a:t>
            </a:r>
            <a:r>
              <a:rPr lang="zh-TW" altLang="en-US" sz="1800" dirty="0">
                <a:solidFill>
                  <a:srgbClr val="FF0000"/>
                </a:solidFill>
                <a:uFillTx/>
              </a:rPr>
              <a:t>美術班報名撕榜</a:t>
            </a:r>
            <a:endParaRPr lang="en-US" altLang="zh-TW" sz="1800" dirty="0">
              <a:solidFill>
                <a:srgbClr val="FF0000"/>
              </a:solidFill>
              <a:uFillTx/>
            </a:endParaRPr>
          </a:p>
          <a:p>
            <a:r>
              <a:rPr lang="en-US" altLang="zh-TW" sz="1800" dirty="0">
                <a:solidFill>
                  <a:srgbClr val="FF0000"/>
                </a:solidFill>
                <a:uFillTx/>
              </a:rPr>
              <a:t>5/31</a:t>
            </a:r>
            <a:r>
              <a:rPr lang="zh-TW" altLang="en-US" sz="1800" dirty="0">
                <a:solidFill>
                  <a:srgbClr val="FF0000"/>
                </a:solidFill>
                <a:uFillTx/>
              </a:rPr>
              <a:t>直升選擇→會考選填→錄取學校公告→</a:t>
            </a:r>
            <a:endParaRPr lang="en-US" altLang="zh-TW" sz="1800" dirty="0">
              <a:solidFill>
                <a:srgbClr val="FF0000"/>
              </a:solidFill>
              <a:uFillTx/>
            </a:endParaRPr>
          </a:p>
          <a:p>
            <a:r>
              <a:rPr lang="en-US" altLang="zh-TW" sz="1800" dirty="0">
                <a:solidFill>
                  <a:srgbClr val="FF0000"/>
                </a:solidFill>
                <a:uFillTx/>
              </a:rPr>
              <a:t>7/10(</a:t>
            </a:r>
            <a:r>
              <a:rPr lang="zh-CN" altLang="en-US" sz="1800" dirty="0">
                <a:solidFill>
                  <a:srgbClr val="FF0000"/>
                </a:solidFill>
                <a:uFillTx/>
              </a:rPr>
              <a:t>三）</a:t>
            </a:r>
            <a:r>
              <a:rPr lang="zh-TW" altLang="en-US" sz="1800" dirty="0">
                <a:solidFill>
                  <a:srgbClr val="FF0000"/>
                </a:solidFill>
                <a:uFillTx/>
              </a:rPr>
              <a:t>美術班撕榜→</a:t>
            </a:r>
            <a:endParaRPr lang="en-US" altLang="zh-TW" sz="1800" dirty="0">
              <a:solidFill>
                <a:srgbClr val="FF0000"/>
              </a:solidFill>
              <a:uFillTx/>
            </a:endParaRPr>
          </a:p>
          <a:p>
            <a:r>
              <a:rPr lang="en-US" altLang="zh-TW" sz="1800" dirty="0">
                <a:solidFill>
                  <a:srgbClr val="FF0000"/>
                </a:solidFill>
                <a:uFillTx/>
              </a:rPr>
              <a:t>7/12</a:t>
            </a:r>
            <a:r>
              <a:rPr lang="zh-TW" altLang="en-US" sz="1800" dirty="0">
                <a:solidFill>
                  <a:srgbClr val="FF0000"/>
                </a:solidFill>
                <a:uFillTx/>
              </a:rPr>
              <a:t>會考學校報到</a:t>
            </a:r>
          </a:p>
          <a:p>
            <a:endParaRPr lang="en-US" altLang="zh-TW" dirty="0">
              <a:solidFill>
                <a:srgbClr val="FF0000"/>
              </a:solidFill>
              <a:uFillTx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C000"/>
                </a:solidFill>
                <a:uFillTx/>
              </a:rPr>
              <a:t>視覺傳達</a:t>
            </a:r>
            <a:r>
              <a:rPr lang="en-US" altLang="zh-TW" dirty="0">
                <a:uFillTx/>
              </a:rPr>
              <a:t>/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uFillTx/>
              </a:rPr>
              <a:t>商業設計</a:t>
            </a:r>
            <a:endParaRPr lang="zh-TW" altLang="en-US" dirty="0">
              <a:uFillTx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855640" y="1556793"/>
          <a:ext cx="7128792" cy="51052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73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54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私立亞洲大學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數位媒體設計學系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私立亞洲大學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視覺傳達設計學系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私立世新大學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數位多媒體設計學系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私立大同大學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媒体設計學系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私立銘傳大學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數位媒體設計學系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私立義守大學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數位多媒體設計學系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私立大葉大學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視覺傳達設計學系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私立大葉大學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多媒體數位內容學位學程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私立玄奘大學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藝術與創意設計學系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私立玄奘大學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數位媒體設計學系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私立玄奘大學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視覺傳達設計學系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6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私立明道大學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數位設計學系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6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私立稻江大學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動畫遊戲設計學系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6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effectLst/>
                          <a:uFillTx/>
                        </a:rPr>
                        <a:t>私立稻江大學</a:t>
                      </a:r>
                      <a:endParaRPr lang="zh-TW" sz="23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effectLst/>
                          <a:uFillTx/>
                        </a:rPr>
                        <a:t>數位內容設計與管理學系</a:t>
                      </a:r>
                      <a:endParaRPr lang="zh-TW" sz="23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33665" marR="133665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uFillTx/>
              </a:rPr>
              <a:t>工業</a:t>
            </a:r>
            <a:r>
              <a:rPr lang="en-US" altLang="zh-TW" dirty="0">
                <a:uFillTx/>
              </a:rPr>
              <a:t>/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產品設計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071664" y="1268761"/>
          <a:ext cx="7056784" cy="54465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46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0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3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>
                          <a:effectLst/>
                          <a:uFillTx/>
                        </a:rPr>
                        <a:t>國立台灣藝術大學</a:t>
                      </a:r>
                      <a:endParaRPr lang="zh-TW" sz="21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工藝設計系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市立台北教育大學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藝術與造型設計學系</a:t>
                      </a:r>
                      <a:r>
                        <a:rPr lang="en-US" sz="2100" kern="100">
                          <a:effectLst/>
                          <a:uFillTx/>
                        </a:rPr>
                        <a:t>-</a:t>
                      </a:r>
                      <a:r>
                        <a:rPr lang="zh-TW" sz="2100" kern="100">
                          <a:effectLst/>
                          <a:uFillTx/>
                        </a:rPr>
                        <a:t>設計組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>
                          <a:effectLst/>
                          <a:uFillTx/>
                        </a:rPr>
                        <a:t>私立中原大學</a:t>
                      </a:r>
                      <a:endParaRPr lang="zh-TW" sz="21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商業設計學系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私立聯合大學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工業設計學系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私立銘傳大學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商業設計學系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私立銘傳大學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商品設計學系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私立義守大學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創意商品設計學系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私立長庚大學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工業設計學系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私立大葉大學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工業設計學系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私立南華大學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創意產品設計學系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私立實踐大學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工業產品設計學系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私立亞洲大學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創意商品設計學系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私立華梵大學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工業設計學系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3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私立中華大學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工業產品設計學系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3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>
                          <a:effectLst/>
                          <a:uFillTx/>
                        </a:rPr>
                        <a:t>私立實踐大學</a:t>
                      </a:r>
                      <a:endParaRPr lang="zh-TW" sz="21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>
                          <a:effectLst/>
                          <a:uFillTx/>
                        </a:rPr>
                        <a:t>服裝設計學系</a:t>
                      </a:r>
                      <a:endParaRPr lang="zh-TW" sz="21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118813" marR="118813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3632" y="274638"/>
            <a:ext cx="7674056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  <a:uFillTx/>
              </a:rPr>
              <a:t>時尚設計</a:t>
            </a:r>
            <a:r>
              <a:rPr lang="en-US" altLang="zh-TW" dirty="0">
                <a:uFillTx/>
              </a:rPr>
              <a:t>/</a:t>
            </a:r>
            <a:r>
              <a:rPr lang="zh-TW" altLang="en-US" dirty="0">
                <a:solidFill>
                  <a:schemeClr val="accent5">
                    <a:lumMod val="60000"/>
                    <a:lumOff val="40000"/>
                  </a:schemeClr>
                </a:solidFill>
                <a:uFillTx/>
              </a:rPr>
              <a:t>大眾傳播</a:t>
            </a:r>
            <a:r>
              <a:rPr lang="en-US" altLang="zh-TW" dirty="0">
                <a:uFillTx/>
              </a:rPr>
              <a:t>/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uFillTx/>
              </a:rPr>
              <a:t>廣告</a:t>
            </a:r>
            <a:r>
              <a:rPr lang="en-US" altLang="zh-TW" dirty="0">
                <a:uFillTx/>
              </a:rPr>
              <a:t>/</a:t>
            </a:r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  <a:uFillTx/>
              </a:rPr>
              <a:t>文化創意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783632" y="1484784"/>
          <a:ext cx="7632848" cy="45148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62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uFillTx/>
                        </a:rPr>
                        <a:t>私立輔仁大學</a:t>
                      </a:r>
                      <a:endParaRPr lang="zh-TW" sz="24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織品服裝學系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私立稻江大學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數位時尚設計學系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私立亞洲大學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時尚設計學系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國立政治大學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廣告學系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國立台灣藝術大學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圖文傳播藝術學系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uFillTx/>
                        </a:rPr>
                        <a:t>私立世新大學</a:t>
                      </a:r>
                      <a:endParaRPr lang="zh-TW" sz="24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圖文傳播暨數位出版學系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私立輔仁大學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廣告學系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私立文化大學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廣告學系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6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市立台北教育大學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文化創意產業經營學系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國立台中教育大學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文化創意產業設計與營運學系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7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uFillTx/>
                        </a:rPr>
                        <a:t>國立屏東教育大學</a:t>
                      </a:r>
                      <a:endParaRPr lang="zh-TW" sz="2400" kern="10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uFillTx/>
                        </a:rPr>
                        <a:t>文化創意產業學系</a:t>
                      </a:r>
                      <a:endParaRPr lang="zh-TW" sz="2400" kern="100" dirty="0">
                        <a:effectLst/>
                        <a:uFillTx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uFillTx/>
                <a:latin typeface="Adobe 繁黑體 Std B" pitchFamily="34" charset="-120"/>
                <a:ea typeface="Adobe 繁黑體 Std B" pitchFamily="34" charset="-120"/>
              </a:rPr>
              <a:t>高中生升科大的入學管道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uFillTx/>
                <a:hlinkClick r:id="rId2"/>
              </a:rPr>
              <a:t>https://www.techadmi.edu.tw/</a:t>
            </a:r>
            <a:endParaRPr lang="en-US" altLang="zh-TW" dirty="0">
              <a:uFillTx/>
            </a:endParaRPr>
          </a:p>
          <a:p>
            <a:endParaRPr lang="en-US" altLang="zh-TW" dirty="0">
              <a:uFillTx/>
            </a:endParaRPr>
          </a:p>
          <a:p>
            <a:r>
              <a:rPr lang="en-US" altLang="zh-TW" dirty="0">
                <a:uFillTx/>
              </a:rPr>
              <a:t>107</a:t>
            </a:r>
            <a:r>
              <a:rPr lang="zh-TW" altLang="en-US" dirty="0">
                <a:uFillTx/>
              </a:rPr>
              <a:t>學年度四技日間部申請入學聯合招生，採計大學學測成績，招收高中生、綜合高中生及藝術群科學生，歡迎學測考生報名申請，至多可選擇</a:t>
            </a:r>
            <a:r>
              <a:rPr lang="en-US" altLang="zh-TW" dirty="0">
                <a:uFillTx/>
              </a:rPr>
              <a:t>5</a:t>
            </a:r>
            <a:r>
              <a:rPr lang="zh-TW" altLang="en-US" dirty="0">
                <a:uFillTx/>
              </a:rPr>
              <a:t>個校系志願，請把握機會</a:t>
            </a:r>
            <a:r>
              <a:rPr lang="en-US" altLang="zh-TW" dirty="0">
                <a:uFillTx/>
              </a:rPr>
              <a:t>!</a:t>
            </a:r>
            <a:endParaRPr lang="zh-TW" altLang="en-US" dirty="0">
              <a:uFillTx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450" y="182244"/>
            <a:ext cx="8929630" cy="657336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uFillTx/>
              </a:rPr>
              <a:t>建築與設計學群：</a:t>
            </a:r>
            <a:r>
              <a:rPr lang="en-US" altLang="zh-TW" b="1" dirty="0">
                <a:uFillTx/>
              </a:rPr>
              <a:t>133</a:t>
            </a:r>
            <a:r>
              <a:rPr lang="zh-TW" altLang="zh-TW" b="1" dirty="0">
                <a:uFillTx/>
              </a:rPr>
              <a:t>個科大系組</a:t>
            </a:r>
            <a:endParaRPr kumimoji="1" lang="zh-TW" altLang="en-US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9640" y="1731328"/>
            <a:ext cx="544068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zh-TW" sz="2400" dirty="0">
                <a:uFillTx/>
              </a:rPr>
              <a:t>【國立科大】</a:t>
            </a:r>
            <a:endParaRPr lang="en-US" altLang="zh-TW" sz="2400" dirty="0">
              <a:uFillTx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>
                <a:solidFill>
                  <a:srgbClr val="00B050"/>
                </a:solidFill>
                <a:uFillTx/>
              </a:rPr>
              <a:t>1. 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" invalidUrl="http://www.unews.com.tw/department?id= 563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國立臺灣科技大學設計系</a:t>
            </a:r>
            <a:endParaRPr lang="en-US" altLang="zh-TW" sz="2400" dirty="0">
              <a:solidFill>
                <a:srgbClr val="00B050"/>
              </a:solidFill>
              <a:uFillTx/>
              <a:hlinkClick r:id="rId2" invalidUrl="http://www.unews.com.tw/department?id= 563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>
                <a:solidFill>
                  <a:srgbClr val="00B050"/>
                </a:solidFill>
                <a:uFillTx/>
                <a:hlinkClick r:id="rId2" invalidUrl="http://www.unews.com.tw/department?id= 563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" invalidUrl="http://www.unews.com.tw/department?id= 563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原工商業設計系</a:t>
            </a:r>
            <a:r>
              <a:rPr lang="en-US" altLang="zh-TW" sz="2400" dirty="0">
                <a:solidFill>
                  <a:srgbClr val="00B050"/>
                </a:solidFill>
                <a:uFillTx/>
                <a:hlinkClick r:id="rId2" invalidUrl="http://www.unews.com.tw/department?id= 563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" invalidUrl="http://www.unews.com.tw/department?id= 563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工業設計組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2. 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3" invalidUrl="http://www.unews.com.tw/department?id= 565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國立雲林科技大學</a:t>
            </a:r>
            <a:r>
              <a:rPr lang="zh-TW" altLang="en-US" sz="2400" dirty="0">
                <a:solidFill>
                  <a:srgbClr val="00B050"/>
                </a:solidFill>
                <a:uFillTx/>
                <a:hlinkClick r:id="rId3" invalidUrl="http://www.unews.com.tw/department?id= 565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3" invalidUrl="http://www.unews.com.tw/department?id= 565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工業設計系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3. 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4" invalidUrl="http://www.unews.com.tw/department?id= 569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國立臺北科技大學</a:t>
            </a:r>
            <a:r>
              <a:rPr lang="zh-TW" altLang="en-US" sz="2400" dirty="0">
                <a:solidFill>
                  <a:srgbClr val="00B050"/>
                </a:solidFill>
                <a:uFillTx/>
                <a:hlinkClick r:id="rId4" invalidUrl="http://www.unews.com.tw/department?id= 569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4" invalidUrl="http://www.unews.com.tw/department?id= 569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創意設計學士班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4. 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5" invalidUrl="http://www.unews.com.tw/department?id= 564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國立臺灣科技大學</a:t>
            </a:r>
            <a:r>
              <a:rPr lang="zh-TW" altLang="en-US" sz="2400" dirty="0">
                <a:solidFill>
                  <a:srgbClr val="00B050"/>
                </a:solidFill>
                <a:uFillTx/>
                <a:hlinkClick r:id="rId5" invalidUrl="http://www.unews.com.tw/department?id= 564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5" invalidUrl="http://www.unews.com.tw/department?id= 564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建築系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5. 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6" invalidUrl="http://www.unews.com.tw/department?id= 565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國立雲林科技大學</a:t>
            </a:r>
            <a:endParaRPr lang="en-US" altLang="zh-TW" sz="2400" dirty="0">
              <a:solidFill>
                <a:srgbClr val="00B050"/>
              </a:solidFill>
              <a:uFillTx/>
              <a:hlinkClick r:id="rId6" invalidUrl="http://www.unews.com.tw/department?id= 565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B050"/>
                </a:solidFill>
                <a:uFillTx/>
                <a:hlinkClick r:id="rId6" invalidUrl="http://www.unews.com.tw/department?id= 565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建築與室內設計系室內組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6. 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7" invalidUrl="http://www.unews.com.tw/department?id= 56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國立雲林科技大學</a:t>
            </a:r>
            <a:endParaRPr lang="en-US" altLang="zh-TW" sz="2400" dirty="0">
              <a:solidFill>
                <a:srgbClr val="00B050"/>
              </a:solidFill>
              <a:uFillTx/>
              <a:hlinkClick r:id="rId7" invalidUrl="http://www.unews.com.tw/department?id= 565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B050"/>
                </a:solidFill>
                <a:uFillTx/>
                <a:hlinkClick r:id="rId7" invalidUrl="http://www.unews.com.tw/department?id= 56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建築與室內設計系建築組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endParaRPr kumimoji="1" lang="zh-TW" altLang="en-US" sz="2400" dirty="0">
              <a:solidFill>
                <a:srgbClr val="00B050"/>
              </a:solidFill>
              <a:uFillTx/>
            </a:endParaRPr>
          </a:p>
        </p:txBody>
      </p:sp>
      <p:sp>
        <p:nvSpPr>
          <p:cNvPr id="4" name="文字方塊 3"/>
          <p:cNvSpPr txBox="1">
            <a:spLocks/>
          </p:cNvSpPr>
          <p:nvPr/>
        </p:nvSpPr>
        <p:spPr>
          <a:xfrm>
            <a:off x="6204418" y="2174240"/>
            <a:ext cx="58351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  <a:uFillTx/>
              </a:rPr>
              <a:t>7. 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8" invalidUrl="http://www.unews.com.tw/department?id= 572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國立臺北科技大學</a:t>
            </a:r>
            <a:r>
              <a:rPr lang="zh-TW" altLang="en-US" sz="2400" dirty="0">
                <a:solidFill>
                  <a:srgbClr val="00B050"/>
                </a:solidFill>
                <a:uFillTx/>
                <a:hlinkClick r:id="rId8" invalidUrl="http://www.unews.com.tw/department?id= 572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8" invalidUrl="http://www.unews.com.tw/department?id= 572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建築系</a:t>
            </a:r>
            <a:endParaRPr lang="en-US" altLang="zh-TW" sz="2400" dirty="0">
              <a:solidFill>
                <a:srgbClr val="00B050"/>
              </a:solidFill>
              <a:uFillTx/>
            </a:endParaRPr>
          </a:p>
          <a:p>
            <a:r>
              <a:rPr lang="en-US" altLang="zh-TW" sz="2400" dirty="0">
                <a:solidFill>
                  <a:srgbClr val="00B050"/>
                </a:solidFill>
                <a:uFillTx/>
              </a:rPr>
              <a:t>8. 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9" invalidUrl="http://www.unews.com.tw/department?id= 565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國立雲林科技大學</a:t>
            </a:r>
            <a:r>
              <a:rPr lang="zh-TW" altLang="en-US" sz="2400" dirty="0">
                <a:solidFill>
                  <a:srgbClr val="00B050"/>
                </a:solidFill>
                <a:uFillTx/>
                <a:hlinkClick r:id="rId9" invalidUrl="http://www.unews.com.tw/department?id= 565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9" invalidUrl="http://www.unews.com.tw/department?id= 565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數位媒體設計系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9. 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0" invalidUrl="http://www.unews.com.tw/department?id= 587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國立臺北商業大學</a:t>
            </a:r>
            <a:r>
              <a:rPr lang="zh-TW" altLang="en-US" sz="2400" dirty="0">
                <a:solidFill>
                  <a:srgbClr val="00B050"/>
                </a:solidFill>
                <a:uFillTx/>
                <a:hlinkClick r:id="rId10" invalidUrl="http://www.unews.com.tw/department?id= 587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0" invalidUrl="http://www.unews.com.tw/department?id= 587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數位多媒體設計系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10. 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1" invalidUrl="http://www.unews.com.tw/department?id= 576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國立虎尾科技大學</a:t>
            </a:r>
            <a:r>
              <a:rPr lang="zh-TW" altLang="en-US" sz="2400" dirty="0">
                <a:solidFill>
                  <a:srgbClr val="00B050"/>
                </a:solidFill>
                <a:uFillTx/>
                <a:hlinkClick r:id="rId11" invalidUrl="http://www.unews.com.tw/department?id= 576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1" invalidUrl="http://www.unews.com.tw/department?id= 576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多媒體設計系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11. 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2" invalidUrl="http://www.unews.com.tw/department?id= 58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國立臺中科技大學</a:t>
            </a:r>
            <a:r>
              <a:rPr lang="zh-TW" altLang="en-US" sz="2400" dirty="0">
                <a:solidFill>
                  <a:srgbClr val="00B050"/>
                </a:solidFill>
                <a:uFillTx/>
                <a:hlinkClick r:id="rId12" invalidUrl="http://www.unews.com.tw/department?id= 58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2" invalidUrl="http://www.unews.com.tw/department?id= 58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多媒體設計系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12.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3" invalidUrl="http://www.unews.com.tw/department?id= 56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國立臺灣科技大學設計系</a:t>
            </a:r>
            <a:endParaRPr lang="en-US" altLang="zh-TW" sz="2400" dirty="0">
              <a:solidFill>
                <a:srgbClr val="00B050"/>
              </a:solidFill>
              <a:uFillTx/>
              <a:hlinkClick r:id="rId13" invalidUrl="http://www.unews.com.tw/department?id= 563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US" altLang="zh-TW" sz="2400" dirty="0">
                <a:solidFill>
                  <a:srgbClr val="00B050"/>
                </a:solidFill>
                <a:uFillTx/>
                <a:hlinkClick r:id="rId13" invalidUrl="http://www.unews.com.tw/department?id= 56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3" invalidUrl="http://www.unews.com.tw/department?id= 56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原工商業設計系</a:t>
            </a:r>
            <a:r>
              <a:rPr lang="en-US" altLang="zh-TW" sz="2400" dirty="0">
                <a:solidFill>
                  <a:srgbClr val="00B050"/>
                </a:solidFill>
                <a:uFillTx/>
                <a:hlinkClick r:id="rId13" invalidUrl="http://www.unews.com.tw/department?id= 56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3" invalidUrl="http://www.unews.com.tw/department?id= 56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商業設計組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13. 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4" invalidUrl="http://www.unews.com.tw/department?id= 565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國立雲林科技大學</a:t>
            </a:r>
            <a:r>
              <a:rPr lang="zh-TW" altLang="en-US" sz="2400" dirty="0">
                <a:solidFill>
                  <a:srgbClr val="00B050"/>
                </a:solidFill>
                <a:uFillTx/>
                <a:hlinkClick r:id="rId14" invalidUrl="http://www.unews.com.tw/department?id= 565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4" invalidUrl="http://www.unews.com.tw/department?id= 565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創意生活設計系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14. 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5" invalidUrl="http://www.unews.com.tw/department?id= 585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國立臺中科技大學</a:t>
            </a:r>
            <a:r>
              <a:rPr lang="zh-TW" altLang="en-US" sz="2400" dirty="0">
                <a:solidFill>
                  <a:srgbClr val="00B050"/>
                </a:solidFill>
                <a:uFillTx/>
                <a:hlinkClick r:id="rId15" invalidUrl="http://www.unews.com.tw/department?id= 585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5" invalidUrl="http://www.unews.com.tw/department?id= 585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商業設計系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15. 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6" invalidUrl="http://www.unews.com.tw/department?id= 588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國立臺北商業大學</a:t>
            </a:r>
            <a:r>
              <a:rPr lang="zh-TW" altLang="en-US" sz="2400" dirty="0">
                <a:solidFill>
                  <a:srgbClr val="00B050"/>
                </a:solidFill>
                <a:uFillTx/>
                <a:hlinkClick r:id="rId16" invalidUrl="http://www.unews.com.tw/department?id= 588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6" invalidUrl="http://www.unews.com.tw/department?id= 588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商業設計管理系</a:t>
            </a:r>
            <a:endParaRPr kumimoji="1" lang="zh-TW" altLang="en-US" sz="2400" dirty="0">
              <a:solidFill>
                <a:srgbClr val="00B050"/>
              </a:solidFill>
              <a:uFillTx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uFillTx/>
              </a:rPr>
              <a:t>【私立科大】 </a:t>
            </a:r>
            <a:endParaRPr kumimoji="1" lang="zh-TW" altLang="en-US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97000" y="1704976"/>
            <a:ext cx="550164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>
                <a:solidFill>
                  <a:srgbClr val="00B050"/>
                </a:solidFill>
                <a:uFillTx/>
              </a:rPr>
              <a:t>1. 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" invalidUrl="http://www.unews.com.tw/department?id= 59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朝陽科技大學景觀及都市設計系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2. 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3" invalidUrl="http://www.unews.com.tw/department?id= 595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崑山科技大學空間設計系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3. 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4" invalidUrl="http://www.unews.com.tw/department?id= 600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樹德科技大學室內設計系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4. 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5" invalidUrl="http://www.unews.com.tw/department?id= 618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建國科技大學空間設計系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5. 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6" invalidUrl="http://www.unews.com.tw/department?id= 623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高苑科技大學綠環境設計學位學程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6. 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7" invalidUrl="http://www.unews.com.tw/department?id= 66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中州科技大學景觀系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7. 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8" invalidUrl="http://www.unews.com.tw/department?id= 669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南榮科技大學室內設計系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8. 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9" invalidUrl="http://www.unews.com.tw/department?id= 67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華夏科技大學室內設計系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9. 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0" invalidUrl="http://www.unews.com.tw/department?id= 680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德霖技術學院室內設計系</a:t>
            </a:r>
            <a:r>
              <a:rPr lang="en-US" altLang="zh-TW" sz="2400" dirty="0">
                <a:solidFill>
                  <a:srgbClr val="00B050"/>
                </a:solidFill>
                <a:uFillTx/>
                <a:hlinkClick r:id="rId10" invalidUrl="http://www.unews.com.tw/department?id= 680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0" invalidUrl="http://www.unews.com.tw/department?id= 680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原空間設計系</a:t>
            </a:r>
            <a:r>
              <a:rPr lang="en-US" altLang="zh-TW" sz="2400" dirty="0">
                <a:solidFill>
                  <a:srgbClr val="00B050"/>
                </a:solidFill>
                <a:uFillTx/>
                <a:hlinkClick r:id="rId10" invalidUrl="http://www.unews.com.tw/department?id= 680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lang="en-US" altLang="zh-TW" sz="1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1400" dirty="0">
                <a:solidFill>
                  <a:srgbClr val="00B050"/>
                </a:solidFill>
                <a:uFillTx/>
              </a:rPr>
            </a:br>
            <a:endParaRPr kumimoji="1" lang="zh-TW" altLang="en-US" sz="1400" dirty="0">
              <a:solidFill>
                <a:srgbClr val="00B050"/>
              </a:solidFill>
              <a:uFillTx/>
            </a:endParaRPr>
          </a:p>
        </p:txBody>
      </p:sp>
      <p:sp>
        <p:nvSpPr>
          <p:cNvPr id="4" name="文字方塊 3"/>
          <p:cNvSpPr txBox="1">
            <a:spLocks/>
          </p:cNvSpPr>
          <p:nvPr/>
        </p:nvSpPr>
        <p:spPr>
          <a:xfrm>
            <a:off x="7188707" y="1690688"/>
            <a:ext cx="500329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  <a:uFillTx/>
              </a:rPr>
              <a:t>10. 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1" invalidUrl="http://www.unews.com.tw/department?id= 68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蘭陽技術學院室內設計系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11. 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2" invalidUrl="http://www.unews.com.tw/department?id= 684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東方設計學院室內設計系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12. 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3" invalidUrl="http://www.unews.com.tw/department?id= 589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朝陽科技大學工業設計系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13. 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4" invalidUrl="http://www.unews.com.tw/department?id= 619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明志科技大學工業設計系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14. 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5" invalidUrl="http://www.unews.com.tw/department?id= 677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亞東技術學院工商業設計系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15. 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6" invalidUrl="http://www.unews.com.tw/department?id= 59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南臺科技大學創新產品設計系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16. 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7" invalidUrl="http://www.unews.com.tw/department?id= 600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樹德科技大學流行設計系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17. 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8" invalidUrl="http://www.unews.com.tw/department?id= 608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弘光科技大學美髮造型設計系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18. 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9" invalidUrl="http://www.unews.com.tw/department?id= 707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聖約翰科技大學時尚經營管理系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19. 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0" invalidUrl="http://www.unews.com.tw/department?id= 626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聖約翰科技大學</a:t>
            </a:r>
            <a:endParaRPr lang="en-US" altLang="zh-TW" sz="2400" dirty="0">
              <a:solidFill>
                <a:srgbClr val="00B050"/>
              </a:solidFill>
              <a:uFillTx/>
              <a:hlinkClick r:id="rId20" invalidUrl="http://www.unews.com.tw/department?id= 6267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zh-TW" altLang="zh-TW" sz="2400" dirty="0">
                <a:solidFill>
                  <a:srgbClr val="00B050"/>
                </a:solidFill>
                <a:uFillTx/>
                <a:hlinkClick r:id="rId20" invalidUrl="http://www.unews.com.tw/department?id= 626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時尚經營管理系流行採購與開發組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20. 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1" invalidUrl="http://www.unews.com.tw/department?id= 626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聖約翰科技大學</a:t>
            </a:r>
            <a:endParaRPr lang="en-US" altLang="zh-TW" sz="2400" dirty="0">
              <a:solidFill>
                <a:srgbClr val="00B050"/>
              </a:solidFill>
              <a:uFillTx/>
              <a:hlinkClick r:id="rId21" invalidUrl="http://www.unews.com.tw/department?id= 6268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zh-TW" altLang="zh-TW" sz="2400" dirty="0">
                <a:solidFill>
                  <a:srgbClr val="00B050"/>
                </a:solidFill>
                <a:uFillTx/>
                <a:hlinkClick r:id="rId21" invalidUrl="http://www.unews.com.tw/department?id= 626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時尚經營管理系時尚事業經營組</a:t>
            </a:r>
            <a:endParaRPr kumimoji="1" lang="zh-TW" altLang="en-US" sz="2400" dirty="0">
              <a:solidFill>
                <a:srgbClr val="00B050"/>
              </a:solidFill>
              <a:uFillTx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uFillTx/>
              </a:rPr>
              <a:t>【私立科大】 </a:t>
            </a:r>
            <a:endParaRPr kumimoji="1" lang="zh-TW" altLang="en-US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8968" y="1409065"/>
            <a:ext cx="60198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>
                <a:solidFill>
                  <a:srgbClr val="00B050"/>
                </a:solidFill>
                <a:uFillTx/>
              </a:rPr>
              <a:t>21. 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" invalidUrl="http://www.unews.com.tw/department?id= 635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臺南應用科技大學服飾設計管理系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22. 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3" invalidUrl="http://www.unews.com.tw/department?id= 654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育達科技大學時尚造型設計系整體造型組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23. 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4" invalidUrl="http://www.unews.com.tw/department?id= 654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育達科技大學時尚造型設計系流行設計組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24. 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5" invalidUrl="http://www.unews.com.tw/department?id= 660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中州科技大學時尚創意設計與管理系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25. 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6" invalidUrl="http://www.unews.com.tw/department?id= 667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醒吾科技大學時尚造型設計系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26. 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7" invalidUrl="http://www.unews.com.tw/department?id= 677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和春技術學院流行時尚造型設計系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27. 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8" invalidUrl="http://www.unews.com.tw/department?id= 686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崇右技術學院時尚造型設計系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28. 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9" invalidUrl="http://www.unews.com.tw/department?id= 687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大同技術學院時尚造型設計系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29. 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0" invalidUrl="http://www.unews.com.tw/department?id= 688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大同技術學院婚禮企劃與設計系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30. 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1" invalidUrl="http://www.unews.com.tw/department?id= 598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嘉南藥理大學應用空間資訊系</a:t>
            </a:r>
            <a:r>
              <a:rPr lang="en-US" altLang="zh-TW" sz="1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1400" dirty="0">
                <a:solidFill>
                  <a:srgbClr val="00B050"/>
                </a:solidFill>
                <a:uFillTx/>
              </a:rPr>
            </a:br>
            <a:endParaRPr kumimoji="1" lang="zh-TW" altLang="en-US" sz="1400" dirty="0">
              <a:solidFill>
                <a:srgbClr val="00B050"/>
              </a:solidFill>
              <a:uFillTx/>
            </a:endParaRPr>
          </a:p>
        </p:txBody>
      </p:sp>
      <p:sp>
        <p:nvSpPr>
          <p:cNvPr id="4" name="文字方塊 3"/>
          <p:cNvSpPr txBox="1">
            <a:spLocks/>
          </p:cNvSpPr>
          <p:nvPr/>
        </p:nvSpPr>
        <p:spPr>
          <a:xfrm>
            <a:off x="6880931" y="1720850"/>
            <a:ext cx="531106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  <a:uFillTx/>
              </a:rPr>
              <a:t>31. 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2" invalidUrl="http://www.unews.com.tw/department?id= 610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健行科技大學應用空間資訊系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32. 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3" invalidUrl="http://www.unews.com.tw/department?id= 614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正修科技大學</a:t>
            </a:r>
            <a:endParaRPr lang="en-US" altLang="zh-TW" sz="2400" dirty="0">
              <a:solidFill>
                <a:srgbClr val="00B050"/>
              </a:solidFill>
              <a:uFillTx/>
              <a:hlinkClick r:id="rId13" invalidUrl="http://www.unews.com.tw/department?id= 614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zh-TW" altLang="zh-TW" sz="2400" dirty="0">
                <a:solidFill>
                  <a:srgbClr val="00B050"/>
                </a:solidFill>
                <a:uFillTx/>
                <a:hlinkClick r:id="rId13" invalidUrl="http://www.unews.com.tw/department?id= 614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土木與空間資訊系工程技術組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33. 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4" invalidUrl="http://www.unews.com.tw/department?id= 626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聖約翰科技大學創意設計系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34. 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5" invalidUrl="http://www.unews.com.tw/department?id= 666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大華科技大學創意設計學位學程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35. 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6" invalidUrl="http://www.unews.com.tw/department?id= 674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大漢技術學院珠寶技術系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36. 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7" invalidUrl="http://www.unews.com.tw/department?id= 689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亞太創意技術學院陶瓷創意設計系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37. 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8" invalidUrl="http://www.unews.com.tw/department?id= 590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朝陽科技大學建築系建築組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38. 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9" invalidUrl="http://www.unews.com.tw/department?id= 590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朝陽科技大學建築系室內設計組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39. 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0" invalidUrl="http://www.unews.com.tw/department?id= 600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樹德科技大學室內設計組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40. 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1" invalidUrl="http://www.unews.com.tw/department?id= 612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正修科技大學</a:t>
            </a:r>
            <a:endParaRPr lang="en-US" altLang="zh-TW" sz="2400" dirty="0">
              <a:solidFill>
                <a:srgbClr val="00B050"/>
              </a:solidFill>
              <a:uFillTx/>
              <a:hlinkClick r:id="rId21" invalidUrl="http://www.unews.com.tw/department?id= 6120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zh-TW" altLang="zh-TW" sz="2400" dirty="0">
                <a:solidFill>
                  <a:srgbClr val="00B050"/>
                </a:solidFill>
                <a:uFillTx/>
                <a:hlinkClick r:id="rId21" invalidUrl="http://www.unews.com.tw/department?id= 612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建築與室內設計系建築設計組</a:t>
            </a:r>
            <a:endParaRPr kumimoji="1" lang="zh-TW" altLang="en-US" sz="2400" dirty="0">
              <a:solidFill>
                <a:srgbClr val="00B050"/>
              </a:solidFill>
              <a:uFillTx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uFillTx/>
              </a:rPr>
              <a:t>【私立科大】 </a:t>
            </a:r>
            <a:endParaRPr kumimoji="1" lang="zh-TW" altLang="en-US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66520" y="1289103"/>
            <a:ext cx="528828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>
                <a:solidFill>
                  <a:srgbClr val="00B050"/>
                </a:solidFill>
                <a:uFillTx/>
              </a:rPr>
              <a:t>41. 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" invalidUrl="http://www.unews.com.tw/department?id= 623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高苑科技大學建築系建築設計組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42. 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3" invalidUrl="http://www.unews.com.tw/department?id= 62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高苑科技大學建築系室內設計組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43. 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4" invalidUrl="http://www.unews.com.tw/department?id= 652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中華科技大學建築系建築科技組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44. 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5" invalidUrl="http://www.unews.com.tw/department?id= 652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中華科技大學建築系室內設計組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45. 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6" invalidUrl="http://www.unews.com.tw/department?id= 65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中華科技大學</a:t>
            </a:r>
            <a:endParaRPr lang="en-US" altLang="zh-TW" sz="2400" dirty="0">
              <a:solidFill>
                <a:srgbClr val="00B050"/>
              </a:solidFill>
              <a:uFillTx/>
              <a:hlinkClick r:id="rId6" invalidUrl="http://www.unews.com.tw/department?id= 652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B050"/>
                </a:solidFill>
                <a:uFillTx/>
                <a:hlinkClick r:id="rId6" invalidUrl="http://www.unews.com.tw/department?id= 65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建築系視覺傳達創意設計組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46. 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7" invalidUrl="http://www.unews.com.tw/department?id= 669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南榮科技大學室內設計系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47. 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8" invalidUrl="http://www.unews.com.tw/department?id= 67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華夏科技大學室內設計系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48. 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9" invalidUrl="http://www.unews.com.tw/department?id= 672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華夏科技大學建築系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49. 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0" invalidUrl="http://www.unews.com.tw/department?id= 680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德霖技術學院</a:t>
            </a:r>
            <a:endParaRPr lang="en-US" altLang="zh-TW" sz="2400" dirty="0">
              <a:solidFill>
                <a:srgbClr val="00B050"/>
              </a:solidFill>
              <a:uFillTx/>
              <a:hlinkClick r:id="rId10" invalidUrl="http://www.unews.com.tw/department?id= 6807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B050"/>
                </a:solidFill>
                <a:uFillTx/>
                <a:hlinkClick r:id="rId10" invalidUrl="http://www.unews.com.tw/department?id= 680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室內設計系</a:t>
            </a:r>
            <a:r>
              <a:rPr lang="en-US" altLang="zh-TW" sz="2400" dirty="0">
                <a:solidFill>
                  <a:srgbClr val="00B050"/>
                </a:solidFill>
                <a:uFillTx/>
                <a:hlinkClick r:id="rId10" invalidUrl="http://www.unews.com.tw/department?id= 680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0" invalidUrl="http://www.unews.com.tw/department?id= 680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原空間設計系</a:t>
            </a:r>
            <a:r>
              <a:rPr lang="en-US" altLang="zh-TW" sz="2400" dirty="0">
                <a:solidFill>
                  <a:srgbClr val="00B050"/>
                </a:solidFill>
                <a:uFillTx/>
                <a:hlinkClick r:id="rId10" invalidUrl="http://www.unews.com.tw/department?id= 680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50. 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1" invalidUrl="http://www.unews.com.tw/department?id= 68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蘭陽技術學院室內設計系</a:t>
            </a:r>
            <a:r>
              <a:rPr lang="en-US" altLang="zh-TW" sz="1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1400" dirty="0">
                <a:solidFill>
                  <a:srgbClr val="00B050"/>
                </a:solidFill>
                <a:uFillTx/>
              </a:rPr>
            </a:br>
            <a:endParaRPr kumimoji="1" lang="zh-TW" altLang="en-US" sz="1400" dirty="0">
              <a:solidFill>
                <a:srgbClr val="00B050"/>
              </a:solidFill>
              <a:uFillTx/>
            </a:endParaRPr>
          </a:p>
        </p:txBody>
      </p:sp>
      <p:sp>
        <p:nvSpPr>
          <p:cNvPr id="4" name="文字方塊 3"/>
          <p:cNvSpPr txBox="1">
            <a:spLocks/>
          </p:cNvSpPr>
          <p:nvPr/>
        </p:nvSpPr>
        <p:spPr>
          <a:xfrm>
            <a:off x="6318276" y="1284388"/>
            <a:ext cx="587372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  <a:uFillTx/>
              </a:rPr>
              <a:t>51. 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2" invalidUrl="http://www.unews.com.tw/department?id= 684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東方設計學院室內設計系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52. 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3" invalidUrl="http://www.unews.com.tw/department?id= 602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龍華科技大學</a:t>
            </a:r>
            <a:endParaRPr lang="en-US" altLang="zh-TW" sz="2400" dirty="0">
              <a:solidFill>
                <a:srgbClr val="00B050"/>
              </a:solidFill>
              <a:uFillTx/>
              <a:hlinkClick r:id="rId13" invalidUrl="http://www.unews.com.tw/department?id= 6028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zh-TW" altLang="zh-TW" sz="2400" dirty="0">
                <a:solidFill>
                  <a:srgbClr val="00B050"/>
                </a:solidFill>
                <a:uFillTx/>
                <a:hlinkClick r:id="rId13" invalidUrl="http://www.unews.com.tw/department?id= 602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多媒體與遊戲發展科學系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53. 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4" invalidUrl="http://www.unews.com.tw/department?id= 707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健行科技大學數位多媒體設計系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54. 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5" invalidUrl="http://www.unews.com.tw/department?id= 618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建國科技大學數位多媒體設計系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55. 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6" invalidUrl="http://www.unews.com.tw/department?id= 62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高苑科技大學多媒體動畫遊戲學位學程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56. 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7" invalidUrl="http://www.unews.com.tw/department?id= 624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大仁科技大學數位多媒體設計系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57. 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8" invalidUrl="http://www.unews.com.tw/department?id= 704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遠東科技大學多媒體與遊戲發展管理系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58. 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9" invalidUrl="http://www.unews.com.tw/department?id= 649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中華科技大學文創與數位多媒體系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59. 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0" invalidUrl="http://www.unews.com.tw/department?id= 697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育達科技大學</a:t>
            </a:r>
            <a:endParaRPr lang="en-US" altLang="zh-TW" sz="2400" dirty="0">
              <a:solidFill>
                <a:srgbClr val="00B050"/>
              </a:solidFill>
              <a:uFillTx/>
              <a:hlinkClick r:id="rId20" invalidUrl="http://www.unews.com.tw/department?id= 697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zh-TW" altLang="zh-TW" sz="2400" dirty="0">
                <a:solidFill>
                  <a:srgbClr val="00B050"/>
                </a:solidFill>
                <a:uFillTx/>
                <a:hlinkClick r:id="rId20" invalidUrl="http://www.unews.com.tw/department?id= 697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多媒體與遊戲設計系視覺設計組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60. 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1" invalidUrl="http://www.unews.com.tw/department?id= 659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環球科技大學多媒體動畫設計系</a:t>
            </a:r>
            <a:endParaRPr kumimoji="1" lang="zh-TW" altLang="en-US" sz="2400" dirty="0">
              <a:solidFill>
                <a:srgbClr val="00B050"/>
              </a:solidFill>
              <a:uFillTx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uFillTx/>
              </a:rPr>
              <a:t>【私立科大】 </a:t>
            </a:r>
            <a:endParaRPr kumimoji="1" lang="zh-TW" altLang="en-US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9800" y="1188720"/>
            <a:ext cx="532892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000" dirty="0">
                <a:solidFill>
                  <a:srgbClr val="00B050"/>
                </a:solidFill>
                <a:uFillTx/>
              </a:rPr>
              <a:t>61. </a:t>
            </a:r>
            <a:r>
              <a:rPr lang="zh-TW" altLang="zh-TW" sz="2000" dirty="0">
                <a:solidFill>
                  <a:srgbClr val="00B050"/>
                </a:solidFill>
                <a:uFillTx/>
                <a:hlinkClick r:id="rId2" invalidUrl="http://www.unews.com.tw/department?id= 66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中州科技大學</a:t>
            </a:r>
            <a:endParaRPr lang="en-US" altLang="zh-TW" sz="2000" dirty="0">
              <a:solidFill>
                <a:srgbClr val="00B050"/>
              </a:solidFill>
              <a:uFillTx/>
              <a:hlinkClick r:id="rId2" invalidUrl="http://www.unews.com.tw/department?id= 6610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sz="2000" dirty="0">
                <a:solidFill>
                  <a:srgbClr val="00B050"/>
                </a:solidFill>
                <a:uFillTx/>
                <a:hlinkClick r:id="rId2" invalidUrl="http://www.unews.com.tw/department?id= 66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多媒體與遊戲發展科學系</a:t>
            </a:r>
            <a:r>
              <a:rPr lang="en-US" altLang="zh-TW" sz="20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000" dirty="0">
                <a:solidFill>
                  <a:srgbClr val="00B050"/>
                </a:solidFill>
                <a:uFillTx/>
              </a:rPr>
            </a:br>
            <a:r>
              <a:rPr lang="en-US" altLang="zh-TW" sz="2000" dirty="0">
                <a:solidFill>
                  <a:srgbClr val="00B050"/>
                </a:solidFill>
                <a:uFillTx/>
              </a:rPr>
              <a:t>62. </a:t>
            </a:r>
            <a:r>
              <a:rPr lang="zh-TW" altLang="zh-TW" sz="2000" dirty="0">
                <a:solidFill>
                  <a:srgbClr val="00B050"/>
                </a:solidFill>
                <a:uFillTx/>
                <a:hlinkClick r:id="rId3" invalidUrl="http://www.unews.com.tw/department?id= 662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修平科技大學數位多媒體設計系</a:t>
            </a:r>
            <a:r>
              <a:rPr lang="en-US" altLang="zh-TW" sz="20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000" dirty="0">
                <a:solidFill>
                  <a:srgbClr val="00B050"/>
                </a:solidFill>
                <a:uFillTx/>
              </a:rPr>
            </a:br>
            <a:r>
              <a:rPr lang="en-US" altLang="zh-TW" sz="2000" dirty="0">
                <a:solidFill>
                  <a:srgbClr val="00B050"/>
                </a:solidFill>
                <a:uFillTx/>
              </a:rPr>
              <a:t>63. </a:t>
            </a:r>
            <a:r>
              <a:rPr lang="zh-TW" altLang="zh-TW" sz="2000" dirty="0">
                <a:solidFill>
                  <a:srgbClr val="00B050"/>
                </a:solidFill>
                <a:uFillTx/>
                <a:hlinkClick r:id="rId4" invalidUrl="http://www.unews.com.tw/department?id= 667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醒吾科技大學數位設計系</a:t>
            </a:r>
            <a:r>
              <a:rPr lang="en-US" altLang="zh-TW" sz="20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000" dirty="0">
                <a:solidFill>
                  <a:srgbClr val="00B050"/>
                </a:solidFill>
                <a:uFillTx/>
              </a:rPr>
            </a:br>
            <a:r>
              <a:rPr lang="en-US" altLang="zh-TW" sz="2000" dirty="0">
                <a:solidFill>
                  <a:srgbClr val="00B050"/>
                </a:solidFill>
                <a:uFillTx/>
              </a:rPr>
              <a:t>64. </a:t>
            </a:r>
            <a:r>
              <a:rPr lang="zh-TW" altLang="zh-TW" sz="2000" dirty="0">
                <a:solidFill>
                  <a:srgbClr val="00B050"/>
                </a:solidFill>
                <a:uFillTx/>
                <a:hlinkClick r:id="rId5" invalidUrl="http://www.unews.com.tw/department?id= 67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華夏科技大學數位多媒體設計系</a:t>
            </a:r>
            <a:r>
              <a:rPr lang="en-US" altLang="zh-TW" sz="20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000" dirty="0">
                <a:solidFill>
                  <a:srgbClr val="00B050"/>
                </a:solidFill>
                <a:uFillTx/>
              </a:rPr>
            </a:br>
            <a:r>
              <a:rPr lang="en-US" altLang="zh-TW" sz="2000" dirty="0">
                <a:solidFill>
                  <a:srgbClr val="00B050"/>
                </a:solidFill>
                <a:uFillTx/>
              </a:rPr>
              <a:t>65. </a:t>
            </a:r>
            <a:r>
              <a:rPr lang="zh-TW" altLang="zh-TW" sz="2000" dirty="0">
                <a:solidFill>
                  <a:srgbClr val="00B050"/>
                </a:solidFill>
                <a:uFillTx/>
                <a:hlinkClick r:id="rId6" invalidUrl="http://www.unews.com.tw/department?id= 687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崇右技術學院數位多媒體設計系</a:t>
            </a:r>
            <a:endParaRPr lang="en-US" altLang="zh-TW" sz="2000" dirty="0">
              <a:solidFill>
                <a:srgbClr val="00B050"/>
              </a:solidFill>
              <a:uFillTx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000" dirty="0">
                <a:solidFill>
                  <a:srgbClr val="00B050"/>
                </a:solidFill>
                <a:uFillTx/>
              </a:rPr>
              <a:t>66. </a:t>
            </a:r>
            <a:r>
              <a:rPr lang="zh-TW" altLang="zh-TW" sz="2000" dirty="0">
                <a:solidFill>
                  <a:srgbClr val="00B050"/>
                </a:solidFill>
                <a:uFillTx/>
                <a:hlinkClick r:id="rId7" invalidUrl="http://www.unews.com.tw/department?id= 593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南臺科技大學</a:t>
            </a:r>
            <a:endParaRPr lang="en-US" altLang="zh-TW" sz="2000" dirty="0">
              <a:solidFill>
                <a:srgbClr val="00B050"/>
              </a:solidFill>
              <a:uFillTx/>
              <a:hlinkClick r:id="rId7" invalidUrl="http://www.unews.com.tw/department?id= 593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sz="2000" dirty="0">
                <a:solidFill>
                  <a:srgbClr val="00B050"/>
                </a:solidFill>
                <a:uFillTx/>
                <a:hlinkClick r:id="rId7" invalidUrl="http://www.unews.com.tw/department?id= 593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多媒體與電腦娛樂科學系</a:t>
            </a:r>
            <a:r>
              <a:rPr lang="en-US" altLang="zh-TW" sz="20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000" dirty="0">
                <a:solidFill>
                  <a:srgbClr val="00B050"/>
                </a:solidFill>
                <a:uFillTx/>
              </a:rPr>
            </a:br>
            <a:r>
              <a:rPr lang="en-US" altLang="zh-TW" sz="2000" dirty="0">
                <a:solidFill>
                  <a:srgbClr val="00B050"/>
                </a:solidFill>
                <a:uFillTx/>
              </a:rPr>
              <a:t>67. </a:t>
            </a:r>
            <a:r>
              <a:rPr lang="zh-TW" altLang="zh-TW" sz="2000" dirty="0">
                <a:solidFill>
                  <a:srgbClr val="00B050"/>
                </a:solidFill>
                <a:uFillTx/>
                <a:hlinkClick r:id="rId8" invalidUrl="http://www.unews.com.tw/department?id= 599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樹德科技大學藝術管理與藝術經紀系</a:t>
            </a:r>
            <a:r>
              <a:rPr lang="en-US" altLang="zh-TW" sz="2000" dirty="0">
                <a:solidFill>
                  <a:srgbClr val="00B050"/>
                </a:solidFill>
                <a:uFillTx/>
                <a:hlinkClick r:id="rId8" invalidUrl="http://www.unews.com.tw/department?id= 599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lang="zh-TW" altLang="zh-TW" sz="2000" dirty="0">
                <a:solidFill>
                  <a:srgbClr val="00B050"/>
                </a:solidFill>
                <a:uFillTx/>
                <a:hlinkClick r:id="rId8" invalidUrl="http://www.unews.com.tw/department?id= 599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原藝術管理與藝術經紀學位學程</a:t>
            </a:r>
            <a:r>
              <a:rPr lang="en-US" altLang="zh-TW" sz="2000" dirty="0">
                <a:solidFill>
                  <a:srgbClr val="00B050"/>
                </a:solidFill>
                <a:uFillTx/>
                <a:hlinkClick r:id="rId8" invalidUrl="http://www.unews.com.tw/department?id= 599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lang="en-US" altLang="zh-TW" sz="20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000" dirty="0">
                <a:solidFill>
                  <a:srgbClr val="00B050"/>
                </a:solidFill>
                <a:uFillTx/>
              </a:rPr>
            </a:br>
            <a:r>
              <a:rPr lang="en-US" altLang="zh-TW" sz="2000" dirty="0">
                <a:solidFill>
                  <a:srgbClr val="00B050"/>
                </a:solidFill>
                <a:uFillTx/>
              </a:rPr>
              <a:t>68. </a:t>
            </a:r>
            <a:r>
              <a:rPr lang="zh-TW" altLang="zh-TW" sz="2000" dirty="0">
                <a:solidFill>
                  <a:srgbClr val="00B050"/>
                </a:solidFill>
                <a:uFillTx/>
                <a:hlinkClick r:id="rId9" invalidUrl="http://www.unews.com.tw/department?id= 600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樹德科技大學動畫與遊戲設計系</a:t>
            </a:r>
            <a:r>
              <a:rPr lang="en-US" altLang="zh-TW" sz="20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000" dirty="0">
                <a:solidFill>
                  <a:srgbClr val="00B050"/>
                </a:solidFill>
                <a:uFillTx/>
              </a:rPr>
            </a:br>
            <a:r>
              <a:rPr lang="en-US" altLang="zh-TW" sz="2000" dirty="0">
                <a:solidFill>
                  <a:srgbClr val="00B050"/>
                </a:solidFill>
                <a:uFillTx/>
              </a:rPr>
              <a:t>69. </a:t>
            </a:r>
            <a:r>
              <a:rPr lang="zh-TW" altLang="zh-TW" sz="2000" dirty="0">
                <a:solidFill>
                  <a:srgbClr val="00B050"/>
                </a:solidFill>
                <a:uFillTx/>
                <a:hlinkClick r:id="rId10" invalidUrl="http://www.unews.com.tw/department?id= 616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萬能科技大學</a:t>
            </a:r>
            <a:endParaRPr lang="en-US" altLang="zh-TW" sz="2000" dirty="0">
              <a:solidFill>
                <a:srgbClr val="00B050"/>
              </a:solidFill>
              <a:uFillTx/>
              <a:hlinkClick r:id="rId10" invalidUrl="http://www.unews.com.tw/department?id= 616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sz="2000" dirty="0">
                <a:solidFill>
                  <a:srgbClr val="00B050"/>
                </a:solidFill>
                <a:uFillTx/>
                <a:hlinkClick r:id="rId10" invalidUrl="http://www.unews.com.tw/department?id= 616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工業管理系航空精密設計製造組</a:t>
            </a:r>
            <a:r>
              <a:rPr lang="en-US" altLang="zh-TW" sz="20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000" dirty="0">
                <a:solidFill>
                  <a:srgbClr val="00B050"/>
                </a:solidFill>
                <a:uFillTx/>
              </a:rPr>
            </a:br>
            <a:r>
              <a:rPr lang="en-US" altLang="zh-TW" sz="2000" dirty="0">
                <a:solidFill>
                  <a:srgbClr val="00B050"/>
                </a:solidFill>
                <a:uFillTx/>
              </a:rPr>
              <a:t>70. </a:t>
            </a:r>
            <a:r>
              <a:rPr lang="zh-TW" altLang="zh-TW" sz="2000" dirty="0">
                <a:solidFill>
                  <a:srgbClr val="00B050"/>
                </a:solidFill>
                <a:uFillTx/>
                <a:hlinkClick r:id="rId11" invalidUrl="http://www.unews.com.tw/department?id= 626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聖約翰科技大學數位文藝系</a:t>
            </a:r>
            <a:r>
              <a:rPr lang="en-US" altLang="zh-TW" sz="20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000" dirty="0">
                <a:solidFill>
                  <a:srgbClr val="00B050"/>
                </a:solidFill>
                <a:uFillTx/>
              </a:rPr>
            </a:br>
            <a:endParaRPr kumimoji="1" lang="zh-TW" altLang="en-US" sz="2000" dirty="0">
              <a:solidFill>
                <a:srgbClr val="00B050"/>
              </a:solidFill>
              <a:uFillTx/>
            </a:endParaRPr>
          </a:p>
        </p:txBody>
      </p:sp>
      <p:sp>
        <p:nvSpPr>
          <p:cNvPr id="4" name="文字方塊 3"/>
          <p:cNvSpPr txBox="1">
            <a:spLocks/>
          </p:cNvSpPr>
          <p:nvPr/>
        </p:nvSpPr>
        <p:spPr>
          <a:xfrm>
            <a:off x="6167120" y="1341120"/>
            <a:ext cx="621836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  <a:uFillTx/>
              </a:rPr>
              <a:t>71. 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2" invalidUrl="http://www.unews.com.tw/department?id= 703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聖約翰科技大學多媒體設計系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72. 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3" invalidUrl="http://www.unews.com.tw/department?id= 703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中國科技大學互動娛樂設計系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73. 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4" invalidUrl="http://www.unews.com.tw/department?id= 63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遠東科技大學</a:t>
            </a:r>
            <a:endParaRPr lang="en-US" altLang="zh-TW" sz="2400" dirty="0">
              <a:solidFill>
                <a:srgbClr val="00B050"/>
              </a:solidFill>
              <a:uFillTx/>
              <a:hlinkClick r:id="rId14" invalidUrl="http://www.unews.com.tw/department?id= 635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zh-TW" altLang="zh-TW" sz="2400" dirty="0">
                <a:solidFill>
                  <a:srgbClr val="00B050"/>
                </a:solidFill>
                <a:uFillTx/>
                <a:hlinkClick r:id="rId14" invalidUrl="http://www.unews.com.tw/department?id= 63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數位多媒體設計系</a:t>
            </a:r>
            <a:r>
              <a:rPr lang="en-US" altLang="zh-TW" sz="2400" dirty="0">
                <a:solidFill>
                  <a:srgbClr val="00B050"/>
                </a:solidFill>
                <a:uFillTx/>
                <a:hlinkClick r:id="rId14" invalidUrl="http://www.unews.com.tw/department?id= 63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4" invalidUrl="http://www.unews.com.tw/department?id= 63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原數位媒體設計與管理系</a:t>
            </a:r>
            <a:r>
              <a:rPr lang="en-US" altLang="zh-TW" sz="2400" dirty="0">
                <a:solidFill>
                  <a:srgbClr val="00B050"/>
                </a:solidFill>
                <a:uFillTx/>
                <a:hlinkClick r:id="rId14" invalidUrl="http://www.unews.com.tw/department?id= 63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74. 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5" invalidUrl="http://www.unews.com.tw/department?id= 646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德明財經科技大學多媒體設計系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75. 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6" invalidUrl="http://www.unews.com.tw/department?id= 648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南開科技大學多媒體動畫應用系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76. 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7" invalidUrl="http://www.unews.com.tw/department?id= 648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南開科技大學數位生活創意系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77. 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8" invalidUrl="http://www.unews.com.tw/department?id= 649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中華科技大學遊戲系統創新設計系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78. 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9" invalidUrl="http://www.unews.com.tw/department?id= 653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僑光科技大學多媒體與遊戲設計系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79. 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0" invalidUrl="http://www.unews.com.tw/department?id= 697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育達科技大學</a:t>
            </a:r>
            <a:endParaRPr lang="en-US" altLang="zh-TW" sz="2400" dirty="0">
              <a:solidFill>
                <a:srgbClr val="00B050"/>
              </a:solidFill>
              <a:uFillTx/>
              <a:hlinkClick r:id="rId20" invalidUrl="http://www.unews.com.tw/department?id= 697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zh-TW" altLang="zh-TW" sz="2400" dirty="0">
                <a:solidFill>
                  <a:srgbClr val="00B050"/>
                </a:solidFill>
                <a:uFillTx/>
                <a:hlinkClick r:id="rId20" invalidUrl="http://www.unews.com.tw/department?id= 697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多媒體與遊戲設計系遊戲開發組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80. 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1" invalidUrl="http://www.unews.com.tw/department?id= 684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東方設計學院遊戲與動畫設計系</a:t>
            </a:r>
            <a:r>
              <a:rPr lang="en-US" altLang="zh-TW" dirty="0">
                <a:solidFill>
                  <a:srgbClr val="00B050"/>
                </a:solidFill>
                <a:uFillTx/>
              </a:rPr>
              <a:t/>
            </a:r>
            <a:br>
              <a:rPr lang="en-US" altLang="zh-TW" dirty="0">
                <a:solidFill>
                  <a:srgbClr val="00B050"/>
                </a:solidFill>
                <a:uFillTx/>
              </a:rPr>
            </a:br>
            <a:endParaRPr kumimoji="1" lang="zh-TW" altLang="en-US" dirty="0">
              <a:solidFill>
                <a:srgbClr val="00B050"/>
              </a:solidFill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/>
          </p:cNvSpPr>
          <p:nvPr/>
        </p:nvSpPr>
        <p:spPr>
          <a:xfrm>
            <a:off x="4486606" y="75129"/>
            <a:ext cx="2749471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國中畢業生</a:t>
            </a:r>
          </a:p>
        </p:txBody>
      </p:sp>
      <p:sp>
        <p:nvSpPr>
          <p:cNvPr id="6" name="文字方塊 5"/>
          <p:cNvSpPr txBox="1">
            <a:spLocks/>
          </p:cNvSpPr>
          <p:nvPr/>
        </p:nvSpPr>
        <p:spPr>
          <a:xfrm>
            <a:off x="8213748" y="973109"/>
            <a:ext cx="1107996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uFillTx/>
              </a:rPr>
              <a:t>報考術科</a:t>
            </a:r>
          </a:p>
        </p:txBody>
      </p:sp>
      <p:sp>
        <p:nvSpPr>
          <p:cNvPr id="7" name="向下箭號 6"/>
          <p:cNvSpPr>
            <a:spLocks/>
          </p:cNvSpPr>
          <p:nvPr/>
        </p:nvSpPr>
        <p:spPr>
          <a:xfrm>
            <a:off x="5541020" y="1463696"/>
            <a:ext cx="484632" cy="97840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6">
                  <a:lumMod val="60000"/>
                  <a:lumOff val="40000"/>
                </a:schemeClr>
              </a:solidFill>
              <a:uFillTx/>
            </a:endParaRPr>
          </a:p>
        </p:txBody>
      </p:sp>
      <p:sp>
        <p:nvSpPr>
          <p:cNvPr id="8" name="文字方塊 7"/>
          <p:cNvSpPr txBox="1">
            <a:spLocks/>
          </p:cNvSpPr>
          <p:nvPr/>
        </p:nvSpPr>
        <p:spPr>
          <a:xfrm>
            <a:off x="5278659" y="965022"/>
            <a:ext cx="1107996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uFillTx/>
              </a:rPr>
              <a:t>教育會考</a:t>
            </a:r>
          </a:p>
        </p:txBody>
      </p:sp>
      <p:sp>
        <p:nvSpPr>
          <p:cNvPr id="10" name="文字方塊 9"/>
          <p:cNvSpPr txBox="1">
            <a:spLocks/>
          </p:cNvSpPr>
          <p:nvPr/>
        </p:nvSpPr>
        <p:spPr>
          <a:xfrm>
            <a:off x="4486606" y="2609460"/>
            <a:ext cx="2445409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uFillTx/>
              </a:rPr>
              <a:t>選擇免試</a:t>
            </a:r>
          </a:p>
        </p:txBody>
      </p:sp>
      <p:sp>
        <p:nvSpPr>
          <p:cNvPr id="14" name="向下箭號 13"/>
          <p:cNvSpPr>
            <a:spLocks/>
          </p:cNvSpPr>
          <p:nvPr/>
        </p:nvSpPr>
        <p:spPr>
          <a:xfrm>
            <a:off x="8982167" y="1490790"/>
            <a:ext cx="242316" cy="2906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uFillTx/>
            </a:endParaRPr>
          </a:p>
        </p:txBody>
      </p:sp>
      <p:sp>
        <p:nvSpPr>
          <p:cNvPr id="16" name="文字方塊 15"/>
          <p:cNvSpPr txBox="1">
            <a:spLocks/>
          </p:cNvSpPr>
          <p:nvPr/>
        </p:nvSpPr>
        <p:spPr>
          <a:xfrm>
            <a:off x="8861009" y="1932931"/>
            <a:ext cx="461665" cy="12892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uFillTx/>
              </a:rPr>
              <a:t>通過鑑定</a:t>
            </a:r>
          </a:p>
        </p:txBody>
      </p:sp>
      <p:sp>
        <p:nvSpPr>
          <p:cNvPr id="19" name="文字方塊 18"/>
          <p:cNvSpPr txBox="1">
            <a:spLocks/>
          </p:cNvSpPr>
          <p:nvPr/>
        </p:nvSpPr>
        <p:spPr>
          <a:xfrm>
            <a:off x="8757768" y="3846641"/>
            <a:ext cx="461665" cy="101566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uFillTx/>
              </a:rPr>
              <a:t>報名撕榜</a:t>
            </a:r>
          </a:p>
        </p:txBody>
      </p:sp>
      <p:sp>
        <p:nvSpPr>
          <p:cNvPr id="20" name="向下箭號 19"/>
          <p:cNvSpPr>
            <a:spLocks/>
          </p:cNvSpPr>
          <p:nvPr/>
        </p:nvSpPr>
        <p:spPr>
          <a:xfrm>
            <a:off x="8867442" y="3294314"/>
            <a:ext cx="256238" cy="51281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21" name="向右箭號 20"/>
          <p:cNvSpPr>
            <a:spLocks/>
          </p:cNvSpPr>
          <p:nvPr/>
        </p:nvSpPr>
        <p:spPr>
          <a:xfrm>
            <a:off x="7183389" y="1065442"/>
            <a:ext cx="899777" cy="1846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23" name="向右箭號 22"/>
          <p:cNvSpPr>
            <a:spLocks/>
          </p:cNvSpPr>
          <p:nvPr/>
        </p:nvSpPr>
        <p:spPr>
          <a:xfrm rot="10800000">
            <a:off x="6509943" y="1065442"/>
            <a:ext cx="899777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24" name="文字方塊 23"/>
          <p:cNvSpPr txBox="1">
            <a:spLocks/>
          </p:cNvSpPr>
          <p:nvPr/>
        </p:nvSpPr>
        <p:spPr>
          <a:xfrm>
            <a:off x="8229637" y="1975704"/>
            <a:ext cx="461665" cy="12464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uFillTx/>
              </a:rPr>
              <a:t>未通過鑑定</a:t>
            </a:r>
          </a:p>
        </p:txBody>
      </p:sp>
      <p:sp>
        <p:nvSpPr>
          <p:cNvPr id="25" name="向下箭號 24"/>
          <p:cNvSpPr>
            <a:spLocks/>
          </p:cNvSpPr>
          <p:nvPr/>
        </p:nvSpPr>
        <p:spPr>
          <a:xfrm>
            <a:off x="8296483" y="1463696"/>
            <a:ext cx="242316" cy="290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26" name="向下箭號 25"/>
          <p:cNvSpPr>
            <a:spLocks/>
          </p:cNvSpPr>
          <p:nvPr/>
        </p:nvSpPr>
        <p:spPr>
          <a:xfrm rot="5150643">
            <a:off x="7487994" y="2191806"/>
            <a:ext cx="312372" cy="1140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27" name="向下箭號 26"/>
          <p:cNvSpPr>
            <a:spLocks/>
          </p:cNvSpPr>
          <p:nvPr/>
        </p:nvSpPr>
        <p:spPr>
          <a:xfrm rot="17108873">
            <a:off x="9729954" y="4468239"/>
            <a:ext cx="311351" cy="123697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28" name="文字方塊 27"/>
          <p:cNvSpPr txBox="1">
            <a:spLocks/>
          </p:cNvSpPr>
          <p:nvPr/>
        </p:nvSpPr>
        <p:spPr>
          <a:xfrm>
            <a:off x="10551827" y="4202971"/>
            <a:ext cx="677108" cy="21441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eaVert" wrap="none" rtlCol="0">
            <a:spAutoFit/>
          </a:bodyPr>
          <a:lstStyle/>
          <a:p>
            <a:r>
              <a:rPr lang="zh-TW" altLang="en-US" sz="3200" dirty="0">
                <a:uFillTx/>
              </a:rPr>
              <a:t>美術班學生</a:t>
            </a:r>
          </a:p>
        </p:txBody>
      </p:sp>
      <p:sp>
        <p:nvSpPr>
          <p:cNvPr id="29" name="向下箭號 28"/>
          <p:cNvSpPr>
            <a:spLocks/>
          </p:cNvSpPr>
          <p:nvPr/>
        </p:nvSpPr>
        <p:spPr>
          <a:xfrm rot="2173838">
            <a:off x="8488340" y="4882685"/>
            <a:ext cx="202471" cy="408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30" name="文字方塊 29"/>
          <p:cNvSpPr txBox="1">
            <a:spLocks/>
          </p:cNvSpPr>
          <p:nvPr/>
        </p:nvSpPr>
        <p:spPr>
          <a:xfrm>
            <a:off x="8211404" y="5328862"/>
            <a:ext cx="738664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uFillTx/>
              </a:rPr>
              <a:t>未錄取或</a:t>
            </a:r>
            <a:endParaRPr lang="en-US" altLang="zh-TW" dirty="0">
              <a:uFillTx/>
            </a:endParaRPr>
          </a:p>
          <a:p>
            <a:r>
              <a:rPr lang="zh-TW" altLang="en-US" dirty="0">
                <a:uFillTx/>
              </a:rPr>
              <a:t>現場放棄</a:t>
            </a:r>
          </a:p>
        </p:txBody>
      </p:sp>
      <p:sp>
        <p:nvSpPr>
          <p:cNvPr id="32" name="文字方塊 31"/>
          <p:cNvSpPr txBox="1">
            <a:spLocks/>
          </p:cNvSpPr>
          <p:nvPr/>
        </p:nvSpPr>
        <p:spPr>
          <a:xfrm>
            <a:off x="5193852" y="3437798"/>
            <a:ext cx="1107996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horz" wrap="none" rtlCol="0">
            <a:spAutoFit/>
          </a:bodyPr>
          <a:lstStyle/>
          <a:p>
            <a:r>
              <a:rPr lang="zh-TW" altLang="en-US" dirty="0">
                <a:uFillTx/>
              </a:rPr>
              <a:t>選填學校</a:t>
            </a:r>
          </a:p>
        </p:txBody>
      </p:sp>
      <p:sp>
        <p:nvSpPr>
          <p:cNvPr id="34" name="文字方塊 33"/>
          <p:cNvSpPr txBox="1">
            <a:spLocks/>
          </p:cNvSpPr>
          <p:nvPr/>
        </p:nvSpPr>
        <p:spPr>
          <a:xfrm>
            <a:off x="4278621" y="5723584"/>
            <a:ext cx="156966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uFillTx/>
              </a:rPr>
              <a:t>高中生</a:t>
            </a:r>
          </a:p>
        </p:txBody>
      </p:sp>
      <p:sp>
        <p:nvSpPr>
          <p:cNvPr id="35" name="文字方塊 34"/>
          <p:cNvSpPr txBox="1">
            <a:spLocks/>
          </p:cNvSpPr>
          <p:nvPr/>
        </p:nvSpPr>
        <p:spPr>
          <a:xfrm>
            <a:off x="5880380" y="5723584"/>
            <a:ext cx="156966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uFillTx/>
              </a:rPr>
              <a:t>高職生</a:t>
            </a:r>
          </a:p>
        </p:txBody>
      </p:sp>
      <p:sp>
        <p:nvSpPr>
          <p:cNvPr id="2" name="向下箭號 1"/>
          <p:cNvSpPr>
            <a:spLocks/>
          </p:cNvSpPr>
          <p:nvPr/>
        </p:nvSpPr>
        <p:spPr>
          <a:xfrm rot="6037209">
            <a:off x="7144916" y="4566278"/>
            <a:ext cx="236937" cy="1525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36" name="文字方塊 35"/>
          <p:cNvSpPr txBox="1">
            <a:spLocks/>
          </p:cNvSpPr>
          <p:nvPr/>
        </p:nvSpPr>
        <p:spPr>
          <a:xfrm>
            <a:off x="5229338" y="4141843"/>
            <a:ext cx="1107996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horz" wrap="none" rtlCol="0">
            <a:spAutoFit/>
          </a:bodyPr>
          <a:lstStyle/>
          <a:p>
            <a:r>
              <a:rPr lang="zh-TW" altLang="en-US" dirty="0">
                <a:uFillTx/>
              </a:rPr>
              <a:t>學校放榜</a:t>
            </a:r>
          </a:p>
        </p:txBody>
      </p:sp>
      <p:sp>
        <p:nvSpPr>
          <p:cNvPr id="37" name="文字方塊 36"/>
          <p:cNvSpPr txBox="1">
            <a:spLocks/>
          </p:cNvSpPr>
          <p:nvPr/>
        </p:nvSpPr>
        <p:spPr>
          <a:xfrm>
            <a:off x="5193852" y="4994966"/>
            <a:ext cx="1107996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horz" wrap="none" rtlCol="0">
            <a:spAutoFit/>
          </a:bodyPr>
          <a:lstStyle/>
          <a:p>
            <a:r>
              <a:rPr lang="zh-TW" altLang="en-US" dirty="0">
                <a:uFillTx/>
              </a:rPr>
              <a:t>學校報到</a:t>
            </a:r>
          </a:p>
        </p:txBody>
      </p:sp>
      <p:sp>
        <p:nvSpPr>
          <p:cNvPr id="38" name="向下箭號 37"/>
          <p:cNvSpPr>
            <a:spLocks/>
          </p:cNvSpPr>
          <p:nvPr/>
        </p:nvSpPr>
        <p:spPr>
          <a:xfrm>
            <a:off x="5638064" y="3112708"/>
            <a:ext cx="242316" cy="2906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39" name="向下箭號 38"/>
          <p:cNvSpPr>
            <a:spLocks/>
          </p:cNvSpPr>
          <p:nvPr/>
        </p:nvSpPr>
        <p:spPr>
          <a:xfrm>
            <a:off x="5662178" y="3851201"/>
            <a:ext cx="242316" cy="2906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40" name="向下箭號 39"/>
          <p:cNvSpPr>
            <a:spLocks/>
          </p:cNvSpPr>
          <p:nvPr/>
        </p:nvSpPr>
        <p:spPr>
          <a:xfrm>
            <a:off x="5729407" y="4571662"/>
            <a:ext cx="242316" cy="2906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41" name="向下箭號 40"/>
          <p:cNvSpPr>
            <a:spLocks/>
          </p:cNvSpPr>
          <p:nvPr/>
        </p:nvSpPr>
        <p:spPr>
          <a:xfrm>
            <a:off x="5727123" y="5398950"/>
            <a:ext cx="242316" cy="2906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uFillTx/>
              </a:rPr>
              <a:t>【私立科大】 </a:t>
            </a:r>
            <a:endParaRPr kumimoji="1" lang="zh-TW" altLang="en-US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2630" y="1264555"/>
            <a:ext cx="566420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>
                <a:solidFill>
                  <a:srgbClr val="00B050"/>
                </a:solidFill>
                <a:uFillTx/>
              </a:rPr>
              <a:t>81. 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" invalidUrl="http://www.unews.com.tw/department?id= 69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臺北海洋技術學院</a:t>
            </a:r>
            <a:endParaRPr lang="en-US" altLang="zh-TW" sz="2400" dirty="0">
              <a:solidFill>
                <a:srgbClr val="00B050"/>
              </a:solidFill>
              <a:uFillTx/>
              <a:hlinkClick r:id="rId2" invalidUrl="http://www.unews.com.tw/department?id= 6910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B050"/>
                </a:solidFill>
                <a:uFillTx/>
                <a:hlinkClick r:id="rId2" invalidUrl="http://www.unews.com.tw/department?id= 69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數位遊戲與動畫設計系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82. 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3" invalidUrl="http://www.unews.com.tw/department?id= 593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南臺科技大學</a:t>
            </a:r>
            <a:endParaRPr lang="en-US" altLang="zh-TW" sz="2400" dirty="0">
              <a:solidFill>
                <a:srgbClr val="00B050"/>
              </a:solidFill>
              <a:uFillTx/>
              <a:hlinkClick r:id="rId3" invalidUrl="http://www.unews.com.tw/department?id= 593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B050"/>
                </a:solidFill>
                <a:uFillTx/>
                <a:hlinkClick r:id="rId3" invalidUrl="http://www.unews.com.tw/department?id= 593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多媒體與電腦娛樂科學系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84. 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4" invalidUrl="http://www.unews.com.tw/department?id= 595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崑山科技大學視覺傳達設計系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85. 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5" invalidUrl="http://www.unews.com.tw/department?id= 600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樹德科技大學動畫與遊戲設計系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86. 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6" invalidUrl="http://www.unews.com.tw/department?id= 600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樹德科技大學視覺傳達設計系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87. 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7" invalidUrl="http://www.unews.com.tw/department?id= 600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樹德科技大學生活產品設計系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88. 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8" invalidUrl="http://www.unews.com.tw/department?id= 615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萬能科技大學商業設計系商業設計組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89. 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9" invalidUrl="http://www.unews.com.tw/department?id= 61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萬能科技大學</a:t>
            </a:r>
            <a:endParaRPr lang="en-US" altLang="zh-TW" sz="2400" dirty="0">
              <a:solidFill>
                <a:srgbClr val="00B050"/>
              </a:solidFill>
              <a:uFillTx/>
              <a:hlinkClick r:id="rId9" invalidUrl="http://www.unews.com.tw/department?id= 615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B050"/>
                </a:solidFill>
                <a:uFillTx/>
                <a:hlinkClick r:id="rId9" invalidUrl="http://www.unews.com.tw/department?id= 61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商業設計系數位媒體設計組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90. 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0" invalidUrl="http://www.unews.com.tw/department?id= 618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建國科技大學商業設計系</a:t>
            </a:r>
            <a:r>
              <a:rPr lang="en-US" altLang="zh-TW" sz="1400" dirty="0">
                <a:uFillTx/>
              </a:rPr>
              <a:t/>
            </a:r>
            <a:br>
              <a:rPr lang="en-US" altLang="zh-TW" sz="1400" dirty="0">
                <a:uFillTx/>
              </a:rPr>
            </a:br>
            <a:endParaRPr kumimoji="1" lang="zh-TW" altLang="en-US" sz="1400" dirty="0">
              <a:uFillTx/>
            </a:endParaRPr>
          </a:p>
        </p:txBody>
      </p:sp>
      <p:sp>
        <p:nvSpPr>
          <p:cNvPr id="4" name="文字方塊 3"/>
          <p:cNvSpPr txBox="1">
            <a:spLocks/>
          </p:cNvSpPr>
          <p:nvPr/>
        </p:nvSpPr>
        <p:spPr>
          <a:xfrm>
            <a:off x="5973631" y="1398648"/>
            <a:ext cx="621836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  <a:uFillTx/>
              </a:rPr>
              <a:t>91. 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1" invalidUrl="http://www.unews.com.tw/department?id= 618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建國科技大學</a:t>
            </a:r>
            <a:endParaRPr lang="en-US" altLang="zh-TW" sz="2400" dirty="0">
              <a:solidFill>
                <a:srgbClr val="00B050"/>
              </a:solidFill>
              <a:uFillTx/>
              <a:hlinkClick r:id="rId11" invalidUrl="http://www.unews.com.tw/department?id= 618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zh-TW" altLang="zh-TW" sz="2400" dirty="0">
                <a:solidFill>
                  <a:srgbClr val="00B050"/>
                </a:solidFill>
                <a:uFillTx/>
                <a:hlinkClick r:id="rId11" invalidUrl="http://www.unews.com.tw/department?id= 618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創意產品與遊戲設計系</a:t>
            </a:r>
            <a:r>
              <a:rPr lang="en-US" altLang="zh-TW" sz="2400" dirty="0">
                <a:solidFill>
                  <a:srgbClr val="00B050"/>
                </a:solidFill>
                <a:uFillTx/>
                <a:hlinkClick r:id="rId11" invalidUrl="http://www.unews.com.tw/department?id= 618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1" invalidUrl="http://www.unews.com.tw/department?id= 618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原遊戲與產品設計系</a:t>
            </a:r>
            <a:r>
              <a:rPr lang="en-US" altLang="zh-TW" sz="2400" dirty="0">
                <a:solidFill>
                  <a:srgbClr val="00B050"/>
                </a:solidFill>
                <a:uFillTx/>
                <a:hlinkClick r:id="rId11" invalidUrl="http://www.unews.com.tw/department?id= 618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92. 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2" invalidUrl="http://www.unews.com.tw/department?id= 626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聖約翰科技大學數位文藝系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93. 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3" invalidUrl="http://www.unews.com.tw/department?id= 703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聖約翰科技大學多媒體設計系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94. 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4" invalidUrl="http://www.unews.com.tw/department?id= 630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中國科技大學視覺傳達設計系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95. 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5" invalidUrl="http://www.unews.com.tw/department?id= 703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中國科技大學互動娛樂設計系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96. 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6" invalidUrl="http://www.unews.com.tw/department?id= 63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遠東科技大學</a:t>
            </a:r>
            <a:endParaRPr lang="en-US" altLang="zh-TW" sz="2400" dirty="0">
              <a:solidFill>
                <a:srgbClr val="00B050"/>
              </a:solidFill>
              <a:uFillTx/>
              <a:hlinkClick r:id="rId16" invalidUrl="http://www.unews.com.tw/department?id= 635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zh-TW" altLang="zh-TW" sz="2400" dirty="0">
                <a:solidFill>
                  <a:srgbClr val="00B050"/>
                </a:solidFill>
                <a:uFillTx/>
                <a:hlinkClick r:id="rId16" invalidUrl="http://www.unews.com.tw/department?id= 63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數位媒體設計系</a:t>
            </a:r>
            <a:r>
              <a:rPr lang="en-US" altLang="zh-TW" sz="2400" dirty="0">
                <a:solidFill>
                  <a:srgbClr val="00B050"/>
                </a:solidFill>
                <a:uFillTx/>
                <a:hlinkClick r:id="rId16" invalidUrl="http://www.unews.com.tw/department?id= 63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6" invalidUrl="http://www.unews.com.tw/department?id= 63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原數位媒體設計與管理系</a:t>
            </a:r>
            <a:r>
              <a:rPr lang="en-US" altLang="zh-TW" sz="2400" dirty="0">
                <a:solidFill>
                  <a:srgbClr val="00B050"/>
                </a:solidFill>
                <a:uFillTx/>
                <a:hlinkClick r:id="rId16" invalidUrl="http://www.unews.com.tw/department?id= 63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97. 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7" invalidUrl="http://www.unews.com.tw/department?id= 635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遠東科技大學創意商品設計與管理系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98. 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8" invalidUrl="http://www.unews.com.tw/department?id= 640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景文科技大學視覺傳達設計系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99. 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9" invalidUrl="http://www.unews.com.tw/department?id= 646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德明財經科技大學多媒體設計系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100. 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0" invalidUrl="http://www.unews.com.tw/department?id= 648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南開科技大學多媒體動畫應用系</a:t>
            </a:r>
            <a:endParaRPr kumimoji="1" lang="zh-TW" altLang="en-US" sz="2400" dirty="0">
              <a:solidFill>
                <a:srgbClr val="00B050"/>
              </a:solidFill>
              <a:uFillTx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uFillTx/>
              </a:rPr>
              <a:t>【私立科大】 </a:t>
            </a:r>
            <a:endParaRPr kumimoji="1" lang="zh-TW" altLang="en-US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1640" y="1450976"/>
            <a:ext cx="598932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>
                <a:solidFill>
                  <a:srgbClr val="00B050"/>
                </a:solidFill>
                <a:uFillTx/>
              </a:rPr>
              <a:t>101. 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2" invalidUrl="http://www.unews.com.tw/department?id= 649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中華科技大學遊戲系統創新設計系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102. 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3" invalidUrl="http://www.unews.com.tw/department?id= 653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僑光科技大學多媒體與遊戲設計系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103. 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4" invalidUrl="http://www.unews.com.tw/department?id= 697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育達科技大學</a:t>
            </a:r>
            <a:endParaRPr lang="en-US" altLang="zh-TW" sz="2400" dirty="0">
              <a:solidFill>
                <a:srgbClr val="00B050"/>
              </a:solidFill>
              <a:uFillTx/>
              <a:hlinkClick r:id="rId4" invalidUrl="http://www.unews.com.tw/department?id= 697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B050"/>
                </a:solidFill>
                <a:uFillTx/>
                <a:hlinkClick r:id="rId4" invalidUrl="http://www.unews.com.tw/department?id= 697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多媒體與遊戲設計系遊戲開發組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104. 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5" invalidUrl="http://www.unews.com.tw/department?id= 657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吳鳳科技大學</a:t>
            </a:r>
            <a:endParaRPr lang="en-US" altLang="zh-TW" sz="2400" dirty="0">
              <a:solidFill>
                <a:srgbClr val="00B050"/>
              </a:solidFill>
              <a:uFillTx/>
              <a:hlinkClick r:id="rId5" invalidUrl="http://www.unews.com.tw/department?id= 657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sz="2400" dirty="0">
                <a:solidFill>
                  <a:srgbClr val="00B050"/>
                </a:solidFill>
                <a:uFillTx/>
                <a:hlinkClick r:id="rId5" invalidUrl="http://www.unews.com.tw/department?id= 657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應用數位媒體系視覺傳達設計組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105. 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6" invalidUrl="http://www.unews.com.tw/department?id= 659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環球科技大學視覺傳達設計系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106. 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7" invalidUrl="http://www.unews.com.tw/department?id= 659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環球科技大學創意商品設計系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107. 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8" invalidUrl="http://www.unews.com.tw/department?id= 667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醒吾科技大學商業設計系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108. 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9" invalidUrl="http://www.unews.com.tw/department?id= 669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南榮科技大學創意產品設計系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109. 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0" invalidUrl="http://www.unews.com.tw/department?id= 67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文藻外語大學數位內容應用與管理系</a:t>
            </a:r>
            <a:r>
              <a:rPr lang="en-US" altLang="zh-TW" sz="1600" dirty="0">
                <a:uFillTx/>
              </a:rPr>
              <a:t/>
            </a:r>
            <a:br>
              <a:rPr lang="en-US" altLang="zh-TW" sz="1600" dirty="0">
                <a:uFillTx/>
              </a:rPr>
            </a:br>
            <a:endParaRPr lang="zh-TW" altLang="zh-TW" sz="1600" dirty="0">
              <a:uFillTx/>
            </a:endParaRPr>
          </a:p>
        </p:txBody>
      </p:sp>
      <p:sp>
        <p:nvSpPr>
          <p:cNvPr id="4" name="文字方塊 3"/>
          <p:cNvSpPr txBox="1">
            <a:spLocks/>
          </p:cNvSpPr>
          <p:nvPr/>
        </p:nvSpPr>
        <p:spPr>
          <a:xfrm>
            <a:off x="6827520" y="1450976"/>
            <a:ext cx="486543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  <a:uFillTx/>
              </a:rPr>
              <a:t>110. 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1" invalidUrl="http://www.unews.com.tw/department?id= 673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致理科技大學多媒體設計系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111. 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2" invalidUrl="http://www.unews.com.tw/department?id= 676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和春技術學院多媒體設計系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112. 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3" invalidUrl="http://www.unews.com.tw/department?id= 676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和春技術學院商品設計系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113. 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4" invalidUrl="http://www.unews.com.tw/department?id= 680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德霖技術學院創意產品設計系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114. 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5" invalidUrl="http://www.unews.com.tw/department?id= 682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黎明技術學院創意產品設計系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115. 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6" invalidUrl="http://www.unews.com.tw/department?id= 684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東方設計學院流行商品設計系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116. 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7" invalidUrl="http://www.unews.com.tw/department?id= 686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崇右技術學院視覺傳達設計系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117. 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8" invalidUrl="http://www.unews.com.tw/department?id= 687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崇右技術學院創意商品設計系</a:t>
            </a:r>
            <a:r>
              <a:rPr lang="en-US" altLang="zh-TW" sz="2400" dirty="0">
                <a:solidFill>
                  <a:srgbClr val="00B050"/>
                </a:solidFill>
                <a:uFillTx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uFillTx/>
              </a:rPr>
            </a:br>
            <a:r>
              <a:rPr lang="en-US" altLang="zh-TW" sz="2400" dirty="0">
                <a:solidFill>
                  <a:srgbClr val="00B050"/>
                </a:solidFill>
                <a:uFillTx/>
              </a:rPr>
              <a:t>118. </a:t>
            </a:r>
            <a:r>
              <a:rPr lang="zh-TW" altLang="zh-TW" sz="2400" dirty="0">
                <a:solidFill>
                  <a:srgbClr val="00B050"/>
                </a:solidFill>
                <a:uFillTx/>
                <a:hlinkClick r:id="rId19" invalidUrl="http://www.unews.com.tw/department?id= 69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臺北海洋技術學院</a:t>
            </a:r>
            <a:endParaRPr lang="en-US" altLang="zh-TW" sz="2400" dirty="0">
              <a:solidFill>
                <a:srgbClr val="00B050"/>
              </a:solidFill>
              <a:uFillTx/>
              <a:hlinkClick r:id="rId19" invalidUrl="http://www.unews.com.tw/department?id= 6910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zh-TW" altLang="zh-TW" sz="2400" dirty="0">
                <a:solidFill>
                  <a:srgbClr val="00B050"/>
                </a:solidFill>
                <a:uFillTx/>
                <a:hlinkClick r:id="rId19" invalidUrl="http://www.unews.com.tw/department?id= 69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數位遊戲與動畫設計系</a:t>
            </a:r>
            <a:endParaRPr kumimoji="1" lang="zh-TW" altLang="en-US" sz="2400" dirty="0">
              <a:solidFill>
                <a:srgbClr val="00B050"/>
              </a:solidFill>
              <a:uFillTx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uFillTx/>
              </a:rPr>
              <a:t>藝術學群：</a:t>
            </a:r>
            <a:r>
              <a:rPr lang="en-US" altLang="zh-TW" b="1" dirty="0">
                <a:uFillTx/>
              </a:rPr>
              <a:t>29</a:t>
            </a:r>
            <a:r>
              <a:rPr lang="zh-TW" altLang="zh-TW" b="1" dirty="0">
                <a:uFillTx/>
              </a:rPr>
              <a:t>個科大系組</a:t>
            </a:r>
            <a:br>
              <a:rPr lang="zh-TW" altLang="zh-TW" b="1" dirty="0">
                <a:uFillTx/>
              </a:rPr>
            </a:br>
            <a:endParaRPr kumimoji="1" lang="zh-TW" altLang="en-US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zh-TW" sz="4000" dirty="0">
              <a:uFillTx/>
            </a:endParaRPr>
          </a:p>
          <a:p>
            <a:r>
              <a:rPr lang="zh-TW" altLang="zh-TW" sz="4000" dirty="0">
                <a:uFillTx/>
              </a:rPr>
              <a:t>【國立科大】</a:t>
            </a:r>
            <a:r>
              <a:rPr lang="en-US" altLang="zh-TW" sz="4000" dirty="0">
                <a:uFillTx/>
              </a:rPr>
              <a:t/>
            </a:r>
            <a:br>
              <a:rPr lang="en-US" altLang="zh-TW" sz="4000" dirty="0">
                <a:uFillTx/>
              </a:rPr>
            </a:br>
            <a:r>
              <a:rPr lang="en-US" altLang="zh-TW" sz="4000" dirty="0">
                <a:uFillTx/>
              </a:rPr>
              <a:t>1. </a:t>
            </a:r>
            <a:r>
              <a:rPr lang="zh-TW" altLang="zh-TW" sz="4000" dirty="0">
                <a:uFillTx/>
                <a:hlinkClick r:id="rId2" invalidUrl="http://www.unews.com.tw/department?id= 5769"/>
              </a:rPr>
              <a:t>國立虎尾科技大學多媒體設計系</a:t>
            </a:r>
            <a:r>
              <a:rPr lang="en-US" altLang="zh-TW" sz="4000" dirty="0">
                <a:uFillTx/>
              </a:rPr>
              <a:t/>
            </a:r>
            <a:br>
              <a:rPr lang="en-US" altLang="zh-TW" sz="4000" dirty="0">
                <a:uFillTx/>
              </a:rPr>
            </a:br>
            <a:r>
              <a:rPr lang="en-US" altLang="zh-TW" sz="4000" dirty="0">
                <a:uFillTx/>
              </a:rPr>
              <a:t>2. </a:t>
            </a:r>
            <a:r>
              <a:rPr lang="zh-TW" altLang="zh-TW" sz="4000" dirty="0">
                <a:uFillTx/>
                <a:hlinkClick r:id="rId3" invalidUrl="http://www.unews.com.tw/department?id= 5856"/>
              </a:rPr>
              <a:t>國立臺中科技大學多媒體設計系</a:t>
            </a:r>
            <a:r>
              <a:rPr lang="en-US" altLang="zh-TW" dirty="0">
                <a:uFillTx/>
              </a:rPr>
              <a:t/>
            </a:r>
            <a:br>
              <a:rPr lang="en-US" altLang="zh-TW" dirty="0">
                <a:uFillTx/>
              </a:rPr>
            </a:br>
            <a:r>
              <a:rPr lang="en-US" altLang="zh-TW" dirty="0">
                <a:uFillTx/>
              </a:rPr>
              <a:t/>
            </a:r>
            <a:br>
              <a:rPr lang="en-US" altLang="zh-TW" dirty="0">
                <a:uFillTx/>
              </a:rPr>
            </a:br>
            <a:endParaRPr kumimoji="1" lang="zh-TW" altLang="en-US" dirty="0">
              <a:uFillTx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uFillTx/>
              </a:rPr>
              <a:t>【私立科大】</a:t>
            </a:r>
            <a:endParaRPr kumimoji="1" lang="zh-TW" altLang="en-US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9080" y="1591945"/>
            <a:ext cx="61722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>
                <a:uFillTx/>
              </a:rPr>
              <a:t>1. </a:t>
            </a:r>
            <a:r>
              <a:rPr lang="zh-TW" altLang="zh-TW" sz="2400" dirty="0">
                <a:uFillTx/>
                <a:hlinkClick r:id="rId2" invalidUrl="http://www.unews.com.tw/department?id= 6961"/>
              </a:rPr>
              <a:t>南臺科技大學流行音樂產業系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2. </a:t>
            </a:r>
            <a:r>
              <a:rPr lang="zh-TW" altLang="zh-TW" sz="2400" dirty="0">
                <a:uFillTx/>
                <a:hlinkClick r:id="rId3" invalidUrl="http://www.unews.com.tw/department?id= 7039"/>
              </a:rPr>
              <a:t>臺南應用科技大學流行音樂學士學位學程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3. </a:t>
            </a:r>
            <a:r>
              <a:rPr lang="zh-TW" altLang="zh-TW" sz="2400" dirty="0">
                <a:uFillTx/>
                <a:hlinkClick r:id="rId4" invalidUrl="http://www.unews.com.tw/department?id= 7049"/>
              </a:rPr>
              <a:t>臺北城市科技大學</a:t>
            </a:r>
            <a:endParaRPr lang="en-US" altLang="zh-TW" sz="2400" dirty="0">
              <a:uFillTx/>
              <a:hlinkClick r:id="rId4" invalidUrl="http://www.unews.com.tw/department?id= 7049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TW" sz="2400" dirty="0">
                <a:uFillTx/>
                <a:hlinkClick r:id="rId4" invalidUrl="http://www.unews.com.tw/department?id= 7049"/>
              </a:rPr>
              <a:t>流行音樂事業學士學位學程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4. </a:t>
            </a:r>
            <a:r>
              <a:rPr lang="zh-TW" altLang="zh-TW" sz="2400" dirty="0">
                <a:uFillTx/>
                <a:hlinkClick r:id="rId5" invalidUrl="http://www.unews.com.tw/department?id= 5998"/>
              </a:rPr>
              <a:t>樹德科技大學表演藝術系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5. </a:t>
            </a:r>
            <a:r>
              <a:rPr lang="zh-TW" altLang="zh-TW" sz="2400" dirty="0">
                <a:uFillTx/>
                <a:hlinkClick r:id="rId6" invalidUrl="http://www.unews.com.tw/department?id= 7052"/>
              </a:rPr>
              <a:t>黎明技術學院表演藝術系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6. </a:t>
            </a:r>
            <a:r>
              <a:rPr lang="zh-TW" altLang="zh-TW" sz="2400" dirty="0">
                <a:uFillTx/>
                <a:hlinkClick r:id="rId7" invalidUrl="http://www.unews.com.tw/department?id= 6843"/>
              </a:rPr>
              <a:t>東方設計學院影視藝術系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7. </a:t>
            </a:r>
            <a:r>
              <a:rPr lang="zh-TW" altLang="zh-TW" sz="2400" dirty="0">
                <a:uFillTx/>
                <a:hlinkClick r:id="rId8" invalidUrl="http://www.unews.com.tw/department?id= 6844"/>
              </a:rPr>
              <a:t>東方設計學院表演藝術學位學程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8. </a:t>
            </a:r>
            <a:r>
              <a:rPr lang="zh-TW" altLang="zh-TW" sz="2400" dirty="0">
                <a:uFillTx/>
                <a:hlinkClick r:id="rId9" invalidUrl="http://www.unews.com.tw/department?id= 6866"/>
              </a:rPr>
              <a:t>崇右技術學院演藝事業系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9. </a:t>
            </a:r>
            <a:r>
              <a:rPr lang="zh-TW" altLang="zh-TW" sz="2400" dirty="0">
                <a:uFillTx/>
                <a:hlinkClick r:id="rId10" invalidUrl="http://www.unews.com.tw/department?id= 6867"/>
              </a:rPr>
              <a:t>崇右技術學院表演藝術系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10. </a:t>
            </a:r>
            <a:r>
              <a:rPr lang="zh-TW" altLang="zh-TW" sz="2400" dirty="0">
                <a:uFillTx/>
                <a:hlinkClick r:id="rId11" invalidUrl="http://www.unews.com.tw/department?id= 5931"/>
              </a:rPr>
              <a:t>南臺科技大學多媒體與電腦娛樂科學系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endParaRPr kumimoji="1" lang="zh-TW" altLang="en-US" sz="2400" dirty="0">
              <a:uFillTx/>
            </a:endParaRPr>
          </a:p>
        </p:txBody>
      </p:sp>
      <p:sp>
        <p:nvSpPr>
          <p:cNvPr id="4" name="文字方塊 3"/>
          <p:cNvSpPr txBox="1">
            <a:spLocks/>
          </p:cNvSpPr>
          <p:nvPr/>
        </p:nvSpPr>
        <p:spPr>
          <a:xfrm>
            <a:off x="6281408" y="1276985"/>
            <a:ext cx="591059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uFillTx/>
              </a:rPr>
              <a:t>11. </a:t>
            </a:r>
            <a:r>
              <a:rPr lang="zh-TW" altLang="zh-TW" sz="2400" dirty="0">
                <a:uFillTx/>
                <a:hlinkClick r:id="rId12" invalidUrl="http://www.unews.com.tw/department?id= 5999"/>
              </a:rPr>
              <a:t>樹德科技大學</a:t>
            </a:r>
            <a:endParaRPr lang="en-US" altLang="zh-TW" sz="2400" dirty="0">
              <a:uFillTx/>
              <a:hlinkClick r:id="rId12" invalidUrl="http://www.unews.com.tw/department?id= 5999"/>
            </a:endParaRPr>
          </a:p>
          <a:p>
            <a:r>
              <a:rPr lang="zh-TW" altLang="zh-TW" sz="2400" dirty="0">
                <a:uFillTx/>
                <a:hlinkClick r:id="rId12" invalidUrl="http://www.unews.com.tw/department?id= 5999"/>
              </a:rPr>
              <a:t>藝術管理與藝術經紀系</a:t>
            </a:r>
            <a:endParaRPr lang="en-US" altLang="zh-TW" sz="2400" dirty="0">
              <a:uFillTx/>
              <a:hlinkClick r:id="rId12" invalidUrl="http://www.unews.com.tw/department?id= 5999"/>
            </a:endParaRPr>
          </a:p>
          <a:p>
            <a:r>
              <a:rPr lang="en-US" altLang="zh-TW" sz="2400" dirty="0">
                <a:uFillTx/>
                <a:hlinkClick r:id="rId12" invalidUrl="http://www.unews.com.tw/department?id= 5999"/>
              </a:rPr>
              <a:t>(</a:t>
            </a:r>
            <a:r>
              <a:rPr lang="zh-TW" altLang="zh-TW" sz="2400" dirty="0">
                <a:uFillTx/>
                <a:hlinkClick r:id="rId12" invalidUrl="http://www.unews.com.tw/department?id= 5999"/>
              </a:rPr>
              <a:t>原藝術管理與藝術經紀學位學程</a:t>
            </a:r>
            <a:r>
              <a:rPr lang="en-US" altLang="zh-TW" sz="2400" dirty="0">
                <a:uFillTx/>
                <a:hlinkClick r:id="rId12" invalidUrl="http://www.unews.com.tw/department?id= 5999"/>
              </a:rPr>
              <a:t>)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12. </a:t>
            </a:r>
            <a:r>
              <a:rPr lang="zh-TW" altLang="zh-TW" sz="2400" dirty="0">
                <a:uFillTx/>
                <a:hlinkClick r:id="rId13" invalidUrl="http://www.unews.com.tw/department?id= 6002"/>
              </a:rPr>
              <a:t>樹德科技大學動畫與遊戲設計系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13. </a:t>
            </a:r>
            <a:r>
              <a:rPr lang="zh-TW" altLang="zh-TW" sz="2400" dirty="0">
                <a:uFillTx/>
                <a:hlinkClick r:id="rId14" invalidUrl="http://www.unews.com.tw/department?id= 6162"/>
              </a:rPr>
              <a:t>萬能科技大學</a:t>
            </a:r>
            <a:endParaRPr lang="en-US" altLang="zh-TW" sz="2400" dirty="0">
              <a:uFillTx/>
              <a:hlinkClick r:id="rId14" invalidUrl="http://www.unews.com.tw/department?id= 6162"/>
            </a:endParaRPr>
          </a:p>
          <a:p>
            <a:r>
              <a:rPr lang="zh-TW" altLang="zh-TW" sz="2400" dirty="0">
                <a:uFillTx/>
                <a:hlinkClick r:id="rId14" invalidUrl="http://www.unews.com.tw/department?id= 6162"/>
              </a:rPr>
              <a:t>工業管理系航空精密設計製造組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14. </a:t>
            </a:r>
            <a:r>
              <a:rPr lang="zh-TW" altLang="zh-TW" sz="2400" dirty="0">
                <a:uFillTx/>
                <a:hlinkClick r:id="rId15" invalidUrl="http://www.unews.com.tw/department?id= 6262"/>
              </a:rPr>
              <a:t>聖約翰科技大學數位文藝系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15. </a:t>
            </a:r>
            <a:r>
              <a:rPr lang="zh-TW" altLang="zh-TW" sz="2400" dirty="0">
                <a:uFillTx/>
                <a:hlinkClick r:id="rId16" invalidUrl="http://www.unews.com.tw/department?id= 7035"/>
              </a:rPr>
              <a:t>聖約翰科技大學多媒體設計系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16. </a:t>
            </a:r>
            <a:r>
              <a:rPr lang="zh-TW" altLang="zh-TW" sz="2400" dirty="0">
                <a:uFillTx/>
                <a:hlinkClick r:id="rId17" invalidUrl="http://www.unews.com.tw/department?id= 7038"/>
              </a:rPr>
              <a:t>中國科技大學互動娛樂設計系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17. </a:t>
            </a:r>
            <a:r>
              <a:rPr lang="zh-TW" altLang="zh-TW" sz="2400" dirty="0">
                <a:uFillTx/>
                <a:hlinkClick r:id="rId18" invalidUrl="http://www.unews.com.tw/department?id= 6356"/>
              </a:rPr>
              <a:t>遠東科技大學</a:t>
            </a:r>
            <a:endParaRPr lang="en-US" altLang="zh-TW" sz="2400" dirty="0">
              <a:uFillTx/>
              <a:hlinkClick r:id="rId18" invalidUrl="http://www.unews.com.tw/department?id= 6356"/>
            </a:endParaRPr>
          </a:p>
          <a:p>
            <a:r>
              <a:rPr lang="zh-TW" altLang="zh-TW" sz="2400" dirty="0">
                <a:uFillTx/>
                <a:hlinkClick r:id="rId18" invalidUrl="http://www.unews.com.tw/department?id= 6356"/>
              </a:rPr>
              <a:t>數位媒體設計系</a:t>
            </a:r>
            <a:r>
              <a:rPr lang="en-US" altLang="zh-TW" sz="2400" dirty="0">
                <a:uFillTx/>
                <a:hlinkClick r:id="rId18" invalidUrl="http://www.unews.com.tw/department?id= 6356"/>
              </a:rPr>
              <a:t>(</a:t>
            </a:r>
            <a:r>
              <a:rPr lang="zh-TW" altLang="zh-TW" sz="2400" dirty="0">
                <a:uFillTx/>
                <a:hlinkClick r:id="rId18" invalidUrl="http://www.unews.com.tw/department?id= 6356"/>
              </a:rPr>
              <a:t>原數位媒體設計與管理系</a:t>
            </a:r>
            <a:r>
              <a:rPr lang="en-US" altLang="zh-TW" sz="2400" dirty="0">
                <a:uFillTx/>
                <a:hlinkClick r:id="rId18" invalidUrl="http://www.unews.com.tw/department?id= 6356"/>
              </a:rPr>
              <a:t>)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18. </a:t>
            </a:r>
            <a:r>
              <a:rPr lang="zh-TW" altLang="zh-TW" sz="2400" dirty="0">
                <a:uFillTx/>
                <a:hlinkClick r:id="rId19" invalidUrl="http://www.unews.com.tw/department?id= 6460"/>
              </a:rPr>
              <a:t>德明財經科技大學多媒體設計系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19. </a:t>
            </a:r>
            <a:r>
              <a:rPr lang="zh-TW" altLang="zh-TW" sz="2400" dirty="0">
                <a:uFillTx/>
                <a:hlinkClick r:id="rId20" invalidUrl="http://www.unews.com.tw/department?id= 6481"/>
              </a:rPr>
              <a:t>南開科技大學多媒體動畫應用系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20. </a:t>
            </a:r>
            <a:r>
              <a:rPr lang="zh-TW" altLang="zh-TW" sz="2400" dirty="0">
                <a:uFillTx/>
                <a:hlinkClick r:id="rId21" invalidUrl="http://www.unews.com.tw/department?id= 6482"/>
              </a:rPr>
              <a:t>南開科技大學數位生活創意系</a:t>
            </a:r>
            <a:endParaRPr kumimoji="1" lang="zh-TW" altLang="en-US" sz="2400" dirty="0">
              <a:uFillTx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uFillTx/>
              </a:rPr>
              <a:t>【私立科大】</a:t>
            </a:r>
            <a:endParaRPr kumimoji="1" lang="zh-TW" altLang="en-US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uFillTx/>
              </a:rPr>
              <a:t>21. </a:t>
            </a:r>
            <a:r>
              <a:rPr lang="zh-TW" altLang="zh-TW" sz="2400" dirty="0">
                <a:uFillTx/>
                <a:hlinkClick r:id="rId2" invalidUrl="http://www.unews.com.tw/department?id= 6494"/>
              </a:rPr>
              <a:t>中華科技大學遊戲系統創新設計系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22. </a:t>
            </a:r>
            <a:r>
              <a:rPr lang="zh-TW" altLang="zh-TW" sz="2400" dirty="0">
                <a:uFillTx/>
                <a:hlinkClick r:id="rId3" invalidUrl="http://www.unews.com.tw/department?id= 6537"/>
              </a:rPr>
              <a:t>僑光科技大學多媒體與遊戲設計系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23. </a:t>
            </a:r>
            <a:r>
              <a:rPr lang="zh-TW" altLang="zh-TW" sz="2400" dirty="0">
                <a:uFillTx/>
                <a:hlinkClick r:id="rId4" invalidUrl="http://www.unews.com.tw/department?id= 6971"/>
              </a:rPr>
              <a:t>育達科技大學多媒體與遊戲設計系遊戲開發組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24. </a:t>
            </a:r>
            <a:r>
              <a:rPr lang="zh-TW" altLang="zh-TW" sz="2400" dirty="0">
                <a:uFillTx/>
                <a:hlinkClick r:id="rId5" invalidUrl="http://www.unews.com.tw/department?id= 6845"/>
              </a:rPr>
              <a:t>東方設計學院遊戲與動畫設計系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25. </a:t>
            </a:r>
            <a:r>
              <a:rPr lang="zh-TW" altLang="zh-TW" sz="2400" dirty="0">
                <a:uFillTx/>
                <a:hlinkClick r:id="rId6" invalidUrl="http://www.unews.com.tw/department?id= 6910"/>
              </a:rPr>
              <a:t>臺北海洋技術學院數位遊戲與動畫設計系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26. </a:t>
            </a:r>
            <a:r>
              <a:rPr lang="zh-TW" altLang="zh-TW" sz="2400" dirty="0">
                <a:uFillTx/>
                <a:hlinkClick r:id="rId7" invalidUrl="http://www.unews.com.tw/department?id= 6334"/>
              </a:rPr>
              <a:t>臺南應用科技大學美術系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en-US" altLang="zh-TW" sz="2400" dirty="0">
                <a:uFillTx/>
              </a:rPr>
              <a:t>27. </a:t>
            </a:r>
            <a:r>
              <a:rPr lang="zh-TW" altLang="zh-TW" sz="2400" dirty="0">
                <a:uFillTx/>
                <a:hlinkClick r:id="rId8" invalidUrl="http://www.unews.com.tw/department?id= 6842"/>
              </a:rPr>
              <a:t>東方設計學院美術工藝系</a:t>
            </a:r>
            <a:endParaRPr kumimoji="1" lang="zh-TW" altLang="en-US" sz="2400" dirty="0">
              <a:uFillTx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/>
          </p:cNvSpPr>
          <p:nvPr/>
        </p:nvSpPr>
        <p:spPr bwMode="auto">
          <a:xfrm>
            <a:off x="1574528" y="202854"/>
            <a:ext cx="9145587" cy="769439"/>
          </a:xfrm>
          <a:prstGeom prst="rect">
            <a:avLst/>
          </a:prstGeom>
          <a:noFill/>
          <a:ln>
            <a:noFill/>
          </a:ln>
          <a:effectLst/>
        </p:spPr>
        <p:txBody>
          <a:bodyPr lIns="45719" tIns="45719" rIns="45719" bIns="45719">
            <a:spAutoFit/>
          </a:bodyPr>
          <a:lstStyle/>
          <a:p>
            <a:pPr algn="ctr" hangingPunct="0"/>
            <a:r>
              <a:rPr lang="zh-TW" altLang="zh-TW" sz="4400" b="1" dirty="0">
                <a:solidFill>
                  <a:schemeClr val="accent5"/>
                </a:solidFill>
                <a:uFillTx/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美術班未來</a:t>
            </a:r>
            <a:r>
              <a:rPr lang="zh-TW" altLang="en-US" sz="4400" b="1" dirty="0">
                <a:solidFill>
                  <a:schemeClr val="accent5"/>
                </a:solidFill>
                <a:uFillTx/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進路</a:t>
            </a:r>
            <a:r>
              <a:rPr lang="zh-TW" altLang="zh-TW" sz="4400" b="1" dirty="0">
                <a:solidFill>
                  <a:schemeClr val="accent5"/>
                </a:solidFill>
                <a:uFillTx/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就業方向</a:t>
            </a:r>
          </a:p>
        </p:txBody>
      </p:sp>
      <p:grpSp>
        <p:nvGrpSpPr>
          <p:cNvPr id="16390" name="Group 5"/>
          <p:cNvGrpSpPr/>
          <p:nvPr/>
        </p:nvGrpSpPr>
        <p:grpSpPr>
          <a:xfrm>
            <a:off x="1320800" y="980729"/>
            <a:ext cx="10718800" cy="5456531"/>
            <a:chOff x="-1098632" y="-1"/>
            <a:chExt cx="11412809" cy="5808313"/>
          </a:xfrm>
        </p:grpSpPr>
        <p:sp>
          <p:nvSpPr>
            <p:cNvPr id="16391" name="Rectangle 6"/>
            <p:cNvSpPr>
              <a:spLocks/>
            </p:cNvSpPr>
            <p:nvPr/>
          </p:nvSpPr>
          <p:spPr bwMode="auto">
            <a:xfrm>
              <a:off x="0" y="-1"/>
              <a:ext cx="8891590" cy="5329097"/>
            </a:xfrm>
            <a:prstGeom prst="rect">
              <a:avLst/>
            </a:prstGeom>
            <a:solidFill>
              <a:srgbClr val="FFFFFF">
                <a:alpha val="39607"/>
              </a:srgbClr>
            </a:solidFill>
            <a:ln>
              <a:noFill/>
            </a:ln>
            <a:effectLst/>
          </p:spPr>
          <p:txBody>
            <a:bodyPr lIns="45719" tIns="45719" rIns="45719" bIns="45719"/>
            <a:lstStyle/>
            <a:p>
              <a:pPr hangingPunct="0"/>
              <a:endParaRPr lang="zh-TW" altLang="zh-TW" sz="2400">
                <a:solidFill>
                  <a:srgbClr val="000066"/>
                </a:solidFill>
                <a:uFillTx/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6392" name="Rectangle 7"/>
            <p:cNvSpPr>
              <a:spLocks/>
            </p:cNvSpPr>
            <p:nvPr/>
          </p:nvSpPr>
          <p:spPr bwMode="auto">
            <a:xfrm>
              <a:off x="-1098632" y="455021"/>
              <a:ext cx="11412809" cy="5353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45719" tIns="45719" rIns="45719" bIns="45719">
              <a:spAutoFit/>
            </a:bodyPr>
            <a:lstStyle/>
            <a:p>
              <a:pPr marL="342900" indent="-342900" hangingPunct="0">
                <a:lnSpc>
                  <a:spcPct val="90000"/>
                </a:lnSpc>
              </a:pPr>
              <a:r>
                <a:rPr lang="zh-TW" altLang="zh-TW" sz="2400" b="1" dirty="0">
                  <a:solidFill>
                    <a:srgbClr val="C00000"/>
                  </a:solidFill>
                  <a:uFillTx/>
                  <a:latin typeface="Arial" pitchFamily="34" charset="0"/>
                  <a:ea typeface="新細明體" pitchFamily="18" charset="-120"/>
                  <a:cs typeface="Arial" pitchFamily="34" charset="0"/>
                  <a:sym typeface="Arial" pitchFamily="34" charset="0"/>
                </a:rPr>
                <a:t>純藝術類</a:t>
              </a:r>
            </a:p>
            <a:p>
              <a:pPr marL="342900" indent="-342900" hangingPunct="0">
                <a:lnSpc>
                  <a:spcPct val="90000"/>
                </a:lnSpc>
                <a:spcBef>
                  <a:spcPts val="400"/>
                </a:spcBef>
                <a:buClr>
                  <a:srgbClr val="000066"/>
                </a:buClr>
                <a:buSzPct val="100000"/>
                <a:buFont typeface="Arial" pitchFamily="34" charset="0"/>
                <a:buChar char="•"/>
              </a:pPr>
              <a:r>
                <a:rPr lang="zh-TW" altLang="zh-TW" sz="2400" dirty="0">
                  <a:solidFill>
                    <a:srgbClr val="000066"/>
                  </a:solidFill>
                  <a:uFillTx/>
                  <a:latin typeface="Arial" pitchFamily="34" charset="0"/>
                  <a:ea typeface="新細明體" pitchFamily="18" charset="-120"/>
                  <a:cs typeface="Arial" pitchFamily="34" charset="0"/>
                  <a:sym typeface="Arial" pitchFamily="34" charset="0"/>
                </a:rPr>
                <a:t>藝術家、策展人、藝術評論家、藝術行政人員</a:t>
              </a:r>
            </a:p>
            <a:p>
              <a:pPr marL="342900" indent="-342900" hangingPunct="0">
                <a:lnSpc>
                  <a:spcPct val="90000"/>
                </a:lnSpc>
                <a:spcBef>
                  <a:spcPts val="400"/>
                </a:spcBef>
                <a:buClr>
                  <a:srgbClr val="000066"/>
                </a:buClr>
                <a:buSzPct val="100000"/>
                <a:buFont typeface="Arial" pitchFamily="34" charset="0"/>
                <a:buChar char="•"/>
              </a:pPr>
              <a:r>
                <a:rPr lang="zh-TW" altLang="zh-TW" sz="2400" dirty="0">
                  <a:solidFill>
                    <a:srgbClr val="000066"/>
                  </a:solidFill>
                  <a:uFillTx/>
                  <a:latin typeface="Arial" pitchFamily="34" charset="0"/>
                  <a:ea typeface="新細明體" pitchFamily="18" charset="-120"/>
                  <a:cs typeface="Arial" pitchFamily="34" charset="0"/>
                  <a:sym typeface="Arial" pitchFamily="34" charset="0"/>
                </a:rPr>
                <a:t>相關科系大學教授、美術老師、美勞老師</a:t>
              </a:r>
            </a:p>
            <a:p>
              <a:pPr marL="342900" indent="-342900" hangingPunct="0">
                <a:lnSpc>
                  <a:spcPct val="90000"/>
                </a:lnSpc>
                <a:spcBef>
                  <a:spcPts val="400"/>
                </a:spcBef>
                <a:buClr>
                  <a:srgbClr val="000066"/>
                </a:buClr>
                <a:buSzPct val="100000"/>
                <a:buFont typeface="Arial" pitchFamily="34" charset="0"/>
                <a:buChar char="•"/>
              </a:pPr>
              <a:r>
                <a:rPr lang="zh-TW" altLang="zh-TW" sz="2400" dirty="0">
                  <a:solidFill>
                    <a:srgbClr val="000066"/>
                  </a:solidFill>
                  <a:uFillTx/>
                  <a:latin typeface="Arial" pitchFamily="34" charset="0"/>
                  <a:ea typeface="新細明體" pitchFamily="18" charset="-120"/>
                  <a:cs typeface="Arial" pitchFamily="34" charset="0"/>
                  <a:sym typeface="Arial" pitchFamily="34" charset="0"/>
                </a:rPr>
                <a:t>開畫室、才藝班、開畫廊</a:t>
              </a:r>
            </a:p>
            <a:p>
              <a:pPr marL="342900" indent="-342900" hangingPunct="0">
                <a:lnSpc>
                  <a:spcPct val="90000"/>
                </a:lnSpc>
                <a:spcBef>
                  <a:spcPts val="400"/>
                </a:spcBef>
              </a:pPr>
              <a:r>
                <a:rPr lang="zh-TW" altLang="zh-TW" sz="2400" b="1" dirty="0">
                  <a:solidFill>
                    <a:srgbClr val="FFC000"/>
                  </a:solidFill>
                  <a:uFillTx/>
                  <a:latin typeface="Arial" pitchFamily="34" charset="0"/>
                  <a:ea typeface="新細明體" pitchFamily="18" charset="-120"/>
                  <a:cs typeface="Arial" pitchFamily="34" charset="0"/>
                  <a:sym typeface="Arial" pitchFamily="34" charset="0"/>
                </a:rPr>
                <a:t>設計類</a:t>
              </a:r>
            </a:p>
            <a:p>
              <a:pPr marL="342900" indent="-342900" hangingPunct="0">
                <a:lnSpc>
                  <a:spcPct val="90000"/>
                </a:lnSpc>
                <a:spcBef>
                  <a:spcPts val="400"/>
                </a:spcBef>
                <a:buClr>
                  <a:srgbClr val="000066"/>
                </a:buClr>
                <a:buSzPct val="100000"/>
                <a:buFont typeface="Arial" pitchFamily="34" charset="0"/>
                <a:buChar char="•"/>
              </a:pPr>
              <a:r>
                <a:rPr lang="zh-TW" altLang="zh-TW" sz="2400" dirty="0">
                  <a:solidFill>
                    <a:srgbClr val="000066"/>
                  </a:solidFill>
                  <a:uFillTx/>
                  <a:latin typeface="Arial" pitchFamily="34" charset="0"/>
                  <a:ea typeface="新細明體" pitchFamily="18" charset="-120"/>
                  <a:cs typeface="Arial" pitchFamily="34" charset="0"/>
                  <a:sym typeface="Arial" pitchFamily="34" charset="0"/>
                </a:rPr>
                <a:t>個人設計工作室、廣告行銷公司創意總監、工業設計師、遊戲設計師、</a:t>
              </a:r>
              <a:endParaRPr lang="en-US" altLang="zh-TW" sz="2400" dirty="0">
                <a:solidFill>
                  <a:srgbClr val="000066"/>
                </a:solidFill>
                <a:uFillTx/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endParaRPr>
            </a:p>
            <a:p>
              <a:pPr marL="342900" indent="-342900" hangingPunct="0">
                <a:lnSpc>
                  <a:spcPct val="90000"/>
                </a:lnSpc>
                <a:spcBef>
                  <a:spcPts val="400"/>
                </a:spcBef>
                <a:buClr>
                  <a:srgbClr val="000066"/>
                </a:buClr>
                <a:buSzPct val="100000"/>
                <a:buFont typeface="Arial" pitchFamily="34" charset="0"/>
                <a:buChar char="•"/>
              </a:pPr>
              <a:r>
                <a:rPr lang="zh-TW" altLang="zh-TW" sz="2400" dirty="0">
                  <a:solidFill>
                    <a:srgbClr val="000066"/>
                  </a:solidFill>
                  <a:uFillTx/>
                  <a:latin typeface="Arial" pitchFamily="34" charset="0"/>
                  <a:ea typeface="新細明體" pitchFamily="18" charset="-120"/>
                  <a:cs typeface="Arial" pitchFamily="34" charset="0"/>
                  <a:sym typeface="Arial" pitchFamily="34" charset="0"/>
                </a:rPr>
                <a:t>3D動畫師、網頁設計師、服裝設計師、造型師</a:t>
              </a:r>
            </a:p>
            <a:p>
              <a:pPr marL="342900" indent="-342900" hangingPunct="0">
                <a:lnSpc>
                  <a:spcPct val="90000"/>
                </a:lnSpc>
                <a:spcBef>
                  <a:spcPts val="400"/>
                </a:spcBef>
              </a:pPr>
              <a:r>
                <a:rPr lang="zh-TW" altLang="zh-TW" sz="2400" b="1" dirty="0">
                  <a:solidFill>
                    <a:srgbClr val="000000"/>
                  </a:solidFill>
                  <a:uFillTx/>
                  <a:latin typeface="Arial" pitchFamily="34" charset="0"/>
                  <a:ea typeface="新細明體" pitchFamily="18" charset="-120"/>
                  <a:cs typeface="Arial" pitchFamily="34" charset="0"/>
                  <a:sym typeface="Arial" pitchFamily="34" charset="0"/>
                </a:rPr>
                <a:t>空間類</a:t>
              </a:r>
            </a:p>
            <a:p>
              <a:pPr marL="342900" indent="-342900" hangingPunct="0">
                <a:lnSpc>
                  <a:spcPct val="90000"/>
                </a:lnSpc>
                <a:spcBef>
                  <a:spcPts val="400"/>
                </a:spcBef>
                <a:buClr>
                  <a:srgbClr val="000066"/>
                </a:buClr>
                <a:buSzPct val="100000"/>
                <a:buFont typeface="Arial" pitchFamily="34" charset="0"/>
                <a:buChar char="•"/>
              </a:pPr>
              <a:r>
                <a:rPr lang="zh-TW" altLang="zh-TW" sz="2400" dirty="0">
                  <a:solidFill>
                    <a:srgbClr val="000066"/>
                  </a:solidFill>
                  <a:uFillTx/>
                  <a:latin typeface="Arial" pitchFamily="34" charset="0"/>
                  <a:ea typeface="新細明體" pitchFamily="18" charset="-120"/>
                  <a:cs typeface="Arial" pitchFamily="34" charset="0"/>
                  <a:sym typeface="Arial" pitchFamily="34" charset="0"/>
                </a:rPr>
                <a:t>建築師、室內設計師、景觀設計師、櫥窗設計師、會場布置師</a:t>
              </a:r>
            </a:p>
            <a:p>
              <a:pPr marL="342900" indent="-342900" hangingPunct="0">
                <a:lnSpc>
                  <a:spcPct val="90000"/>
                </a:lnSpc>
                <a:spcBef>
                  <a:spcPts val="400"/>
                </a:spcBef>
              </a:pPr>
              <a:r>
                <a:rPr lang="zh-TW" altLang="zh-TW" sz="2400" b="1" dirty="0">
                  <a:solidFill>
                    <a:srgbClr val="00B050"/>
                  </a:solidFill>
                  <a:uFillTx/>
                  <a:latin typeface="Arial" pitchFamily="34" charset="0"/>
                  <a:ea typeface="新細明體" pitchFamily="18" charset="-120"/>
                  <a:cs typeface="Arial" pitchFamily="34" charset="0"/>
                  <a:sym typeface="Arial" pitchFamily="34" charset="0"/>
                </a:rPr>
                <a:t>工藝類</a:t>
              </a:r>
            </a:p>
            <a:p>
              <a:pPr marL="342900" indent="-342900" hangingPunct="0">
                <a:lnSpc>
                  <a:spcPct val="90000"/>
                </a:lnSpc>
                <a:spcBef>
                  <a:spcPts val="400"/>
                </a:spcBef>
                <a:buClr>
                  <a:srgbClr val="000066"/>
                </a:buClr>
                <a:buSzPct val="100000"/>
                <a:buFont typeface="Arial" pitchFamily="34" charset="0"/>
                <a:buChar char="•"/>
              </a:pPr>
              <a:r>
                <a:rPr lang="zh-TW" altLang="zh-TW" sz="2400" dirty="0">
                  <a:solidFill>
                    <a:srgbClr val="000066"/>
                  </a:solidFill>
                  <a:uFillTx/>
                  <a:latin typeface="Arial" pitchFamily="34" charset="0"/>
                  <a:ea typeface="新細明體" pitchFamily="18" charset="-120"/>
                  <a:cs typeface="Arial" pitchFamily="34" charset="0"/>
                  <a:sym typeface="Arial" pitchFamily="34" charset="0"/>
                </a:rPr>
                <a:t>珠寶設計師、家具設計師、玩具設計師、古蹟修復師</a:t>
              </a:r>
            </a:p>
            <a:p>
              <a:pPr marL="342900" indent="-342900" hangingPunct="0">
                <a:lnSpc>
                  <a:spcPct val="90000"/>
                </a:lnSpc>
                <a:spcBef>
                  <a:spcPts val="400"/>
                </a:spcBef>
              </a:pPr>
              <a:r>
                <a:rPr lang="zh-TW" altLang="zh-TW" sz="2400" b="1" dirty="0">
                  <a:solidFill>
                    <a:srgbClr val="7030A0"/>
                  </a:solidFill>
                  <a:uFillTx/>
                  <a:latin typeface="Arial" pitchFamily="34" charset="0"/>
                  <a:ea typeface="新細明體" pitchFamily="18" charset="-120"/>
                  <a:cs typeface="Arial" pitchFamily="34" charset="0"/>
                  <a:sym typeface="Arial" pitchFamily="34" charset="0"/>
                </a:rPr>
                <a:t>表演類</a:t>
              </a:r>
            </a:p>
            <a:p>
              <a:pPr marL="342900" indent="-342900" hangingPunct="0">
                <a:lnSpc>
                  <a:spcPct val="90000"/>
                </a:lnSpc>
                <a:spcBef>
                  <a:spcPts val="400"/>
                </a:spcBef>
                <a:buClr>
                  <a:srgbClr val="000066"/>
                </a:buClr>
                <a:buSzPct val="100000"/>
                <a:buFont typeface="Arial" pitchFamily="34" charset="0"/>
                <a:buChar char="•"/>
              </a:pPr>
              <a:r>
                <a:rPr lang="zh-TW" altLang="zh-TW" sz="2400" dirty="0">
                  <a:solidFill>
                    <a:srgbClr val="000066"/>
                  </a:solidFill>
                  <a:uFillTx/>
                  <a:latin typeface="Arial" pitchFamily="34" charset="0"/>
                  <a:ea typeface="新細明體" pitchFamily="18" charset="-120"/>
                  <a:cs typeface="Arial" pitchFamily="34" charset="0"/>
                  <a:sym typeface="Arial" pitchFamily="34" charset="0"/>
                </a:rPr>
                <a:t>導演、演員、舞台設計師、劇場設計師、燈光師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93379" y="3069744"/>
            <a:ext cx="7406640" cy="1752600"/>
          </a:xfrm>
        </p:spPr>
        <p:txBody>
          <a:bodyPr>
            <a:normAutofit lnSpcReduction="10000"/>
          </a:bodyPr>
          <a:lstStyle/>
          <a:p>
            <a:pPr lvl="0"/>
            <a:r>
              <a:rPr lang="zh-TW" altLang="en-US" sz="5400" dirty="0">
                <a:solidFill>
                  <a:srgbClr val="FF0000"/>
                </a:solidFill>
                <a:uFillTx/>
                <a:latin typeface="Adobe 繁黑體 Std B" pitchFamily="34" charset="-120"/>
                <a:ea typeface="Adobe 繁黑體 Std B" pitchFamily="34" charset="-120"/>
              </a:rPr>
              <a:t>高職設計</a:t>
            </a:r>
            <a:r>
              <a:rPr lang="zh-TW" altLang="en-US" sz="5400" dirty="0">
                <a:uFillTx/>
                <a:latin typeface="Adobe 繁黑體 Std B" pitchFamily="34" charset="-120"/>
                <a:ea typeface="Adobe 繁黑體 Std B" pitchFamily="34" charset="-120"/>
              </a:rPr>
              <a:t>群</a:t>
            </a:r>
            <a:endParaRPr lang="en-US" altLang="zh-TW" sz="5400" dirty="0">
              <a:uFillTx/>
              <a:latin typeface="Adobe 繁黑體 Std B" pitchFamily="34" charset="-120"/>
              <a:ea typeface="Adobe 繁黑體 Std B" pitchFamily="34" charset="-120"/>
            </a:endParaRPr>
          </a:p>
          <a:p>
            <a:pPr lvl="0"/>
            <a:r>
              <a:rPr lang="zh-TW" altLang="en-US" sz="5400" dirty="0">
                <a:solidFill>
                  <a:srgbClr val="FF0000"/>
                </a:solidFill>
                <a:uFillTx/>
                <a:latin typeface="Adobe 繁黑體 Std B" pitchFamily="34" charset="-120"/>
                <a:ea typeface="Adobe 繁黑體 Std B" pitchFamily="34" charset="-120"/>
              </a:rPr>
              <a:t>未來升學</a:t>
            </a:r>
            <a:r>
              <a:rPr lang="zh-TW" altLang="en-US" sz="5400" dirty="0">
                <a:uFillTx/>
                <a:latin typeface="Adobe 繁黑體 Std B" pitchFamily="34" charset="-120"/>
                <a:ea typeface="Adobe 繁黑體 Std B" pitchFamily="34" charset="-120"/>
              </a:rPr>
              <a:t>方向</a:t>
            </a:r>
            <a:endParaRPr lang="en-US" altLang="zh-TW" sz="5400" dirty="0">
              <a:uFillTx/>
              <a:latin typeface="Adobe 繁黑體 Std B" pitchFamily="34" charset="-120"/>
              <a:ea typeface="Adobe 繁黑體 Std B" pitchFamily="34" charset="-12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uFillTx/>
              </a:rPr>
              <a:t>就讀高職需參加</a:t>
            </a:r>
            <a:r>
              <a:rPr kumimoji="1" lang="zh-TW" altLang="en-US" dirty="0">
                <a:solidFill>
                  <a:srgbClr val="FF0000"/>
                </a:solidFill>
                <a:uFillTx/>
              </a:rPr>
              <a:t>統測</a:t>
            </a:r>
            <a:r>
              <a:rPr kumimoji="1" lang="zh-TW" altLang="en-US" dirty="0">
                <a:uFillTx/>
              </a:rPr>
              <a:t>考試項目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1968972"/>
          <a:ext cx="12086320" cy="3330346"/>
        </p:xfrm>
        <a:graphic>
          <a:graphicData uri="http://schemas.openxmlformats.org/drawingml/2006/table">
            <a:tbl>
              <a:tblPr firstRow="1" firstCol="1" bandRow="1"/>
              <a:tblGrid>
                <a:gridCol w="2417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7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7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02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542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745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kern="0" dirty="0">
                          <a:effectLst/>
                          <a:uFillTx/>
                          <a:latin typeface="新細明體" charset="0"/>
                          <a:ea typeface="新細明體" charset="0"/>
                          <a:cs typeface="Times New Roman" charset="0"/>
                        </a:rPr>
                        <a:t>105</a:t>
                      </a:r>
                      <a:r>
                        <a:rPr lang="zh-TW" sz="1900" kern="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學年度四技二專統一入學測驗考試單群</a:t>
                      </a:r>
                      <a:r>
                        <a:rPr lang="en-US" sz="1900" kern="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(</a:t>
                      </a:r>
                      <a:r>
                        <a:rPr lang="zh-TW" sz="1900" kern="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類</a:t>
                      </a:r>
                      <a:r>
                        <a:rPr lang="en-US" sz="1900" kern="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)</a:t>
                      </a:r>
                      <a:r>
                        <a:rPr lang="zh-TW" sz="1900" kern="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考生考試科目表</a:t>
                      </a:r>
                      <a:endParaRPr lang="zh-TW" sz="19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51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代碼</a:t>
                      </a:r>
                      <a:endParaRPr lang="zh-TW" sz="19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群</a:t>
                      </a:r>
                      <a:r>
                        <a:rPr lang="en-US" sz="1600" b="1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(</a:t>
                      </a:r>
                      <a:r>
                        <a:rPr lang="zh-TW" sz="1600" b="1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類</a:t>
                      </a:r>
                      <a:r>
                        <a:rPr lang="en-US" sz="1600" b="1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)</a:t>
                      </a:r>
                      <a:r>
                        <a:rPr lang="zh-TW" sz="1600" b="1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別名稱</a:t>
                      </a:r>
                      <a:endParaRPr lang="zh-TW" sz="19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共同科目</a:t>
                      </a:r>
                      <a:endParaRPr lang="zh-TW" sz="19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專業科目</a:t>
                      </a:r>
                      <a:endParaRPr lang="zh-TW" sz="19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518">
                <a:tc row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uFillTx/>
                          <a:latin typeface="新細明體" charset="0"/>
                          <a:ea typeface="新細明體" charset="0"/>
                          <a:cs typeface="Times New Roman" charset="0"/>
                        </a:rPr>
                        <a:t>06</a:t>
                      </a:r>
                      <a:endParaRPr lang="zh-TW" sz="19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土木與建築群</a:t>
                      </a:r>
                      <a:endParaRPr lang="zh-TW" sz="19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國文、英文、數學</a:t>
                      </a:r>
                      <a:r>
                        <a:rPr lang="en-US" sz="1600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(C)</a:t>
                      </a:r>
                      <a:endParaRPr lang="zh-TW" sz="19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（一）</a:t>
                      </a:r>
                      <a:endParaRPr lang="zh-TW" sz="19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工程力學、工程材料</a:t>
                      </a:r>
                      <a:endParaRPr lang="zh-TW" sz="19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518">
                <a:tc v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（二）</a:t>
                      </a:r>
                      <a:endParaRPr lang="zh-TW" sz="19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測量實習、製圖實習</a:t>
                      </a:r>
                      <a:endParaRPr lang="zh-TW" sz="19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7170">
                <a:tc row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uFillTx/>
                          <a:latin typeface="新細明體" charset="0"/>
                          <a:ea typeface="新細明體" charset="0"/>
                          <a:cs typeface="Times New Roman" charset="0"/>
                        </a:rPr>
                        <a:t>07</a:t>
                      </a:r>
                      <a:endParaRPr lang="zh-TW" sz="19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設計群</a:t>
                      </a:r>
                      <a:endParaRPr lang="zh-TW" sz="1900" kern="100" dirty="0">
                        <a:solidFill>
                          <a:srgbClr val="FF0000"/>
                        </a:solidFill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國文、英文、數學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(B)</a:t>
                      </a:r>
                      <a:endParaRPr lang="zh-TW" sz="1900" kern="100" dirty="0">
                        <a:solidFill>
                          <a:srgbClr val="FF0000"/>
                        </a:solidFill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（一）</a:t>
                      </a:r>
                      <a:endParaRPr lang="zh-TW" sz="1900" kern="100" dirty="0">
                        <a:solidFill>
                          <a:srgbClr val="FF0000"/>
                        </a:solidFill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色彩原理、造形原理、設計概論</a:t>
                      </a:r>
                      <a:endParaRPr lang="zh-TW" sz="1900" kern="100" dirty="0">
                        <a:solidFill>
                          <a:srgbClr val="FF0000"/>
                        </a:solidFill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7170">
                <a:tc v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（二）</a:t>
                      </a:r>
                      <a:endParaRPr lang="zh-TW" sz="1900" kern="100" dirty="0">
                        <a:solidFill>
                          <a:srgbClr val="FF0000"/>
                        </a:solidFill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FF0000"/>
                          </a:solidFill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基本設計、繪畫基礎、基礎圖學</a:t>
                      </a:r>
                      <a:endParaRPr lang="zh-TW" sz="1900" kern="100" dirty="0">
                        <a:solidFill>
                          <a:srgbClr val="FF0000"/>
                        </a:solidFill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518">
                <a:tc row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uFillTx/>
                          <a:latin typeface="新細明體" charset="0"/>
                          <a:ea typeface="新細明體" charset="0"/>
                          <a:cs typeface="Times New Roman" charset="0"/>
                        </a:rPr>
                        <a:t>20</a:t>
                      </a:r>
                      <a:endParaRPr lang="zh-TW" sz="19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藝術群影視類</a:t>
                      </a:r>
                      <a:endParaRPr lang="zh-TW" sz="19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國文、英文、數學</a:t>
                      </a:r>
                      <a:r>
                        <a:rPr lang="en-US" sz="1600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(S)</a:t>
                      </a:r>
                      <a:endParaRPr lang="zh-TW" sz="19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（一）</a:t>
                      </a:r>
                      <a:endParaRPr lang="zh-TW" sz="19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專業藝術概論</a:t>
                      </a:r>
                      <a:r>
                        <a:rPr lang="en-US" sz="1600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(</a:t>
                      </a:r>
                      <a:r>
                        <a:rPr lang="zh-TW" sz="1600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影視</a:t>
                      </a:r>
                      <a:r>
                        <a:rPr lang="en-US" sz="1600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)</a:t>
                      </a:r>
                      <a:endParaRPr lang="zh-TW" sz="19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518">
                <a:tc v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（二）</a:t>
                      </a:r>
                      <a:endParaRPr lang="zh-TW" sz="1900" kern="10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展演實務</a:t>
                      </a:r>
                      <a:r>
                        <a:rPr lang="en-US" sz="1600" kern="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(</a:t>
                      </a:r>
                      <a:r>
                        <a:rPr lang="zh-TW" sz="1600" kern="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影視製作概論</a:t>
                      </a:r>
                      <a:r>
                        <a:rPr lang="en-US" sz="1600" kern="0" dirty="0">
                          <a:effectLst/>
                          <a:uFillTx/>
                          <a:latin typeface="Calibri" charset="0"/>
                          <a:ea typeface="新細明體" charset="0"/>
                          <a:cs typeface="Times New Roman" charset="0"/>
                        </a:rPr>
                        <a:t>)</a:t>
                      </a:r>
                      <a:endParaRPr lang="zh-TW" sz="1900" kern="100" dirty="0">
                        <a:effectLst/>
                        <a:uFillTx/>
                        <a:latin typeface="Calibri" charset="0"/>
                        <a:ea typeface="新細明體" charset="0"/>
                        <a:cs typeface="Times New Roman" charset="0"/>
                      </a:endParaRPr>
                    </a:p>
                  </a:txBody>
                  <a:tcPr marL="101928" marR="101928" marT="101928" marB="101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09508" y="-1371346"/>
            <a:ext cx="16312107" cy="6117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uFillTx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480" y="240665"/>
            <a:ext cx="9748520" cy="6398288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964" y="365124"/>
            <a:ext cx="11499986" cy="53752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/>
          </p:cNvSpPr>
          <p:nvPr/>
        </p:nvSpPr>
        <p:spPr>
          <a:xfrm>
            <a:off x="4486606" y="75129"/>
            <a:ext cx="3262432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美術</a:t>
            </a:r>
            <a:r>
              <a:rPr lang="zh-TW" altLang="en-US" sz="4000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班畢業生</a:t>
            </a:r>
          </a:p>
        </p:txBody>
      </p:sp>
      <p:sp>
        <p:nvSpPr>
          <p:cNvPr id="5" name="向下箭號 4"/>
          <p:cNvSpPr>
            <a:spLocks/>
          </p:cNvSpPr>
          <p:nvPr/>
        </p:nvSpPr>
        <p:spPr>
          <a:xfrm rot="2590041">
            <a:off x="3277658" y="2661674"/>
            <a:ext cx="242316" cy="133854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6" name="文字方塊 5"/>
          <p:cNvSpPr txBox="1">
            <a:spLocks/>
          </p:cNvSpPr>
          <p:nvPr/>
        </p:nvSpPr>
        <p:spPr>
          <a:xfrm>
            <a:off x="9359775" y="783015"/>
            <a:ext cx="1107996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uFillTx/>
              </a:rPr>
              <a:t>報考術科</a:t>
            </a:r>
          </a:p>
        </p:txBody>
      </p:sp>
      <p:sp>
        <p:nvSpPr>
          <p:cNvPr id="7" name="向下箭號 6"/>
          <p:cNvSpPr>
            <a:spLocks/>
          </p:cNvSpPr>
          <p:nvPr/>
        </p:nvSpPr>
        <p:spPr>
          <a:xfrm>
            <a:off x="5875506" y="7614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uFillTx/>
            </a:endParaRPr>
          </a:p>
        </p:txBody>
      </p:sp>
      <p:sp>
        <p:nvSpPr>
          <p:cNvPr id="8" name="文字方塊 7"/>
          <p:cNvSpPr txBox="1">
            <a:spLocks/>
          </p:cNvSpPr>
          <p:nvPr/>
        </p:nvSpPr>
        <p:spPr>
          <a:xfrm>
            <a:off x="6360138" y="783015"/>
            <a:ext cx="1107996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uFillTx/>
              </a:rPr>
              <a:t>教育會考</a:t>
            </a:r>
          </a:p>
        </p:txBody>
      </p:sp>
      <p:sp>
        <p:nvSpPr>
          <p:cNvPr id="9" name="文字方塊 8"/>
          <p:cNvSpPr txBox="1">
            <a:spLocks/>
          </p:cNvSpPr>
          <p:nvPr/>
        </p:nvSpPr>
        <p:spPr>
          <a:xfrm>
            <a:off x="3845024" y="1819469"/>
            <a:ext cx="227279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uFillTx/>
              </a:rPr>
              <a:t>選擇直升</a:t>
            </a:r>
          </a:p>
        </p:txBody>
      </p:sp>
      <p:sp>
        <p:nvSpPr>
          <p:cNvPr id="10" name="文字方塊 9"/>
          <p:cNvSpPr txBox="1">
            <a:spLocks/>
          </p:cNvSpPr>
          <p:nvPr/>
        </p:nvSpPr>
        <p:spPr>
          <a:xfrm>
            <a:off x="6206890" y="1816546"/>
            <a:ext cx="2445409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uFillTx/>
              </a:rPr>
              <a:t>選擇免試</a:t>
            </a:r>
          </a:p>
        </p:txBody>
      </p:sp>
      <p:sp>
        <p:nvSpPr>
          <p:cNvPr id="11" name="文字方塊 10"/>
          <p:cNvSpPr txBox="1">
            <a:spLocks/>
          </p:cNvSpPr>
          <p:nvPr/>
        </p:nvSpPr>
        <p:spPr>
          <a:xfrm>
            <a:off x="4816702" y="2390587"/>
            <a:ext cx="877163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uFillTx/>
              </a:rPr>
              <a:t>未錄取</a:t>
            </a:r>
          </a:p>
        </p:txBody>
      </p:sp>
      <p:sp>
        <p:nvSpPr>
          <p:cNvPr id="12" name="向右箭號 11"/>
          <p:cNvSpPr>
            <a:spLocks/>
          </p:cNvSpPr>
          <p:nvPr/>
        </p:nvSpPr>
        <p:spPr>
          <a:xfrm rot="20337156">
            <a:off x="5708535" y="2301420"/>
            <a:ext cx="670060" cy="206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uFillTx/>
            </a:endParaRPr>
          </a:p>
        </p:txBody>
      </p:sp>
      <p:sp>
        <p:nvSpPr>
          <p:cNvPr id="13" name="文字方塊 12"/>
          <p:cNvSpPr txBox="1">
            <a:spLocks/>
          </p:cNvSpPr>
          <p:nvPr/>
        </p:nvSpPr>
        <p:spPr>
          <a:xfrm>
            <a:off x="1201558" y="4349764"/>
            <a:ext cx="249299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uFillTx/>
              </a:rPr>
              <a:t>中港高中生</a:t>
            </a:r>
            <a:endParaRPr lang="zh-TW" altLang="en-US" sz="3600" dirty="0">
              <a:uFillTx/>
            </a:endParaRPr>
          </a:p>
        </p:txBody>
      </p:sp>
      <p:sp>
        <p:nvSpPr>
          <p:cNvPr id="14" name="向下箭號 13"/>
          <p:cNvSpPr>
            <a:spLocks/>
          </p:cNvSpPr>
          <p:nvPr/>
        </p:nvSpPr>
        <p:spPr>
          <a:xfrm>
            <a:off x="10091686" y="1250612"/>
            <a:ext cx="242316" cy="2906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16" name="文字方塊 15"/>
          <p:cNvSpPr txBox="1">
            <a:spLocks/>
          </p:cNvSpPr>
          <p:nvPr/>
        </p:nvSpPr>
        <p:spPr>
          <a:xfrm>
            <a:off x="9941379" y="1629221"/>
            <a:ext cx="461665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uFillTx/>
              </a:rPr>
              <a:t>通過鑑定</a:t>
            </a:r>
          </a:p>
        </p:txBody>
      </p:sp>
      <p:sp>
        <p:nvSpPr>
          <p:cNvPr id="18" name="文字方塊 17"/>
          <p:cNvSpPr txBox="1">
            <a:spLocks/>
          </p:cNvSpPr>
          <p:nvPr/>
        </p:nvSpPr>
        <p:spPr>
          <a:xfrm>
            <a:off x="3694548" y="2373465"/>
            <a:ext cx="646331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uFillTx/>
              </a:rPr>
              <a:t>錄取</a:t>
            </a:r>
          </a:p>
        </p:txBody>
      </p:sp>
      <p:sp>
        <p:nvSpPr>
          <p:cNvPr id="19" name="文字方塊 18"/>
          <p:cNvSpPr txBox="1">
            <a:spLocks/>
          </p:cNvSpPr>
          <p:nvPr/>
        </p:nvSpPr>
        <p:spPr>
          <a:xfrm>
            <a:off x="9934032" y="2994306"/>
            <a:ext cx="461665" cy="101566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uFillTx/>
              </a:rPr>
              <a:t>報名撕榜</a:t>
            </a:r>
          </a:p>
        </p:txBody>
      </p:sp>
      <p:sp>
        <p:nvSpPr>
          <p:cNvPr id="20" name="向下箭號 19"/>
          <p:cNvSpPr>
            <a:spLocks/>
          </p:cNvSpPr>
          <p:nvPr/>
        </p:nvSpPr>
        <p:spPr>
          <a:xfrm>
            <a:off x="10051053" y="2691308"/>
            <a:ext cx="242316" cy="2906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21" name="向右箭號 20"/>
          <p:cNvSpPr>
            <a:spLocks/>
          </p:cNvSpPr>
          <p:nvPr/>
        </p:nvSpPr>
        <p:spPr>
          <a:xfrm>
            <a:off x="8329416" y="875348"/>
            <a:ext cx="899777" cy="1846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23" name="向右箭號 22"/>
          <p:cNvSpPr>
            <a:spLocks/>
          </p:cNvSpPr>
          <p:nvPr/>
        </p:nvSpPr>
        <p:spPr>
          <a:xfrm rot="10800000">
            <a:off x="7655970" y="875348"/>
            <a:ext cx="899777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24" name="文字方塊 23"/>
          <p:cNvSpPr txBox="1">
            <a:spLocks/>
          </p:cNvSpPr>
          <p:nvPr/>
        </p:nvSpPr>
        <p:spPr>
          <a:xfrm>
            <a:off x="9310007" y="1671994"/>
            <a:ext cx="461665" cy="12464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uFillTx/>
              </a:rPr>
              <a:t>未通過鑑定</a:t>
            </a:r>
          </a:p>
        </p:txBody>
      </p:sp>
      <p:sp>
        <p:nvSpPr>
          <p:cNvPr id="25" name="向下箭號 24"/>
          <p:cNvSpPr>
            <a:spLocks/>
          </p:cNvSpPr>
          <p:nvPr/>
        </p:nvSpPr>
        <p:spPr>
          <a:xfrm>
            <a:off x="9419681" y="1257691"/>
            <a:ext cx="242316" cy="290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uFillTx/>
            </a:endParaRPr>
          </a:p>
        </p:txBody>
      </p:sp>
      <p:sp>
        <p:nvSpPr>
          <p:cNvPr id="26" name="向下箭號 25"/>
          <p:cNvSpPr>
            <a:spLocks/>
          </p:cNvSpPr>
          <p:nvPr/>
        </p:nvSpPr>
        <p:spPr>
          <a:xfrm rot="7653268">
            <a:off x="8842739" y="1801961"/>
            <a:ext cx="312372" cy="670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27" name="向下箭號 26"/>
          <p:cNvSpPr>
            <a:spLocks/>
          </p:cNvSpPr>
          <p:nvPr/>
        </p:nvSpPr>
        <p:spPr>
          <a:xfrm>
            <a:off x="10409201" y="4059122"/>
            <a:ext cx="242316" cy="2906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28" name="文字方塊 27"/>
          <p:cNvSpPr txBox="1">
            <a:spLocks/>
          </p:cNvSpPr>
          <p:nvPr/>
        </p:nvSpPr>
        <p:spPr>
          <a:xfrm>
            <a:off x="10310854" y="4406559"/>
            <a:ext cx="677108" cy="21441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vert="eaVert" wrap="none" rtlCol="0">
            <a:spAutoFit/>
          </a:bodyPr>
          <a:lstStyle/>
          <a:p>
            <a:r>
              <a:rPr lang="zh-TW" altLang="en-US" sz="3200" dirty="0">
                <a:uFillTx/>
              </a:rPr>
              <a:t>美術班學生</a:t>
            </a:r>
          </a:p>
        </p:txBody>
      </p:sp>
      <p:sp>
        <p:nvSpPr>
          <p:cNvPr id="29" name="向下箭號 28"/>
          <p:cNvSpPr>
            <a:spLocks/>
          </p:cNvSpPr>
          <p:nvPr/>
        </p:nvSpPr>
        <p:spPr>
          <a:xfrm>
            <a:off x="9820221" y="4099543"/>
            <a:ext cx="242316" cy="290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30" name="文字方塊 29"/>
          <p:cNvSpPr txBox="1">
            <a:spLocks/>
          </p:cNvSpPr>
          <p:nvPr/>
        </p:nvSpPr>
        <p:spPr>
          <a:xfrm>
            <a:off x="9707907" y="4459684"/>
            <a:ext cx="461665" cy="7848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uFillTx/>
              </a:rPr>
              <a:t>未錄取</a:t>
            </a:r>
          </a:p>
        </p:txBody>
      </p:sp>
      <p:sp>
        <p:nvSpPr>
          <p:cNvPr id="32" name="文字方塊 31"/>
          <p:cNvSpPr txBox="1">
            <a:spLocks/>
          </p:cNvSpPr>
          <p:nvPr/>
        </p:nvSpPr>
        <p:spPr>
          <a:xfrm>
            <a:off x="6914136" y="2644884"/>
            <a:ext cx="1107996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horz" wrap="none" rtlCol="0">
            <a:spAutoFit/>
          </a:bodyPr>
          <a:lstStyle/>
          <a:p>
            <a:r>
              <a:rPr lang="zh-TW" altLang="en-US" dirty="0">
                <a:uFillTx/>
              </a:rPr>
              <a:t>選填學校</a:t>
            </a:r>
          </a:p>
        </p:txBody>
      </p:sp>
      <p:sp>
        <p:nvSpPr>
          <p:cNvPr id="34" name="文字方塊 33"/>
          <p:cNvSpPr txBox="1">
            <a:spLocks/>
          </p:cNvSpPr>
          <p:nvPr/>
        </p:nvSpPr>
        <p:spPr>
          <a:xfrm>
            <a:off x="5998905" y="4930670"/>
            <a:ext cx="156966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uFillTx/>
              </a:rPr>
              <a:t>高中生</a:t>
            </a:r>
          </a:p>
        </p:txBody>
      </p:sp>
      <p:sp>
        <p:nvSpPr>
          <p:cNvPr id="35" name="文字方塊 34"/>
          <p:cNvSpPr txBox="1">
            <a:spLocks/>
          </p:cNvSpPr>
          <p:nvPr/>
        </p:nvSpPr>
        <p:spPr>
          <a:xfrm>
            <a:off x="7600664" y="4930670"/>
            <a:ext cx="156966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uFillTx/>
              </a:rPr>
              <a:t>高職生</a:t>
            </a:r>
          </a:p>
        </p:txBody>
      </p:sp>
      <p:sp>
        <p:nvSpPr>
          <p:cNvPr id="2" name="向下箭號 1"/>
          <p:cNvSpPr>
            <a:spLocks/>
          </p:cNvSpPr>
          <p:nvPr/>
        </p:nvSpPr>
        <p:spPr>
          <a:xfrm rot="6037209">
            <a:off x="8823563" y="3773562"/>
            <a:ext cx="117203" cy="1553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3" name="向下箭號 2"/>
          <p:cNvSpPr>
            <a:spLocks/>
          </p:cNvSpPr>
          <p:nvPr/>
        </p:nvSpPr>
        <p:spPr>
          <a:xfrm rot="5843820">
            <a:off x="5152747" y="4475063"/>
            <a:ext cx="278087" cy="118202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36" name="文字方塊 35"/>
          <p:cNvSpPr txBox="1">
            <a:spLocks/>
          </p:cNvSpPr>
          <p:nvPr/>
        </p:nvSpPr>
        <p:spPr>
          <a:xfrm>
            <a:off x="6949622" y="3348929"/>
            <a:ext cx="1107996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horz" wrap="none" rtlCol="0">
            <a:spAutoFit/>
          </a:bodyPr>
          <a:lstStyle/>
          <a:p>
            <a:r>
              <a:rPr lang="zh-TW" altLang="en-US" dirty="0">
                <a:uFillTx/>
              </a:rPr>
              <a:t>學校放榜</a:t>
            </a:r>
          </a:p>
        </p:txBody>
      </p:sp>
      <p:sp>
        <p:nvSpPr>
          <p:cNvPr id="37" name="文字方塊 36"/>
          <p:cNvSpPr txBox="1">
            <a:spLocks/>
          </p:cNvSpPr>
          <p:nvPr/>
        </p:nvSpPr>
        <p:spPr>
          <a:xfrm>
            <a:off x="6914136" y="4202052"/>
            <a:ext cx="1107996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horz" wrap="none" rtlCol="0">
            <a:spAutoFit/>
          </a:bodyPr>
          <a:lstStyle/>
          <a:p>
            <a:r>
              <a:rPr lang="zh-TW" altLang="en-US" dirty="0">
                <a:uFillTx/>
              </a:rPr>
              <a:t>學校報到</a:t>
            </a:r>
          </a:p>
        </p:txBody>
      </p:sp>
      <p:sp>
        <p:nvSpPr>
          <p:cNvPr id="38" name="向下箭號 37"/>
          <p:cNvSpPr>
            <a:spLocks/>
          </p:cNvSpPr>
          <p:nvPr/>
        </p:nvSpPr>
        <p:spPr>
          <a:xfrm>
            <a:off x="7358348" y="2319794"/>
            <a:ext cx="242316" cy="2906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39" name="向下箭號 38"/>
          <p:cNvSpPr>
            <a:spLocks/>
          </p:cNvSpPr>
          <p:nvPr/>
        </p:nvSpPr>
        <p:spPr>
          <a:xfrm>
            <a:off x="7382462" y="3058287"/>
            <a:ext cx="242316" cy="2906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40" name="向下箭號 39"/>
          <p:cNvSpPr>
            <a:spLocks/>
          </p:cNvSpPr>
          <p:nvPr/>
        </p:nvSpPr>
        <p:spPr>
          <a:xfrm>
            <a:off x="7449691" y="3778748"/>
            <a:ext cx="242316" cy="2906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  <p:sp>
        <p:nvSpPr>
          <p:cNvPr id="41" name="向下箭號 40"/>
          <p:cNvSpPr>
            <a:spLocks/>
          </p:cNvSpPr>
          <p:nvPr/>
        </p:nvSpPr>
        <p:spPr>
          <a:xfrm>
            <a:off x="7447407" y="4606036"/>
            <a:ext cx="242316" cy="2906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uFillTx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56" y="365125"/>
            <a:ext cx="12010131" cy="4948555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758" y="159385"/>
            <a:ext cx="8457762" cy="546421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5630863"/>
            <a:ext cx="56642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160" y="1690688"/>
            <a:ext cx="11640610" cy="3434715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uFillTx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3400" y="108584"/>
            <a:ext cx="6125960" cy="672903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93379" y="3069744"/>
            <a:ext cx="7406640" cy="1752600"/>
          </a:xfrm>
        </p:spPr>
        <p:txBody>
          <a:bodyPr>
            <a:normAutofit lnSpcReduction="10000"/>
          </a:bodyPr>
          <a:lstStyle/>
          <a:p>
            <a:pPr lvl="0"/>
            <a:r>
              <a:rPr lang="zh-TW" altLang="en-US" sz="5400" dirty="0">
                <a:solidFill>
                  <a:srgbClr val="FF0000"/>
                </a:solidFill>
                <a:uFillTx/>
                <a:latin typeface="Adobe 繁黑體 Std B" pitchFamily="34" charset="-120"/>
                <a:ea typeface="Adobe 繁黑體 Std B" pitchFamily="34" charset="-120"/>
              </a:rPr>
              <a:t>高職</a:t>
            </a:r>
            <a:r>
              <a:rPr lang="zh-TW" altLang="en-US" sz="5400" dirty="0">
                <a:uFillTx/>
                <a:latin typeface="Adobe 繁黑體 Std B" pitchFamily="34" charset="-120"/>
                <a:ea typeface="Adobe 繁黑體 Std B" pitchFamily="34" charset="-120"/>
              </a:rPr>
              <a:t>與</a:t>
            </a:r>
            <a:r>
              <a:rPr lang="zh-TW" altLang="en-US" sz="5400" dirty="0">
                <a:solidFill>
                  <a:srgbClr val="FF0000"/>
                </a:solidFill>
                <a:uFillTx/>
                <a:latin typeface="Adobe 繁黑體 Std B" pitchFamily="34" charset="-120"/>
                <a:ea typeface="Adobe 繁黑體 Std B" pitchFamily="34" charset="-120"/>
              </a:rPr>
              <a:t>高中</a:t>
            </a:r>
            <a:endParaRPr lang="en-US" altLang="zh-TW" sz="5400" dirty="0">
              <a:solidFill>
                <a:srgbClr val="FF0000"/>
              </a:solidFill>
              <a:uFillTx/>
              <a:latin typeface="Adobe 繁黑體 Std B" pitchFamily="34" charset="-120"/>
              <a:ea typeface="Adobe 繁黑體 Std B" pitchFamily="34" charset="-120"/>
            </a:endParaRPr>
          </a:p>
          <a:p>
            <a:pPr lvl="0"/>
            <a:r>
              <a:rPr lang="zh-TW" altLang="en-US" sz="5400" dirty="0">
                <a:uFillTx/>
                <a:latin typeface="Adobe 繁黑體 Std B" pitchFamily="34" charset="-120"/>
                <a:ea typeface="Adobe 繁黑體 Std B" pitchFamily="34" charset="-120"/>
              </a:rPr>
              <a:t>美術類科的</a:t>
            </a:r>
            <a:r>
              <a:rPr lang="zh-TW" altLang="en-US" sz="5400" dirty="0">
                <a:solidFill>
                  <a:srgbClr val="FF0000"/>
                </a:solidFill>
                <a:uFillTx/>
                <a:latin typeface="Adobe 繁黑體 Std B" pitchFamily="34" charset="-120"/>
                <a:ea typeface="Adobe 繁黑體 Std B" pitchFamily="34" charset="-120"/>
              </a:rPr>
              <a:t>差異性</a:t>
            </a:r>
            <a:endParaRPr lang="en-US" altLang="zh-TW" sz="5400" dirty="0">
              <a:solidFill>
                <a:srgbClr val="FF0000"/>
              </a:solidFill>
              <a:uFillTx/>
              <a:latin typeface="Adobe 繁黑體 Std B" pitchFamily="34" charset="-120"/>
              <a:ea typeface="Adobe 繁黑體 Std B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uFillTx/>
                <a:latin typeface="Adobe 繁黑體 Std B" pitchFamily="34" charset="-120"/>
                <a:ea typeface="Adobe 繁黑體 Std B" pitchFamily="34" charset="-120"/>
              </a:rPr>
              <a:t>學生不論就讀</a:t>
            </a:r>
            <a:r>
              <a:rPr lang="zh-TW" altLang="en-US" dirty="0">
                <a:solidFill>
                  <a:srgbClr val="FF0000"/>
                </a:solidFill>
                <a:uFillTx/>
                <a:latin typeface="Adobe 繁黑體 Std B" pitchFamily="34" charset="-120"/>
                <a:ea typeface="Adobe 繁黑體 Std B" pitchFamily="34" charset="-120"/>
              </a:rPr>
              <a:t>高中、高職</a:t>
            </a:r>
            <a:r>
              <a:rPr lang="zh-TW" altLang="en-US" dirty="0">
                <a:uFillTx/>
                <a:latin typeface="Adobe 繁黑體 Std B" pitchFamily="34" charset="-120"/>
                <a:ea typeface="Adobe 繁黑體 Std B" pitchFamily="34" charset="-120"/>
              </a:rPr>
              <a:t>都會再升學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91079" y="1738313"/>
            <a:ext cx="10772955" cy="4816804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uFillTx/>
              </a:rPr>
              <a:t>高中生升學的選擇</a:t>
            </a:r>
            <a:endParaRPr lang="en-US" altLang="zh-TW" sz="2400" dirty="0">
              <a:solidFill>
                <a:srgbClr val="FF0000"/>
              </a:solidFill>
              <a:uFillTx/>
            </a:endParaRPr>
          </a:p>
          <a:p>
            <a:r>
              <a:rPr lang="zh-TW" altLang="en-US" sz="2400" dirty="0">
                <a:solidFill>
                  <a:srgbClr val="FF0000"/>
                </a:solidFill>
                <a:uFillTx/>
              </a:rPr>
              <a:t>考試：</a:t>
            </a:r>
            <a:r>
              <a:rPr lang="zh-TW" altLang="en-US" sz="2400" dirty="0">
                <a:uFillTx/>
              </a:rPr>
              <a:t>學測、指考、術科、在校成績</a:t>
            </a:r>
            <a:endParaRPr lang="en-US" altLang="zh-TW" sz="2400" dirty="0">
              <a:uFillTx/>
            </a:endParaRPr>
          </a:p>
          <a:p>
            <a:r>
              <a:rPr lang="zh-TW" altLang="en-US" sz="2400" dirty="0">
                <a:solidFill>
                  <a:srgbClr val="FF0000"/>
                </a:solidFill>
                <a:uFillTx/>
              </a:rPr>
              <a:t>升學管道：</a:t>
            </a:r>
            <a:r>
              <a:rPr lang="zh-TW" altLang="en-US" sz="2400" dirty="0">
                <a:uFillTx/>
              </a:rPr>
              <a:t>個人申請、繁星推薦、指考分發、四技申請。</a:t>
            </a:r>
            <a:endParaRPr lang="en-US" altLang="zh-TW" sz="2400" dirty="0">
              <a:uFillTx/>
            </a:endParaRPr>
          </a:p>
          <a:p>
            <a:r>
              <a:rPr lang="en-US" altLang="zh-TW" sz="2400" dirty="0">
                <a:uFillTx/>
                <a:hlinkClick r:id="rId2"/>
              </a:rPr>
              <a:t>http://www.unews.com.tw/article/detail?cid=1&amp;id=42</a:t>
            </a:r>
            <a:endParaRPr lang="en-US" altLang="zh-TW" sz="2400" dirty="0">
              <a:uFillTx/>
            </a:endParaRPr>
          </a:p>
          <a:p>
            <a:endParaRPr lang="en-US" altLang="zh-TW" sz="2400" dirty="0">
              <a:uFillTx/>
            </a:endParaRPr>
          </a:p>
          <a:p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uFillTx/>
              </a:rPr>
              <a:t>高職生升學的選擇</a:t>
            </a:r>
            <a:endParaRPr lang="en-US" altLang="zh-TW" sz="2400" dirty="0">
              <a:solidFill>
                <a:schemeClr val="accent6">
                  <a:lumMod val="50000"/>
                </a:schemeClr>
              </a:solidFill>
              <a:uFillTx/>
            </a:endParaRPr>
          </a:p>
          <a:p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uFillTx/>
              </a:rPr>
              <a:t>考試：</a:t>
            </a:r>
            <a:r>
              <a:rPr lang="zh-TW" altLang="en-US" sz="2400" dirty="0">
                <a:uFillTx/>
              </a:rPr>
              <a:t>統測、術科、證照、在校成績、選手</a:t>
            </a:r>
            <a:endParaRPr lang="en-US" altLang="zh-TW" sz="2400" dirty="0">
              <a:uFillTx/>
            </a:endParaRPr>
          </a:p>
          <a:p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uFillTx/>
              </a:rPr>
              <a:t>升學管道：</a:t>
            </a:r>
            <a:r>
              <a:rPr lang="zh-TW" altLang="en-US" sz="2400" dirty="0">
                <a:uFillTx/>
              </a:rPr>
              <a:t>統測分發、四技甄選、技職繁星、技優甄審、技優保送。</a:t>
            </a:r>
            <a:endParaRPr lang="en-US" altLang="zh-TW" sz="2400" dirty="0">
              <a:uFillTx/>
            </a:endParaRPr>
          </a:p>
          <a:p>
            <a:r>
              <a:rPr lang="en-US" altLang="zh-TW" sz="2400" dirty="0">
                <a:uFillTx/>
                <a:hlinkClick r:id="rId3"/>
              </a:rPr>
              <a:t>http://www.unews.com.tw/article/detail?id=43</a:t>
            </a:r>
            <a:endParaRPr lang="en-US" altLang="zh-TW" sz="2400" dirty="0">
              <a:uFillTx/>
            </a:endParaRPr>
          </a:p>
          <a:p>
            <a:endParaRPr lang="zh-TW" altLang="en-US" dirty="0"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uFillTx/>
              </a:rPr>
              <a:t>選擇</a:t>
            </a:r>
            <a:r>
              <a:rPr kumimoji="1" lang="zh-TW" altLang="en-US" dirty="0">
                <a:solidFill>
                  <a:srgbClr val="92D050"/>
                </a:solidFill>
                <a:uFillTx/>
              </a:rPr>
              <a:t>高中美術班</a:t>
            </a:r>
            <a:r>
              <a:rPr kumimoji="1" lang="zh-TW" altLang="en-US" dirty="0">
                <a:uFillTx/>
              </a:rPr>
              <a:t>與</a:t>
            </a:r>
            <a:r>
              <a:rPr kumimoji="1" lang="zh-TW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高職美工設計班</a:t>
            </a:r>
            <a:r>
              <a:rPr kumimoji="1" lang="zh-TW" altLang="en-US" dirty="0">
                <a:uFillTx/>
              </a:rPr>
              <a:t>的差異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44002" y="1439545"/>
          <a:ext cx="11089209" cy="5103496"/>
        </p:xfrm>
        <a:graphic>
          <a:graphicData uri="http://schemas.openxmlformats.org/drawingml/2006/table">
            <a:tbl>
              <a:tblPr/>
              <a:tblGrid>
                <a:gridCol w="243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9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56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001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9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500" b="1" i="0" u="none" strike="noStrike" dirty="0">
                          <a:solidFill>
                            <a:srgbClr val="FFFFFF"/>
                          </a:solidFill>
                          <a:effectLst/>
                          <a:uFillTx/>
                          <a:latin typeface="Calibri" charset="0"/>
                        </a:rPr>
                        <a:t>　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1" i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新細明體" charset="0"/>
                        </a:rPr>
                        <a:t>評比項目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新細明體" charset="0"/>
                        </a:rPr>
                        <a:t>高中美術班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新細明體" charset="0"/>
                        </a:rPr>
                        <a:t>高職美工班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1" i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升學制度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管道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新細明體" charset="0"/>
                        </a:rPr>
                        <a:t>多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500" b="0" i="0" u="none" strike="noStrike">
                          <a:solidFill>
                            <a:srgbClr val="0D0D0D"/>
                          </a:solidFill>
                          <a:effectLst/>
                          <a:uFillTx/>
                          <a:latin typeface="Calibri" charset="0"/>
                        </a:rPr>
                        <a:t> </a:t>
                      </a:r>
                      <a:r>
                        <a:rPr lang="sk-SK" sz="1500" b="0" i="0" u="none" strike="noStrike">
                          <a:solidFill>
                            <a:srgbClr val="0D0D0D"/>
                          </a:solidFill>
                          <a:effectLst/>
                          <a:uFillTx/>
                          <a:latin typeface="新細明體" charset="0"/>
                        </a:rPr>
                        <a:t>少</a:t>
                      </a:r>
                      <a:endParaRPr lang="sk-SK" sz="1500" b="0" i="0" u="none" strike="noStrike">
                        <a:solidFill>
                          <a:srgbClr val="0D0D0D"/>
                        </a:solidFill>
                        <a:effectLst/>
                        <a:uFillTx/>
                        <a:latin typeface="Calibri" charset="0"/>
                      </a:endParaRP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9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1" i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升學制度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名額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新細明體" charset="0"/>
                        </a:rPr>
                        <a:t>多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>
                          <a:solidFill>
                            <a:srgbClr val="0D0D0D"/>
                          </a:solidFill>
                          <a:effectLst/>
                          <a:uFillTx/>
                          <a:latin typeface="新細明體" charset="0"/>
                        </a:rPr>
                        <a:t>少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9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1" i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升學制度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國立大學、國立科大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新細明體" charset="0"/>
                        </a:rPr>
                        <a:t>多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>
                          <a:solidFill>
                            <a:srgbClr val="0D0D0D"/>
                          </a:solidFill>
                          <a:effectLst/>
                          <a:uFillTx/>
                          <a:latin typeface="新細明體" charset="0"/>
                        </a:rPr>
                        <a:t>少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9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1" i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術科課程規劃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類別多元性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 charset="0"/>
                        </a:rPr>
                        <a:t>多元專精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uFillTx/>
                          <a:latin typeface="Calibri" charset="0"/>
                        </a:rPr>
                        <a:t> </a:t>
                      </a:r>
                      <a:r>
                        <a:rPr lang="zh-TW" altLang="en-US" sz="1500" b="0" i="0" u="none" strike="noStrike" dirty="0">
                          <a:solidFill>
                            <a:srgbClr val="FF0000"/>
                          </a:solidFill>
                          <a:effectLst/>
                          <a:uFillTx/>
                          <a:latin typeface="新細明體" charset="0"/>
                        </a:rPr>
                        <a:t>檢定熟練</a:t>
                      </a:r>
                      <a:endParaRPr lang="zh-TW" altLang="en-US" sz="1500" b="0" i="0" u="none" strike="noStrike" dirty="0">
                        <a:solidFill>
                          <a:srgbClr val="FF0000"/>
                        </a:solidFill>
                        <a:effectLst/>
                        <a:uFillTx/>
                        <a:latin typeface="Calibri" charset="0"/>
                      </a:endParaRP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9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1" i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術科課程規劃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基本節數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500" b="0" i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 charset="0"/>
                        </a:rPr>
                        <a:t> </a:t>
                      </a:r>
                      <a:r>
                        <a:rPr lang="sk-SK" sz="1500" b="0" i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少</a:t>
                      </a:r>
                      <a:endParaRPr lang="sk-SK" sz="1500" b="0" i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 charset="0"/>
                      </a:endParaRP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新細明體" charset="0"/>
                        </a:rPr>
                        <a:t>多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1" i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學科課程規劃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基本節數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>
                          <a:solidFill>
                            <a:srgbClr val="FF0000"/>
                          </a:solidFill>
                          <a:effectLst/>
                          <a:uFillTx/>
                          <a:latin typeface="新細明體" charset="0"/>
                        </a:rPr>
                        <a:t>多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少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18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考試項目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 charset="0"/>
                        </a:rPr>
                        <a:t> 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新細明體" charset="0"/>
                      </a:endParaRP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學科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著重社會組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Arial" charset="0"/>
                        </a:rPr>
                        <a:t>國、英、數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0352">
                <a:tc v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國、英、數、歷、地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720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 charset="0"/>
                        </a:rPr>
                        <a:t> 考試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</a:rPr>
                        <a:t>項目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Calibri" charset="0"/>
                      </a:endParaRP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ja-JP" alt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uFillTx/>
                          <a:latin typeface="新細明體" charset="0"/>
                          <a:ea typeface="+mn-ea"/>
                          <a:cs typeface="+mn-cs"/>
                        </a:rPr>
                        <a:t>術科 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 charset="0"/>
                        </a:rPr>
                        <a:t>素描、彩繪技法、創意表現、</a:t>
                      </a:r>
                    </a:p>
                    <a:p>
                      <a:pPr algn="ctr" rtl="0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 charset="0"/>
                        </a:rPr>
                        <a:t>水墨、美術鑑賞、書法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 charset="0"/>
                        </a:rPr>
                        <a:t>專一：色彩原理、造形原理、設計概論</a:t>
                      </a:r>
                    </a:p>
                    <a:p>
                      <a:pPr algn="ctr" rtl="0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 charset="0"/>
                        </a:rPr>
                        <a:t>專二：基本設計、繪畫基礎、基礎圖學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80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 charset="0"/>
                        </a:rPr>
                        <a:t>未來生涯規劃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Arial" charset="0"/>
                        </a:rPr>
                        <a:t>選擇性　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Arial" charset="0"/>
                        </a:rPr>
                        <a:t>多元選擇、豐富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uFillTx/>
                          <a:latin typeface="Arial" charset="0"/>
                        </a:rPr>
                        <a:t>專精單一</a:t>
                      </a:r>
                    </a:p>
                  </a:txBody>
                  <a:tcPr marL="11168" marR="11168" marT="111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uFillTx/>
                <a:latin typeface="Adobe 繁黑體 Std B" pitchFamily="34" charset="-120"/>
                <a:ea typeface="Adobe 繁黑體 Std B" pitchFamily="34" charset="-120"/>
              </a:rPr>
              <a:t>國內</a:t>
            </a:r>
            <a:r>
              <a:rPr lang="zh-TW" altLang="en-US" dirty="0">
                <a:solidFill>
                  <a:srgbClr val="FF0000"/>
                </a:solidFill>
                <a:uFillTx/>
                <a:latin typeface="Adobe 繁黑體 Std B" pitchFamily="34" charset="-120"/>
                <a:ea typeface="Adobe 繁黑體 Std B" pitchFamily="34" charset="-120"/>
              </a:rPr>
              <a:t>一般大學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uFillTx/>
                <a:latin typeface="Adobe 繁黑體 Std B" pitchFamily="34" charset="-120"/>
                <a:ea typeface="Adobe 繁黑體 Std B" pitchFamily="34" charset="-120"/>
              </a:rPr>
              <a:t>國立、私立</a:t>
            </a:r>
            <a:r>
              <a:rPr lang="zh-TW" altLang="en-US" dirty="0">
                <a:uFillTx/>
                <a:latin typeface="Adobe 繁黑體 Std B" pitchFamily="34" charset="-120"/>
                <a:ea typeface="Adobe 繁黑體 Std B" pitchFamily="34" charset="-120"/>
              </a:rPr>
              <a:t>總數</a:t>
            </a:r>
            <a:r>
              <a:rPr lang="en-US" altLang="zh-TW" dirty="0">
                <a:uFillTx/>
              </a:rPr>
              <a:t/>
            </a:r>
            <a:br>
              <a:rPr lang="en-US" altLang="zh-TW" dirty="0">
                <a:uFillTx/>
              </a:rPr>
            </a:br>
            <a:endParaRPr lang="zh-TW" altLang="en-US" dirty="0">
              <a:uFillTx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1818539"/>
              </p:ext>
            </p:extLst>
          </p:nvPr>
        </p:nvGraphicFramePr>
        <p:xfrm>
          <a:off x="518153" y="2913813"/>
          <a:ext cx="5257958" cy="3329678"/>
        </p:xfrm>
        <a:graphic>
          <a:graphicData uri="http://schemas.openxmlformats.org/drawingml/2006/table">
            <a:tbl>
              <a:tblPr/>
              <a:tblGrid>
                <a:gridCol w="17764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1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14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國立藝術</a:t>
                      </a:r>
                      <a:endParaRPr lang="en-US" altLang="zh-TW" sz="2400" dirty="0">
                        <a:solidFill>
                          <a:srgbClr val="0070C0"/>
                        </a:solidFill>
                        <a:uFillTx/>
                      </a:endParaRPr>
                    </a:p>
                    <a:p>
                      <a:pPr algn="ctr"/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學系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校名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435"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rgbClr val="0070C0"/>
                        </a:solidFill>
                        <a:uFillTx/>
                      </a:endParaRPr>
                    </a:p>
                  </a:txBody>
                  <a:tcPr marL="37838" marR="37838" marT="18919" marB="18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國立臺灣師範大學</a:t>
                      </a:r>
                    </a:p>
                  </a:txBody>
                  <a:tcPr marL="37838" marR="37838" marT="18919" marB="18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435">
                <a:tc>
                  <a:txBody>
                    <a:bodyPr/>
                    <a:lstStyle/>
                    <a:p>
                      <a:pPr algn="ctr"/>
                      <a:endParaRPr lang="en-US" altLang="zh-TW" sz="2400" dirty="0">
                        <a:solidFill>
                          <a:srgbClr val="0070C0"/>
                        </a:solidFill>
                        <a:effectLst/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國立清華大學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435">
                <a:tc>
                  <a:txBody>
                    <a:bodyPr/>
                    <a:lstStyle/>
                    <a:p>
                      <a:pPr algn="ctr"/>
                      <a:endParaRPr lang="en-US" altLang="zh-TW" sz="2400" dirty="0">
                        <a:solidFill>
                          <a:srgbClr val="0070C0"/>
                        </a:solidFill>
                        <a:effectLst/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國立高雄師範大學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435">
                <a:tc>
                  <a:txBody>
                    <a:bodyPr/>
                    <a:lstStyle/>
                    <a:p>
                      <a:pPr algn="ctr"/>
                      <a:endParaRPr lang="en-US" altLang="zh-TW" sz="2400" dirty="0">
                        <a:solidFill>
                          <a:srgbClr val="0070C0"/>
                        </a:solidFill>
                        <a:effectLst/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國立彰化師範大學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435">
                <a:tc>
                  <a:txBody>
                    <a:bodyPr/>
                    <a:lstStyle/>
                    <a:p>
                      <a:pPr algn="ctr"/>
                      <a:endParaRPr lang="en-US" altLang="zh-TW" sz="2400" dirty="0">
                        <a:solidFill>
                          <a:srgbClr val="0070C0"/>
                        </a:solidFill>
                        <a:effectLst/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國立臺北藝術大學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435">
                <a:tc>
                  <a:txBody>
                    <a:bodyPr/>
                    <a:lstStyle/>
                    <a:p>
                      <a:pPr algn="ctr"/>
                      <a:endParaRPr lang="en-US" altLang="zh-TW" sz="2400" dirty="0">
                        <a:solidFill>
                          <a:srgbClr val="0070C0"/>
                        </a:solidFill>
                        <a:effectLst/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國立臺中教育大學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1435">
                <a:tc>
                  <a:txBody>
                    <a:bodyPr/>
                    <a:lstStyle/>
                    <a:p>
                      <a:pPr algn="ctr"/>
                      <a:endParaRPr lang="en-US" altLang="zh-TW" sz="2400" dirty="0">
                        <a:solidFill>
                          <a:srgbClr val="0070C0"/>
                        </a:solidFill>
                        <a:effectLst/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國立臺北教育大學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231162" y="2496448"/>
          <a:ext cx="5364178" cy="4023360"/>
        </p:xfrm>
        <a:graphic>
          <a:graphicData uri="http://schemas.openxmlformats.org/drawingml/2006/table">
            <a:tbl>
              <a:tblPr/>
              <a:tblGrid>
                <a:gridCol w="1308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55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altLang="zh-TW" sz="2400" dirty="0">
                        <a:solidFill>
                          <a:srgbClr val="0070C0"/>
                        </a:solidFill>
                        <a:effectLst/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國立東華大學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altLang="zh-TW" sz="2400" dirty="0">
                        <a:solidFill>
                          <a:srgbClr val="0070C0"/>
                        </a:solidFill>
                        <a:effectLst/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國立屏東大學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altLang="zh-TW" sz="2400" dirty="0">
                        <a:solidFill>
                          <a:srgbClr val="0070C0"/>
                        </a:solidFill>
                        <a:effectLst/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國立臺東大學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altLang="zh-TW" sz="2400" dirty="0">
                        <a:solidFill>
                          <a:srgbClr val="0070C0"/>
                        </a:solidFill>
                        <a:effectLst/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國立臺灣藝術大學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altLang="zh-TW" sz="2400" dirty="0">
                        <a:solidFill>
                          <a:srgbClr val="0070C0"/>
                        </a:solidFill>
                        <a:effectLst/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國立臺南藝術大學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altLang="zh-TW" sz="2400" dirty="0">
                        <a:solidFill>
                          <a:srgbClr val="0070C0"/>
                        </a:solidFill>
                        <a:effectLst/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國立嘉義大學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altLang="zh-TW" sz="2400" dirty="0">
                        <a:solidFill>
                          <a:srgbClr val="0070C0"/>
                        </a:solidFill>
                        <a:effectLst/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rgbClr val="0070C0"/>
                          </a:solidFill>
                          <a:uFillTx/>
                        </a:rPr>
                        <a:t>國立臺南大學</a:t>
                      </a:r>
                    </a:p>
                    <a:p>
                      <a:pPr algn="l"/>
                      <a:endParaRPr lang="zh-TW" altLang="en-US" sz="2400" dirty="0">
                        <a:solidFill>
                          <a:srgbClr val="0070C0"/>
                        </a:solidFill>
                        <a:uFillTx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>
            <a:spLocks/>
          </p:cNvSpPr>
          <p:nvPr/>
        </p:nvSpPr>
        <p:spPr>
          <a:xfrm>
            <a:off x="977775" y="1229023"/>
            <a:ext cx="34529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uFillTx/>
                <a:hlinkClick r:id="rId2"/>
              </a:rPr>
              <a:t>http://univ.edu.tw/SchoolView.asp</a:t>
            </a:r>
            <a:endParaRPr lang="en-US" altLang="zh-TW" dirty="0">
              <a:solidFill>
                <a:srgbClr val="000000"/>
              </a:solidFill>
              <a:uFillTx/>
            </a:endParaRPr>
          </a:p>
          <a:p>
            <a:r>
              <a:rPr lang="zh-TW" altLang="en-US" dirty="0">
                <a:solidFill>
                  <a:srgbClr val="000000"/>
                </a:solidFill>
                <a:uFillTx/>
              </a:rPr>
              <a:t>學校</a:t>
            </a:r>
            <a:endParaRPr lang="en-US" altLang="zh-TW" dirty="0">
              <a:solidFill>
                <a:srgbClr val="000000"/>
              </a:solidFill>
              <a:uFillTx/>
            </a:endParaRPr>
          </a:p>
          <a:p>
            <a:r>
              <a:rPr lang="zh-TW" altLang="en-US" sz="3600" dirty="0">
                <a:solidFill>
                  <a:srgbClr val="000000"/>
                </a:solidFill>
                <a:uFillTx/>
              </a:rPr>
              <a:t>國立大學</a:t>
            </a:r>
            <a:r>
              <a:rPr lang="en-US" altLang="zh-TW" sz="3600" dirty="0">
                <a:solidFill>
                  <a:srgbClr val="000000"/>
                </a:solidFill>
                <a:uFillTx/>
              </a:rPr>
              <a:t>32</a:t>
            </a:r>
            <a:r>
              <a:rPr lang="zh-TW" altLang="en-US" sz="3600" dirty="0">
                <a:solidFill>
                  <a:srgbClr val="000000"/>
                </a:solidFill>
                <a:uFillTx/>
              </a:rPr>
              <a:t>所</a:t>
            </a:r>
            <a:endParaRPr lang="en-US" altLang="zh-TW" sz="3600" dirty="0">
              <a:solidFill>
                <a:srgbClr val="000000"/>
              </a:solidFill>
              <a:uFillTx/>
            </a:endParaRPr>
          </a:p>
          <a:p>
            <a:r>
              <a:rPr lang="zh-TW" altLang="en-US" sz="3600" dirty="0">
                <a:solidFill>
                  <a:srgbClr val="000000"/>
                </a:solidFill>
                <a:uFillTx/>
              </a:rPr>
              <a:t>私立大學</a:t>
            </a:r>
            <a:r>
              <a:rPr lang="en-US" altLang="zh-TW" sz="3600" dirty="0">
                <a:solidFill>
                  <a:srgbClr val="000000"/>
                </a:solidFill>
                <a:uFillTx/>
              </a:rPr>
              <a:t>38</a:t>
            </a:r>
            <a:r>
              <a:rPr lang="zh-TW" altLang="en-US" sz="3600" dirty="0">
                <a:solidFill>
                  <a:srgbClr val="000000"/>
                </a:solidFill>
                <a:uFillTx/>
              </a:rPr>
              <a:t>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絲縷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{4EC3A35C-97E3-044B-9824-B5341B6EC73C}tf10001069</Template>
  <TotalTime>36159</TotalTime>
  <Words>3759</Words>
  <Application>Microsoft Office PowerPoint</Application>
  <PresentationFormat>自訂</PresentationFormat>
  <Paragraphs>941</Paragraphs>
  <Slides>53</Slides>
  <Notes>0</Notes>
  <HiddenSlides>3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4" baseType="lpstr">
      <vt:lpstr>絲縷</vt:lpstr>
      <vt:lpstr>投影片 1</vt:lpstr>
      <vt:lpstr>國中美術班學生升學路徑</vt:lpstr>
      <vt:lpstr>國中美術班學生升學路徑時間參考</vt:lpstr>
      <vt:lpstr>投影片 4</vt:lpstr>
      <vt:lpstr>投影片 5</vt:lpstr>
      <vt:lpstr>投影片 6</vt:lpstr>
      <vt:lpstr>學生不論就讀高中、高職都會再升學</vt:lpstr>
      <vt:lpstr>選擇高中美術班與高職美工設計班的差異</vt:lpstr>
      <vt:lpstr>國內一般大學國立、私立總數 </vt:lpstr>
      <vt:lpstr>國內科技大學國立、私立總數 </vt:lpstr>
      <vt:lpstr>投影片 11</vt:lpstr>
      <vt:lpstr>高中生未來升學管道：比照一般高中生</vt:lpstr>
      <vt:lpstr>投影片 13</vt:lpstr>
      <vt:lpstr>投影片 14</vt:lpstr>
      <vt:lpstr>大學入學考試日程與內容</vt:lpstr>
      <vt:lpstr>投影片 16</vt:lpstr>
      <vt:lpstr>投影片 17</vt:lpstr>
      <vt:lpstr>投影片 18</vt:lpstr>
      <vt:lpstr>投影片 19</vt:lpstr>
      <vt:lpstr>https://www.caac.ccu.edu.tw/star107/system/107ColQry_forstar_9sde/SGroup5.htm </vt:lpstr>
      <vt:lpstr>107 學年度大學個人申請入學招生 校系分則查詢  美術術科校系 共46筆資料</vt:lpstr>
      <vt:lpstr>投影片 22</vt:lpstr>
      <vt:lpstr>選擇美術班與普通高中美術班的差異</vt:lpstr>
      <vt:lpstr>投影片 24</vt:lpstr>
      <vt:lpstr>投影片 25</vt:lpstr>
      <vt:lpstr>美術/應用美術相關科系</vt:lpstr>
      <vt:lpstr>美術/應用美術相關科系</vt:lpstr>
      <vt:lpstr>建築/室內/景觀設計</vt:lpstr>
      <vt:lpstr>視覺傳達/商業設計</vt:lpstr>
      <vt:lpstr>視覺傳達/商業設計</vt:lpstr>
      <vt:lpstr>工業/產品設計</vt:lpstr>
      <vt:lpstr>時尚設計/大眾傳播/廣告/文化創意</vt:lpstr>
      <vt:lpstr>高中生升科大的入學管道</vt:lpstr>
      <vt:lpstr>投影片 34</vt:lpstr>
      <vt:lpstr>建築與設計學群：133個科大系組</vt:lpstr>
      <vt:lpstr>【私立科大】 </vt:lpstr>
      <vt:lpstr>【私立科大】 </vt:lpstr>
      <vt:lpstr>【私立科大】 </vt:lpstr>
      <vt:lpstr>【私立科大】 </vt:lpstr>
      <vt:lpstr>【私立科大】 </vt:lpstr>
      <vt:lpstr>【私立科大】 </vt:lpstr>
      <vt:lpstr>藝術學群：29個科大系組 </vt:lpstr>
      <vt:lpstr>【私立科大】</vt:lpstr>
      <vt:lpstr>【私立科大】</vt:lpstr>
      <vt:lpstr>投影片 45</vt:lpstr>
      <vt:lpstr>投影片 46</vt:lpstr>
      <vt:lpstr>就讀高職需參加統測考試項目</vt:lpstr>
      <vt:lpstr>投影片 48</vt:lpstr>
      <vt:lpstr>投影片 49</vt:lpstr>
      <vt:lpstr>投影片 50</vt:lpstr>
      <vt:lpstr>投影片 51</vt:lpstr>
      <vt:lpstr>投影片 52</vt:lpstr>
      <vt:lpstr>投影片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嘉義縣立竹崎高級中學</dc:title>
  <dc:creator>Microsoft Office 使用者</dc:creator>
  <cp:lastModifiedBy>Windows 使用者</cp:lastModifiedBy>
  <cp:revision>324</cp:revision>
  <dcterms:created xsi:type="dcterms:W3CDTF">2017-09-20T02:51:49Z</dcterms:created>
  <dcterms:modified xsi:type="dcterms:W3CDTF">2019-01-11T08:39:40Z</dcterms:modified>
</cp:coreProperties>
</file>