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BE6C4-ED00-4690-A3FB-E7159A725F4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7C877D4-B38A-4BEE-9F45-1E58CAE4756A}">
      <dgm:prSet phldrT="[文字]"/>
      <dgm:spPr/>
      <dgm:t>
        <a:bodyPr/>
        <a:lstStyle/>
        <a:p>
          <a:r>
            <a:rPr lang="zh-TW" altLang="en-US" dirty="0" smtClean="0"/>
            <a:t>聚核力</a:t>
          </a:r>
          <a:endParaRPr lang="zh-TW" altLang="en-US" dirty="0"/>
        </a:p>
      </dgm:t>
    </dgm:pt>
    <dgm:pt modelId="{2BF93FA7-636D-4A14-951E-189875DC1D3F}" type="parTrans" cxnId="{0E761453-7D6E-4FCD-8F46-B5BDB486232B}">
      <dgm:prSet/>
      <dgm:spPr/>
      <dgm:t>
        <a:bodyPr/>
        <a:lstStyle/>
        <a:p>
          <a:endParaRPr lang="zh-TW" altLang="en-US"/>
        </a:p>
      </dgm:t>
    </dgm:pt>
    <dgm:pt modelId="{BC0DDA1B-950C-4491-B0AA-FB989767648F}" type="sibTrans" cxnId="{0E761453-7D6E-4FCD-8F46-B5BDB486232B}">
      <dgm:prSet/>
      <dgm:spPr/>
      <dgm:t>
        <a:bodyPr/>
        <a:lstStyle/>
        <a:p>
          <a:endParaRPr lang="zh-TW" altLang="en-US"/>
        </a:p>
      </dgm:t>
    </dgm:pt>
    <dgm:pt modelId="{5D20DD26-723A-4272-B3CF-877EFB32D374}">
      <dgm:prSet phldrT="[文字]"/>
      <dgm:spPr/>
      <dgm:t>
        <a:bodyPr/>
        <a:lstStyle/>
        <a:p>
          <a:r>
            <a:rPr lang="zh-TW" altLang="en-US" dirty="0" smtClean="0"/>
            <a:t>共核力</a:t>
          </a:r>
          <a:endParaRPr lang="zh-TW" altLang="en-US" dirty="0"/>
        </a:p>
      </dgm:t>
    </dgm:pt>
    <dgm:pt modelId="{32352840-4C49-4636-897C-0F2BE61B613D}" type="parTrans" cxnId="{3CA590EC-39E3-4F9A-96AD-DEB6CAF7D95D}">
      <dgm:prSet/>
      <dgm:spPr/>
      <dgm:t>
        <a:bodyPr/>
        <a:lstStyle/>
        <a:p>
          <a:endParaRPr lang="zh-TW" altLang="en-US"/>
        </a:p>
      </dgm:t>
    </dgm:pt>
    <dgm:pt modelId="{EE9D5F5A-F801-402F-9BB7-112A5AE3B934}" type="sibTrans" cxnId="{3CA590EC-39E3-4F9A-96AD-DEB6CAF7D95D}">
      <dgm:prSet/>
      <dgm:spPr/>
      <dgm:t>
        <a:bodyPr/>
        <a:lstStyle/>
        <a:p>
          <a:endParaRPr lang="zh-TW" altLang="en-US"/>
        </a:p>
      </dgm:t>
    </dgm:pt>
    <dgm:pt modelId="{F125A0BF-77E0-4C80-9A5C-CC93F28BC35B}">
      <dgm:prSet phldrT="[文字]"/>
      <dgm:spPr/>
      <dgm:t>
        <a:bodyPr/>
        <a:lstStyle/>
        <a:p>
          <a:r>
            <a:rPr lang="zh-TW" altLang="en-US" dirty="0" smtClean="0"/>
            <a:t>單核力</a:t>
          </a:r>
          <a:endParaRPr lang="zh-TW" altLang="en-US" dirty="0"/>
        </a:p>
      </dgm:t>
    </dgm:pt>
    <dgm:pt modelId="{6267666F-702E-46C1-AD05-52FE76533946}" type="parTrans" cxnId="{04A9063E-6C21-4D6C-AD4A-9C4C254C4998}">
      <dgm:prSet/>
      <dgm:spPr/>
      <dgm:t>
        <a:bodyPr/>
        <a:lstStyle/>
        <a:p>
          <a:endParaRPr lang="zh-TW" altLang="en-US"/>
        </a:p>
      </dgm:t>
    </dgm:pt>
    <dgm:pt modelId="{4CE465A5-A88C-48A2-9D8E-80E042E01678}" type="sibTrans" cxnId="{04A9063E-6C21-4D6C-AD4A-9C4C254C4998}">
      <dgm:prSet/>
      <dgm:spPr/>
      <dgm:t>
        <a:bodyPr/>
        <a:lstStyle/>
        <a:p>
          <a:endParaRPr lang="zh-TW" altLang="en-US"/>
        </a:p>
      </dgm:t>
    </dgm:pt>
    <dgm:pt modelId="{61ABE7C8-1EAF-464D-9385-C4B3741E53C1}" type="pres">
      <dgm:prSet presAssocID="{032BE6C4-ED00-4690-A3FB-E7159A725F46}" presName="compositeShape" presStyleCnt="0">
        <dgm:presLayoutVars>
          <dgm:dir/>
          <dgm:resizeHandles/>
        </dgm:presLayoutVars>
      </dgm:prSet>
      <dgm:spPr/>
    </dgm:pt>
    <dgm:pt modelId="{D37B1D97-B9A8-4B98-B455-15F1DAD7D54E}" type="pres">
      <dgm:prSet presAssocID="{032BE6C4-ED00-4690-A3FB-E7159A725F46}" presName="pyramid" presStyleLbl="node1" presStyleIdx="0" presStyleCnt="1"/>
      <dgm:spPr/>
    </dgm:pt>
    <dgm:pt modelId="{31A8BCB9-F0BC-4FFA-9C05-7AC88F1FF063}" type="pres">
      <dgm:prSet presAssocID="{032BE6C4-ED00-4690-A3FB-E7159A725F46}" presName="theList" presStyleCnt="0"/>
      <dgm:spPr/>
    </dgm:pt>
    <dgm:pt modelId="{FCF39AC7-0069-4AE2-85A2-62D0CE4238BB}" type="pres">
      <dgm:prSet presAssocID="{57C877D4-B38A-4BEE-9F45-1E58CAE4756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5A8730-0165-4AC5-A8BA-5556643E1C0E}" type="pres">
      <dgm:prSet presAssocID="{57C877D4-B38A-4BEE-9F45-1E58CAE4756A}" presName="aSpace" presStyleCnt="0"/>
      <dgm:spPr/>
    </dgm:pt>
    <dgm:pt modelId="{84D66A43-8171-49C8-8EFB-AA1E685AEF6A}" type="pres">
      <dgm:prSet presAssocID="{5D20DD26-723A-4272-B3CF-877EFB32D374}" presName="aNode" presStyleLbl="fgAcc1" presStyleIdx="1" presStyleCnt="3">
        <dgm:presLayoutVars>
          <dgm:bulletEnabled val="1"/>
        </dgm:presLayoutVars>
      </dgm:prSet>
      <dgm:spPr/>
    </dgm:pt>
    <dgm:pt modelId="{78B2262F-B964-485D-BA96-EA20B00F84B1}" type="pres">
      <dgm:prSet presAssocID="{5D20DD26-723A-4272-B3CF-877EFB32D374}" presName="aSpace" presStyleCnt="0"/>
      <dgm:spPr/>
    </dgm:pt>
    <dgm:pt modelId="{CAAEAF59-A936-45FE-9D6C-09F87EE1AC15}" type="pres">
      <dgm:prSet presAssocID="{F125A0BF-77E0-4C80-9A5C-CC93F28BC35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8AEA87-1CF4-4D86-A5DD-CD98E042CDA2}" type="pres">
      <dgm:prSet presAssocID="{F125A0BF-77E0-4C80-9A5C-CC93F28BC35B}" presName="aSpace" presStyleCnt="0"/>
      <dgm:spPr/>
    </dgm:pt>
  </dgm:ptLst>
  <dgm:cxnLst>
    <dgm:cxn modelId="{F0DFEEC5-AD92-4CE2-A89C-C4BE3566ADB8}" type="presOf" srcId="{F125A0BF-77E0-4C80-9A5C-CC93F28BC35B}" destId="{CAAEAF59-A936-45FE-9D6C-09F87EE1AC15}" srcOrd="0" destOrd="0" presId="urn:microsoft.com/office/officeart/2005/8/layout/pyramid2"/>
    <dgm:cxn modelId="{04A9063E-6C21-4D6C-AD4A-9C4C254C4998}" srcId="{032BE6C4-ED00-4690-A3FB-E7159A725F46}" destId="{F125A0BF-77E0-4C80-9A5C-CC93F28BC35B}" srcOrd="2" destOrd="0" parTransId="{6267666F-702E-46C1-AD05-52FE76533946}" sibTransId="{4CE465A5-A88C-48A2-9D8E-80E042E01678}"/>
    <dgm:cxn modelId="{A3464B6F-8E86-4DED-8235-27DF4821F2C9}" type="presOf" srcId="{5D20DD26-723A-4272-B3CF-877EFB32D374}" destId="{84D66A43-8171-49C8-8EFB-AA1E685AEF6A}" srcOrd="0" destOrd="0" presId="urn:microsoft.com/office/officeart/2005/8/layout/pyramid2"/>
    <dgm:cxn modelId="{0E761453-7D6E-4FCD-8F46-B5BDB486232B}" srcId="{032BE6C4-ED00-4690-A3FB-E7159A725F46}" destId="{57C877D4-B38A-4BEE-9F45-1E58CAE4756A}" srcOrd="0" destOrd="0" parTransId="{2BF93FA7-636D-4A14-951E-189875DC1D3F}" sibTransId="{BC0DDA1B-950C-4491-B0AA-FB989767648F}"/>
    <dgm:cxn modelId="{E7CC0FB4-5964-49EB-A09B-DB1B3EAD6249}" type="presOf" srcId="{032BE6C4-ED00-4690-A3FB-E7159A725F46}" destId="{61ABE7C8-1EAF-464D-9385-C4B3741E53C1}" srcOrd="0" destOrd="0" presId="urn:microsoft.com/office/officeart/2005/8/layout/pyramid2"/>
    <dgm:cxn modelId="{36709362-E2E1-46AA-ADE9-5F350ABCD627}" type="presOf" srcId="{57C877D4-B38A-4BEE-9F45-1E58CAE4756A}" destId="{FCF39AC7-0069-4AE2-85A2-62D0CE4238BB}" srcOrd="0" destOrd="0" presId="urn:microsoft.com/office/officeart/2005/8/layout/pyramid2"/>
    <dgm:cxn modelId="{3CA590EC-39E3-4F9A-96AD-DEB6CAF7D95D}" srcId="{032BE6C4-ED00-4690-A3FB-E7159A725F46}" destId="{5D20DD26-723A-4272-B3CF-877EFB32D374}" srcOrd="1" destOrd="0" parTransId="{32352840-4C49-4636-897C-0F2BE61B613D}" sibTransId="{EE9D5F5A-F801-402F-9BB7-112A5AE3B934}"/>
    <dgm:cxn modelId="{0F7A5831-0033-4808-BC86-99FFD577EE8A}" type="presParOf" srcId="{61ABE7C8-1EAF-464D-9385-C4B3741E53C1}" destId="{D37B1D97-B9A8-4B98-B455-15F1DAD7D54E}" srcOrd="0" destOrd="0" presId="urn:microsoft.com/office/officeart/2005/8/layout/pyramid2"/>
    <dgm:cxn modelId="{298C5417-B139-4195-A069-1FCEBD5425AE}" type="presParOf" srcId="{61ABE7C8-1EAF-464D-9385-C4B3741E53C1}" destId="{31A8BCB9-F0BC-4FFA-9C05-7AC88F1FF063}" srcOrd="1" destOrd="0" presId="urn:microsoft.com/office/officeart/2005/8/layout/pyramid2"/>
    <dgm:cxn modelId="{FCEAA0CA-D1A4-4A61-BEA6-C91701E88644}" type="presParOf" srcId="{31A8BCB9-F0BC-4FFA-9C05-7AC88F1FF063}" destId="{FCF39AC7-0069-4AE2-85A2-62D0CE4238BB}" srcOrd="0" destOrd="0" presId="urn:microsoft.com/office/officeart/2005/8/layout/pyramid2"/>
    <dgm:cxn modelId="{E0C824E8-A578-4841-9221-B62306CDE606}" type="presParOf" srcId="{31A8BCB9-F0BC-4FFA-9C05-7AC88F1FF063}" destId="{AC5A8730-0165-4AC5-A8BA-5556643E1C0E}" srcOrd="1" destOrd="0" presId="urn:microsoft.com/office/officeart/2005/8/layout/pyramid2"/>
    <dgm:cxn modelId="{368604B1-5246-44B0-8BB0-EDCCD5957A5D}" type="presParOf" srcId="{31A8BCB9-F0BC-4FFA-9C05-7AC88F1FF063}" destId="{84D66A43-8171-49C8-8EFB-AA1E685AEF6A}" srcOrd="2" destOrd="0" presId="urn:microsoft.com/office/officeart/2005/8/layout/pyramid2"/>
    <dgm:cxn modelId="{BD228734-B820-4BF7-BFC8-5EE4C367E97F}" type="presParOf" srcId="{31A8BCB9-F0BC-4FFA-9C05-7AC88F1FF063}" destId="{78B2262F-B964-485D-BA96-EA20B00F84B1}" srcOrd="3" destOrd="0" presId="urn:microsoft.com/office/officeart/2005/8/layout/pyramid2"/>
    <dgm:cxn modelId="{6985EE04-C5A1-418D-B53F-6B213F3AF77D}" type="presParOf" srcId="{31A8BCB9-F0BC-4FFA-9C05-7AC88F1FF063}" destId="{CAAEAF59-A936-45FE-9D6C-09F87EE1AC15}" srcOrd="4" destOrd="0" presId="urn:microsoft.com/office/officeart/2005/8/layout/pyramid2"/>
    <dgm:cxn modelId="{37B934A3-4C47-4761-A618-8B6DD6F7DA90}" type="presParOf" srcId="{31A8BCB9-F0BC-4FFA-9C05-7AC88F1FF063}" destId="{698AEA87-1CF4-4D86-A5DD-CD98E042CDA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B1D97-B9A8-4B98-B455-15F1DAD7D54E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39AC7-0069-4AE2-85A2-62D0CE4238BB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聚核力</a:t>
          </a:r>
          <a:endParaRPr lang="zh-TW" altLang="en-US" sz="3100" kern="1200" dirty="0"/>
        </a:p>
      </dsp:txBody>
      <dsp:txXfrm>
        <a:off x="2790161" y="455544"/>
        <a:ext cx="2547676" cy="868101"/>
      </dsp:txXfrm>
    </dsp:sp>
    <dsp:sp modelId="{84D66A43-8171-49C8-8EFB-AA1E685AEF6A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共核力</a:t>
          </a:r>
          <a:endParaRPr lang="zh-TW" altLang="en-US" sz="3100" kern="1200" dirty="0"/>
        </a:p>
      </dsp:txBody>
      <dsp:txXfrm>
        <a:off x="2790161" y="1537822"/>
        <a:ext cx="2547676" cy="868101"/>
      </dsp:txXfrm>
    </dsp:sp>
    <dsp:sp modelId="{CAAEAF59-A936-45FE-9D6C-09F87EE1AC15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單核力</a:t>
          </a:r>
          <a:endParaRPr lang="zh-TW" altLang="en-US" sz="3100" kern="1200" dirty="0"/>
        </a:p>
      </dsp:txBody>
      <dsp:txXfrm>
        <a:off x="279016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B24D645-C7E6-461F-84C1-B698B0E20DC1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3EB7692-B352-4590-B400-FA735E518F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645-C7E6-461F-84C1-B698B0E20DC1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7692-B352-4590-B400-FA735E518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645-C7E6-461F-84C1-B698B0E20DC1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7692-B352-4590-B400-FA735E518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645-C7E6-461F-84C1-B698B0E20DC1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7692-B352-4590-B400-FA735E518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645-C7E6-461F-84C1-B698B0E20DC1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7692-B352-4590-B400-FA735E518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645-C7E6-461F-84C1-B698B0E20DC1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7692-B352-4590-B400-FA735E518F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645-C7E6-461F-84C1-B698B0E20DC1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7692-B352-4590-B400-FA735E518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645-C7E6-461F-84C1-B698B0E20DC1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7692-B352-4590-B400-FA735E518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645-C7E6-461F-84C1-B698B0E20DC1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7692-B352-4590-B400-FA735E518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645-C7E6-461F-84C1-B698B0E20DC1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7692-B352-4590-B400-FA735E518F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645-C7E6-461F-84C1-B698B0E20DC1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7692-B352-4590-B400-FA735E518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B24D645-C7E6-461F-84C1-B698B0E20DC1}" type="datetimeFigureOut">
              <a:rPr lang="zh-TW" altLang="en-US" smtClean="0"/>
              <a:t>2015/4/9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3EB7692-B352-4590-B400-FA735E518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04.09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中港高中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特色課程研習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</a:rPr>
              <a:t>林國楨教授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040" y="-325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128792" cy="534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7024744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討論上次課綱格式與層次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BRT</a:t>
            </a:r>
            <a:r>
              <a:rPr lang="zh-TW" altLang="en-US" dirty="0" smtClean="0"/>
              <a:t>系列課程三個層次的共同與個別核心能力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3140968"/>
            <a:ext cx="3096460" cy="1897435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願景聚</a:t>
            </a:r>
            <a:r>
              <a:rPr lang="zh-TW" altLang="en-US" sz="3200" dirty="0"/>
              <a:t>核力</a:t>
            </a:r>
            <a:endParaRPr lang="en-US" altLang="zh-TW" sz="3200" dirty="0" smtClean="0"/>
          </a:p>
          <a:p>
            <a:r>
              <a:rPr lang="zh-TW" altLang="en-US" sz="3200" dirty="0" smtClean="0"/>
              <a:t>課程共核力</a:t>
            </a:r>
            <a:endParaRPr lang="en-US" altLang="zh-TW" sz="3200" dirty="0" smtClean="0"/>
          </a:p>
          <a:p>
            <a:r>
              <a:rPr lang="zh-TW" altLang="en-US" sz="3200" dirty="0" smtClean="0"/>
              <a:t>課程單核力</a:t>
            </a:r>
            <a:endParaRPr lang="zh-TW" altLang="en-US" sz="32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933351" y="801391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 smtClean="0">
                <a:solidFill>
                  <a:srgbClr val="FF0000"/>
                </a:solidFill>
              </a:rPr>
              <a:t>BRT</a:t>
            </a:r>
            <a:r>
              <a:rPr lang="zh-TW" altLang="en-US" dirty="0" smtClean="0">
                <a:solidFill>
                  <a:srgbClr val="FF0000"/>
                </a:solidFill>
              </a:rPr>
              <a:t>三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205616212"/>
              </p:ext>
            </p:extLst>
          </p:nvPr>
        </p:nvGraphicFramePr>
        <p:xfrm>
          <a:off x="2627784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4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核心力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247437"/>
              </p:ext>
            </p:extLst>
          </p:nvPr>
        </p:nvGraphicFramePr>
        <p:xfrm>
          <a:off x="899593" y="2420887"/>
          <a:ext cx="7128794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348"/>
                <a:gridCol w="1425348"/>
                <a:gridCol w="1425348"/>
                <a:gridCol w="1426375"/>
                <a:gridCol w="1426375"/>
              </a:tblGrid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□</a:t>
                      </a:r>
                      <a:r>
                        <a:rPr lang="zh-TW" sz="2400" kern="100" dirty="0" smtClean="0">
                          <a:effectLst/>
                        </a:rPr>
                        <a:t>生活</a:t>
                      </a:r>
                      <a:r>
                        <a:rPr lang="zh-TW" sz="2400" kern="100" dirty="0">
                          <a:effectLst/>
                        </a:rPr>
                        <a:t>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□資訊力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□</a:t>
                      </a:r>
                      <a:r>
                        <a:rPr lang="zh-TW" sz="2400" kern="100" dirty="0" smtClean="0">
                          <a:effectLst/>
                        </a:rPr>
                        <a:t>體驗</a:t>
                      </a:r>
                      <a:r>
                        <a:rPr lang="zh-TW" sz="2400" kern="100" dirty="0">
                          <a:effectLst/>
                        </a:rPr>
                        <a:t>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□溝通力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□</a:t>
                      </a:r>
                      <a:r>
                        <a:rPr lang="zh-TW" sz="2400" kern="100" dirty="0" smtClean="0">
                          <a:effectLst/>
                        </a:rPr>
                        <a:t>表達</a:t>
                      </a:r>
                      <a:r>
                        <a:rPr lang="zh-TW" sz="2400" kern="100" dirty="0">
                          <a:effectLst/>
                        </a:rPr>
                        <a:t>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□</a:t>
                      </a:r>
                      <a:r>
                        <a:rPr lang="zh-TW" sz="2400" kern="100" dirty="0" smtClean="0">
                          <a:effectLst/>
                        </a:rPr>
                        <a:t>創造力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□</a:t>
                      </a:r>
                      <a:r>
                        <a:rPr lang="zh-TW" sz="2400" kern="100" dirty="0" smtClean="0">
                          <a:effectLst/>
                        </a:rPr>
                        <a:t>思考</a:t>
                      </a:r>
                      <a:r>
                        <a:rPr lang="zh-TW" sz="2400" kern="100" dirty="0">
                          <a:effectLst/>
                        </a:rPr>
                        <a:t>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□</a:t>
                      </a:r>
                      <a:r>
                        <a:rPr lang="zh-TW" sz="2400" kern="100" dirty="0" smtClean="0">
                          <a:effectLst/>
                        </a:rPr>
                        <a:t>行動</a:t>
                      </a:r>
                      <a:r>
                        <a:rPr lang="zh-TW" sz="2400" kern="100" dirty="0">
                          <a:effectLst/>
                        </a:rPr>
                        <a:t>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□同理心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□歸屬感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□付出與認同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99592" y="4999731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我們是一家人，就是歸屬感。</a:t>
            </a:r>
            <a:endParaRPr lang="en-US" altLang="zh-TW" dirty="0" smtClean="0"/>
          </a:p>
          <a:p>
            <a:r>
              <a:rPr lang="zh-TW" altLang="en-US" dirty="0" smtClean="0"/>
              <a:t>創造力在願景聚合力。</a:t>
            </a:r>
            <a:endParaRPr lang="en-US" altLang="zh-TW" dirty="0" smtClean="0"/>
          </a:p>
          <a:p>
            <a:r>
              <a:rPr lang="zh-TW" altLang="en-US" dirty="0"/>
              <a:t>個別</a:t>
            </a:r>
            <a:r>
              <a:rPr lang="zh-TW" altLang="en-US" dirty="0" smtClean="0"/>
              <a:t>力屬於半結構性的描述。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30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核心</a:t>
            </a:r>
            <a:r>
              <a:rPr lang="zh-TW" altLang="en-US" dirty="0" smtClean="0"/>
              <a:t>力群組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753225"/>
              </p:ext>
            </p:extLst>
          </p:nvPr>
        </p:nvGraphicFramePr>
        <p:xfrm>
          <a:off x="1042988" y="2324100"/>
          <a:ext cx="6777035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407"/>
                <a:gridCol w="1355407"/>
                <a:gridCol w="1355407"/>
                <a:gridCol w="1355407"/>
                <a:gridCol w="1355407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□</a:t>
                      </a:r>
                      <a:r>
                        <a:rPr lang="zh-TW" sz="2400" kern="100" dirty="0" smtClean="0">
                          <a:effectLst/>
                        </a:rPr>
                        <a:t>生活</a:t>
                      </a:r>
                      <a:r>
                        <a:rPr lang="zh-TW" sz="2400" kern="100" dirty="0">
                          <a:effectLst/>
                        </a:rPr>
                        <a:t>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□資訊力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□</a:t>
                      </a:r>
                      <a:r>
                        <a:rPr lang="zh-TW" sz="2400" kern="100" dirty="0" smtClean="0">
                          <a:effectLst/>
                        </a:rPr>
                        <a:t>體驗</a:t>
                      </a:r>
                      <a:r>
                        <a:rPr lang="zh-TW" sz="2400" kern="100" dirty="0">
                          <a:effectLst/>
                        </a:rPr>
                        <a:t>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□溝通力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□</a:t>
                      </a:r>
                      <a:r>
                        <a:rPr lang="zh-TW" sz="2400" kern="100" dirty="0" smtClean="0">
                          <a:effectLst/>
                        </a:rPr>
                        <a:t>表達</a:t>
                      </a:r>
                      <a:r>
                        <a:rPr lang="zh-TW" sz="2400" kern="100" dirty="0">
                          <a:effectLst/>
                        </a:rPr>
                        <a:t>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□</a:t>
                      </a:r>
                      <a:r>
                        <a:rPr lang="zh-TW" sz="2400" kern="100" dirty="0" smtClean="0">
                          <a:effectLst/>
                        </a:rPr>
                        <a:t>創造力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□</a:t>
                      </a:r>
                      <a:r>
                        <a:rPr lang="zh-TW" sz="2400" kern="100" dirty="0" smtClean="0">
                          <a:effectLst/>
                        </a:rPr>
                        <a:t>思考</a:t>
                      </a:r>
                      <a:r>
                        <a:rPr lang="zh-TW" sz="2400" kern="100" dirty="0">
                          <a:effectLst/>
                        </a:rPr>
                        <a:t>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□</a:t>
                      </a:r>
                      <a:r>
                        <a:rPr lang="zh-TW" sz="2400" kern="100" dirty="0" smtClean="0">
                          <a:effectLst/>
                        </a:rPr>
                        <a:t>行動</a:t>
                      </a:r>
                      <a:r>
                        <a:rPr lang="zh-TW" sz="2400" kern="100" dirty="0">
                          <a:effectLst/>
                        </a:rPr>
                        <a:t>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□同理心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□歸屬感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□貫徹力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□實踐力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□讚賞力</a:t>
                      </a:r>
                      <a:endParaRPr lang="zh-TW" altLang="en-US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□意志力</a:t>
                      </a:r>
                      <a:endParaRPr lang="zh-TW" altLang="en-US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1043608" y="386104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願景聚核力</a:t>
            </a:r>
            <a:r>
              <a:rPr lang="zh-TW" altLang="en-US" dirty="0" smtClean="0">
                <a:latin typeface="新細明體"/>
                <a:ea typeface="新細明體"/>
              </a:rPr>
              <a:t>？</a:t>
            </a:r>
            <a:endParaRPr lang="en-US" altLang="zh-TW" dirty="0" smtClean="0">
              <a:latin typeface="新細明體"/>
              <a:ea typeface="新細明體"/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</a:rPr>
              <a:t>學習愛人展翅航行</a:t>
            </a:r>
            <a:endParaRPr lang="zh-TW" altLang="en-US" sz="3000" dirty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069901" y="479221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課程共核力</a:t>
            </a:r>
            <a:r>
              <a:rPr lang="zh-TW" altLang="en-US" dirty="0" smtClean="0">
                <a:latin typeface="新細明體"/>
                <a:ea typeface="新細明體"/>
              </a:rPr>
              <a:t>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74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核心能力入每一堂課</a:t>
            </a:r>
            <a:endParaRPr lang="en-US" altLang="zh-TW" sz="3600" dirty="0" smtClean="0"/>
          </a:p>
          <a:p>
            <a:r>
              <a:rPr lang="zh-TW" altLang="en-US" sz="3600" dirty="0" smtClean="0"/>
              <a:t>一堂課的課程名稱簡易教案</a:t>
            </a:r>
            <a:endParaRPr lang="en-US" altLang="zh-TW" sz="3600" dirty="0" smtClean="0"/>
          </a:p>
          <a:p>
            <a:r>
              <a:rPr lang="zh-TW" altLang="en-US" sz="3600" dirty="0" smtClean="0"/>
              <a:t>每一學程兩堂課</a:t>
            </a:r>
            <a:r>
              <a:rPr lang="en-US" altLang="zh-TW" sz="3600" dirty="0" smtClean="0"/>
              <a:t>(</a:t>
            </a:r>
            <a:r>
              <a:rPr lang="zh-TW" altLang="en-US" sz="3600" smtClean="0"/>
              <a:t>考試取向與非考試取向</a:t>
            </a:r>
            <a:r>
              <a:rPr lang="en-US" altLang="zh-TW" sz="3600" smtClean="0"/>
              <a:t>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941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161</TotalTime>
  <Words>189</Words>
  <Application>Microsoft Office PowerPoint</Application>
  <PresentationFormat>如螢幕大小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奧斯丁</vt:lpstr>
      <vt:lpstr>04.09中港高中 特色課程研習</vt:lpstr>
      <vt:lpstr>討論上次課綱格式與層次</vt:lpstr>
      <vt:lpstr>BRT系列課程三個層次的共同與個別核心能力</vt:lpstr>
      <vt:lpstr>核心力</vt:lpstr>
      <vt:lpstr>核心力群組</vt:lpstr>
      <vt:lpstr>作業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04.09中港高中 特色課程研習</dc:title>
  <dc:creator>user</dc:creator>
  <cp:lastModifiedBy>user</cp:lastModifiedBy>
  <cp:revision>16</cp:revision>
  <dcterms:created xsi:type="dcterms:W3CDTF">2015-04-09T04:43:19Z</dcterms:created>
  <dcterms:modified xsi:type="dcterms:W3CDTF">2015-04-09T07:25:04Z</dcterms:modified>
</cp:coreProperties>
</file>