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85" r:id="rId14"/>
    <p:sldId id="28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5" d="100"/>
          <a:sy n="35" d="100"/>
        </p:scale>
        <p:origin x="-1626" y="-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20EA5F0D-C1DC-412F-A146-DDB3A74B588F}" type="datetimeFigureOut">
              <a:rPr lang="en-US" altLang="zh-TW"/>
              <a:t>10/8/2014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BAE14B8-3CC9-472D-9BC5-A84D80684DE2}" type="slidenum">
              <a:rPr lang="zh-TW"/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A8CDE508-72C8-4AB5-AA9C-1584D31690E0}" type="datetimeFigureOut">
              <a:t>2014/10/8</a:t>
            </a:fld>
            <a:endParaRPr lang="zh-TW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7FB667E1-E601-4AAF-B95C-B25720D70A6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 latinLnBrk="0">
              <a:defRPr lang="zh-TW" sz="66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 latinLnBrk="0">
              <a:spcBef>
                <a:spcPts val="0"/>
              </a:spcBef>
              <a:buNone/>
              <a:defRPr lang="zh-TW"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zh-TW" sz="2800"/>
            </a:lvl2pPr>
            <a:lvl3pPr marL="914400" indent="0" algn="ctr" latinLnBrk="0">
              <a:buNone/>
              <a:defRPr lang="zh-TW" sz="2400"/>
            </a:lvl3pPr>
            <a:lvl4pPr marL="1371600" indent="0" algn="ctr" latinLnBrk="0">
              <a:buNone/>
              <a:defRPr lang="zh-TW" sz="2000"/>
            </a:lvl4pPr>
            <a:lvl5pPr marL="1828800" indent="0" algn="ctr" latinLnBrk="0">
              <a:buNone/>
              <a:defRPr lang="zh-TW" sz="2000"/>
            </a:lvl5pPr>
            <a:lvl6pPr marL="2286000" indent="0" algn="ctr" latinLnBrk="0">
              <a:buNone/>
              <a:defRPr lang="zh-TW" sz="2000"/>
            </a:lvl6pPr>
            <a:lvl7pPr marL="2743200" indent="0" algn="ctr" latinLnBrk="0">
              <a:buNone/>
              <a:defRPr lang="zh-TW" sz="2000"/>
            </a:lvl7pPr>
            <a:lvl8pPr marL="3200400" indent="0" algn="ctr" latinLnBrk="0">
              <a:buNone/>
              <a:defRPr lang="zh-TW" sz="2000"/>
            </a:lvl8pPr>
            <a:lvl9pPr marL="3657600" indent="0" algn="ctr" latinLnBrk="0">
              <a:buNone/>
              <a:defRPr lang="zh-TW" sz="2000"/>
            </a:lvl9pPr>
          </a:lstStyle>
          <a:p>
            <a:r>
              <a:rPr lang="zh-TW" altLang="en-US" smtClean="0"/>
              <a:t>按一下以編輯母片副標題樣式</a:t>
            </a:r>
            <a:endParaRPr lang="zh-TW" dirty="0"/>
          </a:p>
        </p:txBody>
      </p:sp>
      <p:grpSp>
        <p:nvGrpSpPr>
          <p:cNvPr id="4" name="群組中 3"/>
          <p:cNvGrpSpPr/>
          <p:nvPr userDrawn="1"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群組中 39"/>
          <p:cNvGrpSpPr/>
          <p:nvPr userDrawn="1"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手繪多邊形 500"/>
          <p:cNvSpPr>
            <a:spLocks/>
          </p:cNvSpPr>
          <p:nvPr userDrawn="1"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群組中 49"/>
          <p:cNvGrpSpPr/>
          <p:nvPr userDrawn="1"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手繪多邊形 413"/>
          <p:cNvSpPr>
            <a:spLocks/>
          </p:cNvSpPr>
          <p:nvPr userDrawn="1"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手繪多邊形 414"/>
          <p:cNvSpPr>
            <a:spLocks/>
          </p:cNvSpPr>
          <p:nvPr userDrawn="1"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群組中 5"/>
          <p:cNvGrpSpPr>
            <a:grpSpLocks noChangeAspect="1"/>
          </p:cNvGrpSpPr>
          <p:nvPr userDrawn="1"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群組中 33"/>
          <p:cNvGrpSpPr>
            <a:grpSpLocks noChangeAspect="1"/>
          </p:cNvGrpSpPr>
          <p:nvPr userDrawn="1"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群組中 43"/>
          <p:cNvGrpSpPr>
            <a:grpSpLocks noChangeAspect="1"/>
          </p:cNvGrpSpPr>
          <p:nvPr userDrawn="1"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群組中 93"/>
          <p:cNvGrpSpPr/>
          <p:nvPr userDrawn="1"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群組中 43"/>
          <p:cNvGrpSpPr>
            <a:grpSpLocks noChangeAspect="1"/>
          </p:cNvGrpSpPr>
          <p:nvPr userDrawn="1"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群組中 105"/>
          <p:cNvGrpSpPr/>
          <p:nvPr userDrawn="1"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手繪多邊形 8"/>
          <p:cNvSpPr>
            <a:spLocks/>
          </p:cNvSpPr>
          <p:nvPr userDrawn="1"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手繪多邊形 115"/>
          <p:cNvSpPr/>
          <p:nvPr userDrawn="1"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群組中 116"/>
          <p:cNvGrpSpPr/>
          <p:nvPr userDrawn="1"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群組中 5"/>
          <p:cNvGrpSpPr>
            <a:grpSpLocks noChangeAspect="1"/>
          </p:cNvGrpSpPr>
          <p:nvPr userDrawn="1"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群組中 64"/>
          <p:cNvGrpSpPr>
            <a:grpSpLocks noChangeAspect="1"/>
          </p:cNvGrpSpPr>
          <p:nvPr userDrawn="1"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6pPr latinLnBrk="0">
              <a:defRPr lang="zh-TW"/>
            </a:lvl6pPr>
            <a:lvl7pPr latinLnBrk="0">
              <a:defRPr lang="zh-TW"/>
            </a:lvl7pPr>
            <a:lvl8pPr latinLnBrk="0">
              <a:defRPr lang="zh-TW"/>
            </a:lvl8pPr>
            <a:lvl9pPr latinLnBrk="0">
              <a:defRPr lang="zh-TW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 latinLnBrk="0">
              <a:defRPr lang="zh-TW" sz="52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zh-TW" sz="2400" cap="none" baseline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800"/>
            </a:lvl6pPr>
            <a:lvl7pPr latinLnBrk="0">
              <a:defRPr lang="zh-TW" sz="1800"/>
            </a:lvl7pPr>
            <a:lvl8pPr latinLnBrk="0">
              <a:defRPr lang="zh-TW" sz="1800"/>
            </a:lvl8pPr>
            <a:lvl9pPr latinLnBrk="0">
              <a:defRPr lang="zh-TW"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F12952B5-7A2F-4CC8-B7CE-9234E21C2837}" type="datetime1">
              <a:t>2014/10/8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000" b="1"/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600"/>
            </a:lvl6pPr>
            <a:lvl7pPr latinLnBrk="0">
              <a:defRPr lang="zh-TW" sz="1600"/>
            </a:lvl7pPr>
            <a:lvl8pPr latinLnBrk="0">
              <a:defRPr lang="zh-TW" sz="1600"/>
            </a:lvl8pPr>
            <a:lvl9pPr latinLnBrk="0">
              <a:defRPr lang="zh-TW"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CE1DA07A-9201-4B4B-BAF2-015AFA30F520}" type="datetime1">
              <a:t>2014/10/8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t>‹#›</a:t>
            </a:fld>
            <a:endParaRPr lang="zh-TW"/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 latinLnBrk="0">
              <a:defRPr lang="zh-TW"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手繪多邊形 92"/>
          <p:cNvSpPr>
            <a:spLocks/>
          </p:cNvSpPr>
          <p:nvPr userDrawn="1"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4" name="手繪多邊形 50"/>
          <p:cNvSpPr>
            <a:spLocks/>
          </p:cNvSpPr>
          <p:nvPr userDrawn="1"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5" name="手繪多邊形 51"/>
          <p:cNvSpPr>
            <a:spLocks/>
          </p:cNvSpPr>
          <p:nvPr userDrawn="1"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" name="群組中 69"/>
          <p:cNvGrpSpPr>
            <a:grpSpLocks noChangeAspect="1"/>
          </p:cNvGrpSpPr>
          <p:nvPr userDrawn="1"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7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0" name="群組中 69"/>
          <p:cNvGrpSpPr>
            <a:grpSpLocks noChangeAspect="1"/>
          </p:cNvGrpSpPr>
          <p:nvPr userDrawn="1"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1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4" name="群組中 69"/>
          <p:cNvGrpSpPr>
            <a:grpSpLocks noChangeAspect="1"/>
          </p:cNvGrpSpPr>
          <p:nvPr userDrawn="1"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5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57" name="群組中 50"/>
          <p:cNvGrpSpPr>
            <a:grpSpLocks noChangeAspect="1"/>
          </p:cNvGrpSpPr>
          <p:nvPr userDrawn="1"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58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1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5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2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3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6" name="群組中 5"/>
          <p:cNvGrpSpPr>
            <a:grpSpLocks noChangeAspect="1"/>
          </p:cNvGrpSpPr>
          <p:nvPr userDrawn="1"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87" name="手繪多邊形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手繪多邊形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手繪多邊形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手繪多邊形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手繪多邊形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手繪多邊形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手繪多邊形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手繪多邊形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07" name="手繪多邊形 52"/>
          <p:cNvSpPr>
            <a:spLocks/>
          </p:cNvSpPr>
          <p:nvPr userDrawn="1"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08" name="群組中 29"/>
          <p:cNvGrpSpPr>
            <a:grpSpLocks noChangeAspect="1"/>
          </p:cNvGrpSpPr>
          <p:nvPr userDrawn="1"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09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手繪多邊形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手繪多邊形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手繪多邊形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手繪多邊形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手繪多邊形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手繪多邊形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手繪多邊形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手繪多邊形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手繪多邊形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手繪多邊形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手繪多邊形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手繪多邊形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手繪多邊形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手繪多邊形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手繪多邊形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手繪多邊形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手繪多邊形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手繪多邊形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手繪多邊形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手繪多邊形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手繪多邊形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手繪多邊形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手繪多邊形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手繪多邊形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手繪多邊形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手繪多邊形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手繪多邊形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手繪多邊形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5" name="群組中 347"/>
          <p:cNvGrpSpPr/>
          <p:nvPr userDrawn="1"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6" name="群組中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2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5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7" name="群組中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3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6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8" name="群組中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6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9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49" name="群組中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0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1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2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3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19" name="群組中 52"/>
          <p:cNvGrpSpPr>
            <a:grpSpLocks noChangeAspect="1"/>
          </p:cNvGrpSpPr>
          <p:nvPr userDrawn="1"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28" name="群組中 52"/>
          <p:cNvGrpSpPr>
            <a:grpSpLocks noChangeAspect="1"/>
          </p:cNvGrpSpPr>
          <p:nvPr userDrawn="1"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29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1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2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7" name="群組中 66"/>
          <p:cNvGrpSpPr>
            <a:grpSpLocks noChangeAspect="1"/>
          </p:cNvGrpSpPr>
          <p:nvPr userDrawn="1"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3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46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</p:spPr>
        <p:txBody>
          <a:bodyPr/>
          <a:lstStyle/>
          <a:p>
            <a:fld id="{9E583DDF-CA54-461A-A486-592D2374C532}" type="datetimeFigureOut">
              <a:rPr lang="en-US"/>
              <a:t>10/8/2014</a:t>
            </a:fld>
            <a:endParaRPr/>
          </a:p>
        </p:txBody>
      </p:sp>
      <p:sp>
        <p:nvSpPr>
          <p:cNvPr id="447" name="頁尾版面配置區3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</p:spPr>
        <p:txBody>
          <a:bodyPr/>
          <a:lstStyle/>
          <a:p>
            <a:endParaRPr/>
          </a:p>
        </p:txBody>
      </p:sp>
      <p:sp>
        <p:nvSpPr>
          <p:cNvPr id="448" name="投影片編號版面配置區4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</p:spPr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1400"/>
            </a:lvl6pPr>
            <a:lvl7pPr latinLnBrk="0">
              <a:defRPr lang="zh-TW" sz="1400"/>
            </a:lvl7pPr>
            <a:lvl8pPr latinLnBrk="0">
              <a:defRPr lang="zh-TW" sz="1400"/>
            </a:lvl8pPr>
            <a:lvl9pPr latinLnBrk="0">
              <a:defRPr lang="zh-TW"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 latinLnBrk="0">
              <a:defRPr lang="zh-TW" sz="3400" b="0"/>
            </a:lvl1pPr>
          </a:lstStyle>
          <a:p>
            <a:r>
              <a:rPr lang="zh-TW" altLang="en-US" smtClean="0"/>
              <a:t>按一下以編輯母片標題樣式</a:t>
            </a:r>
            <a:endParaRPr lang="zh-TW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 latinLnBrk="0">
              <a:buNone/>
              <a:defRPr lang="zh-TW" sz="2000">
                <a:solidFill>
                  <a:schemeClr val="tx1"/>
                </a:solidFill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 altLang="en-US" smtClean="0"/>
              <a:t>按一下圖示以新增圖片</a:t>
            </a:r>
            <a:endParaRPr lang="zh-TW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600"/>
            </a:lvl1pPr>
            <a:lvl2pPr marL="457200" indent="0" latinLnBrk="0">
              <a:buNone/>
              <a:defRPr lang="zh-TW" sz="1200"/>
            </a:lvl2pPr>
            <a:lvl3pPr marL="914400" indent="0" latinLnBrk="0">
              <a:buNone/>
              <a:defRPr lang="zh-TW" sz="1000"/>
            </a:lvl3pPr>
            <a:lvl4pPr marL="1371600" indent="0" latinLnBrk="0">
              <a:buNone/>
              <a:defRPr lang="zh-TW" sz="900"/>
            </a:lvl4pPr>
            <a:lvl5pPr marL="1828800" indent="0" latinLnBrk="0">
              <a:buNone/>
              <a:defRPr lang="zh-TW" sz="900"/>
            </a:lvl5pPr>
            <a:lvl6pPr marL="2286000" indent="0" latinLnBrk="0">
              <a:buNone/>
              <a:defRPr lang="zh-TW" sz="900"/>
            </a:lvl6pPr>
            <a:lvl7pPr marL="2743200" indent="0" latinLnBrk="0">
              <a:buNone/>
              <a:defRPr lang="zh-TW" sz="900"/>
            </a:lvl7pPr>
            <a:lvl8pPr marL="3200400" indent="0" latinLnBrk="0">
              <a:buNone/>
              <a:defRPr lang="zh-TW" sz="900"/>
            </a:lvl8pPr>
            <a:lvl9pPr marL="3657600" indent="0" latinLnBrk="0">
              <a:buNone/>
              <a:defRPr lang="zh-TW"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/>
          <a:lstStyle/>
          <a:p>
            <a:fld id="{9E583DDF-CA54-461A-A486-592D2374C532}" type="datetimeFigureOut">
              <a:t>2014/10/8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/>
          <a:lstStyle/>
          <a:p>
            <a:fld id="{CA8D9AD5-F248-4919-864A-CFD76CC027D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4" name="手繪多邊形 50"/>
          <p:cNvSpPr>
            <a:spLocks/>
          </p:cNvSpPr>
          <p:nvPr userDrawn="1"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手繪多邊形 51"/>
          <p:cNvSpPr>
            <a:spLocks/>
          </p:cNvSpPr>
          <p:nvPr userDrawn="1"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手繪多邊形 51"/>
          <p:cNvSpPr>
            <a:spLocks/>
          </p:cNvSpPr>
          <p:nvPr userDrawn="1"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7" name="群組中 66"/>
          <p:cNvGrpSpPr>
            <a:grpSpLocks noChangeAspect="1"/>
          </p:cNvGrpSpPr>
          <p:nvPr userDrawn="1"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8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3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16" name="群組中 18"/>
          <p:cNvGrpSpPr/>
          <p:nvPr userDrawn="1"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17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9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23" name="群組中 5"/>
          <p:cNvGrpSpPr>
            <a:grpSpLocks noChangeAspect="1"/>
          </p:cNvGrpSpPr>
          <p:nvPr userDrawn="1"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4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6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7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8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9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0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31" name="群組中 16"/>
          <p:cNvGrpSpPr>
            <a:grpSpLocks noChangeAspect="1"/>
          </p:cNvGrpSpPr>
          <p:nvPr userDrawn="1"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2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3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4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5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6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7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8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9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0" name="群組中 28"/>
          <p:cNvGrpSpPr>
            <a:grpSpLocks noChangeAspect="1"/>
          </p:cNvGrpSpPr>
          <p:nvPr userDrawn="1"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1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2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3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4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5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6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7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48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49" name="群組中 52"/>
          <p:cNvGrpSpPr>
            <a:grpSpLocks noChangeAspect="1"/>
          </p:cNvGrpSpPr>
          <p:nvPr userDrawn="1"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0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1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2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3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4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5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6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57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grpSp>
        <p:nvGrpSpPr>
          <p:cNvPr id="58" name="群組中 64"/>
          <p:cNvGrpSpPr>
            <a:grpSpLocks noChangeAspect="1"/>
          </p:cNvGrpSpPr>
          <p:nvPr userDrawn="1"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59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0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1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2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3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4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5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6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7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9E583DDF-CA54-461A-A486-592D2374C532}" type="datetimeFigureOut">
              <a:rPr lang="en-US" smtClean="0"/>
              <a:pPr/>
              <a:t>10/8/2014</a:t>
            </a:fld>
            <a:endParaRPr lang="en-US" dirty="0"/>
          </a:p>
        </p:txBody>
      </p:sp>
      <p:sp>
        <p:nvSpPr>
          <p:cNvPr id="68" name="頁尾版面配置區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none" baseline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9" name="投影片編號版面配置區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zh-TW" sz="3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6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lang="zh-TW" sz="1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lang="zh-TW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6">
          <p15:clr>
            <a:srgbClr val="F26B43"/>
          </p15:clr>
        </p15:guide>
        <p15:guide id="3" pos="3840">
          <p15:clr>
            <a:srgbClr val="F26B43"/>
          </p15:clr>
        </p15:guide>
        <p15:guide id="4" orient="horz" pos="3552">
          <p15:clr>
            <a:srgbClr val="F26B43"/>
          </p15:clr>
        </p15:guide>
        <p15:guide id="5" pos="6720">
          <p15:clr>
            <a:srgbClr val="F26B43"/>
          </p15:clr>
        </p15:guide>
        <p15:guide id="6" pos="9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oks.com.tw/web/sys_puballb/books/?pubid=yuanliou" TargetMode="External"/><Relationship Id="rId2" Type="http://schemas.openxmlformats.org/officeDocument/2006/relationships/hyperlink" Target="http://search.books.com.tw/exep/prod_search.php?key=%E8%B6%99%E4%BA%8E%E8%90%B1&amp;f=author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books.com.tw/web/sys_puballb/books/?pubid=mook" TargetMode="External"/><Relationship Id="rId5" Type="http://schemas.openxmlformats.org/officeDocument/2006/relationships/hyperlink" Target="http://search.books.com.tw/exep/prod_search.php?key=%E6%9D%8E%E6%99%8F%E7%94%84&amp;f=author" TargetMode="External"/><Relationship Id="rId4" Type="http://schemas.openxmlformats.org/officeDocument/2006/relationships/hyperlink" Target="http://search.books.com.tw/exep/prod_search.php?key=%E6%9E%97%E4%BD%A9%E5%90%9B&amp;f=author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31582" y="1349876"/>
            <a:ext cx="9360418" cy="2263258"/>
          </a:xfrm>
        </p:spPr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BRT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社群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/>
              <a:t>特色</a:t>
            </a:r>
            <a:r>
              <a:rPr lang="zh-TW" altLang="en-US" dirty="0"/>
              <a:t>課程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研習</a:t>
            </a:r>
            <a:endParaRPr 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3903329" y="4176928"/>
            <a:ext cx="6916336" cy="1771600"/>
          </a:xfrm>
        </p:spPr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林國楨 教授</a:t>
            </a:r>
            <a:endParaRPr 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9" y="1571685"/>
            <a:ext cx="11009547" cy="388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55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1672"/>
            <a:ext cx="12165083" cy="428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98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dirty="0" smtClean="0"/>
              <a:t>問題</a:t>
            </a:r>
            <a:r>
              <a:rPr lang="zh-TW" altLang="en-US" dirty="0" smtClean="0"/>
              <a:t>與討論</a:t>
            </a:r>
            <a:r>
              <a:rPr lang="zh-TW" dirty="0" smtClean="0"/>
              <a:t>？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37999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41721" y="1253878"/>
            <a:ext cx="7083338" cy="3507549"/>
          </a:xfrm>
        </p:spPr>
        <p:txBody>
          <a:bodyPr/>
          <a:lstStyle/>
          <a:p>
            <a:r>
              <a:rPr lang="zh-TW" altLang="en-US" dirty="0" smtClean="0"/>
              <a:t>下週小組討論主題</a:t>
            </a:r>
            <a:endParaRPr lang="zh-TW" dirty="0"/>
          </a:p>
        </p:txBody>
      </p:sp>
    </p:spTree>
    <p:extLst>
      <p:ext uri="{BB962C8B-B14F-4D97-AF65-F5344CB8AC3E}">
        <p14:creationId xmlns:p14="http://schemas.microsoft.com/office/powerpoint/2010/main" val="278717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3707" y="388003"/>
            <a:ext cx="7632879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課程研發進度</a:t>
            </a:r>
            <a:endParaRPr lang="zh-TW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043707" y="1898024"/>
            <a:ext cx="6945727" cy="4123944"/>
          </a:xfrm>
        </p:spPr>
        <p:txBody>
          <a:bodyPr>
            <a:normAutofit/>
          </a:bodyPr>
          <a:lstStyle/>
          <a:p>
            <a:r>
              <a:rPr lang="en-US" altLang="zh-TW" sz="4000" dirty="0" smtClean="0">
                <a:solidFill>
                  <a:srgbClr val="002060"/>
                </a:solidFill>
              </a:rPr>
              <a:t>9/25</a:t>
            </a:r>
            <a:r>
              <a:rPr lang="zh-TW" altLang="en-US" sz="4000" dirty="0" smtClean="0">
                <a:solidFill>
                  <a:srgbClr val="002060"/>
                </a:solidFill>
              </a:rPr>
              <a:t>課程銜接</a:t>
            </a:r>
            <a:endParaRPr lang="en-US" altLang="zh-TW" sz="4000" dirty="0" smtClean="0">
              <a:solidFill>
                <a:srgbClr val="002060"/>
              </a:solidFill>
            </a:endParaRPr>
          </a:p>
          <a:p>
            <a:r>
              <a:rPr lang="en-US" altLang="zh-TW" sz="4000" dirty="0" smtClean="0">
                <a:solidFill>
                  <a:srgbClr val="002060"/>
                </a:solidFill>
              </a:rPr>
              <a:t>10/2</a:t>
            </a:r>
            <a:r>
              <a:rPr lang="zh-TW" altLang="en-US" sz="4000" dirty="0" smtClean="0">
                <a:solidFill>
                  <a:srgbClr val="002060"/>
                </a:solidFill>
              </a:rPr>
              <a:t>群組討論情形</a:t>
            </a:r>
            <a:endParaRPr lang="zh-TW" sz="4000" dirty="0">
              <a:solidFill>
                <a:srgbClr val="002060"/>
              </a:solidFill>
            </a:endParaRPr>
          </a:p>
          <a:p>
            <a:r>
              <a:rPr lang="zh-TW" altLang="en-US" sz="4000" dirty="0" smtClean="0">
                <a:solidFill>
                  <a:srgbClr val="002060"/>
                </a:solidFill>
              </a:rPr>
              <a:t>繳交作業</a:t>
            </a:r>
            <a:endParaRPr lang="en-US" altLang="zh-TW" sz="4000" dirty="0" smtClean="0">
              <a:solidFill>
                <a:srgbClr val="002060"/>
              </a:solidFill>
            </a:endParaRPr>
          </a:p>
          <a:p>
            <a:r>
              <a:rPr lang="zh-TW" altLang="en-US" sz="4000" dirty="0" smtClean="0">
                <a:solidFill>
                  <a:srgbClr val="002060"/>
                </a:solidFill>
              </a:rPr>
              <a:t>團體討論</a:t>
            </a:r>
            <a:endParaRPr lang="zh-TW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9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3707" y="388003"/>
            <a:ext cx="7632879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中港課程地圖</a:t>
            </a:r>
            <a:endParaRPr lang="zh-TW" sz="4800" dirty="0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462" y="1808497"/>
            <a:ext cx="6658308" cy="4849879"/>
          </a:xfrm>
        </p:spPr>
      </p:pic>
    </p:spTree>
    <p:extLst>
      <p:ext uri="{BB962C8B-B14F-4D97-AF65-F5344CB8AC3E}">
        <p14:creationId xmlns:p14="http://schemas.microsoft.com/office/powerpoint/2010/main" val="1833174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0683" y="117547"/>
            <a:ext cx="4142704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中港特色課程</a:t>
            </a:r>
            <a:endParaRPr lang="zh-TW" sz="4800" dirty="0"/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7603785"/>
              </p:ext>
            </p:extLst>
          </p:nvPr>
        </p:nvGraphicFramePr>
        <p:xfrm>
          <a:off x="1378038" y="1376729"/>
          <a:ext cx="8744756" cy="52855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7128"/>
                <a:gridCol w="1481071"/>
                <a:gridCol w="4240368"/>
                <a:gridCol w="2186189"/>
              </a:tblGrid>
              <a:tr h="43919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編號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課程名稱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課程內容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師資</a:t>
                      </a:r>
                      <a:endParaRPr lang="zh-TW" altLang="en-US" dirty="0"/>
                    </a:p>
                  </a:txBody>
                  <a:tcPr/>
                </a:tc>
              </a:tr>
              <a:tr h="619671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NO.1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愛要站出來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中日文站牌導覽，歷史與美食的結合，可從站的導覽牌連到線上導覽。依照</a:t>
                      </a:r>
                      <a:r>
                        <a:rPr lang="en-US" altLang="zh-TW" dirty="0" smtClean="0"/>
                        <a:t>BRT</a:t>
                      </a:r>
                      <a:r>
                        <a:rPr lang="zh-TW" altLang="en-US" dirty="0" smtClean="0"/>
                        <a:t>的交通網絡可以一直發展下去。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保達、曉菁、建和</a:t>
                      </a:r>
                      <a:endParaRPr lang="zh-TW" altLang="en-US" dirty="0"/>
                    </a:p>
                  </a:txBody>
                  <a:tcPr/>
                </a:tc>
              </a:tr>
              <a:tr h="619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NO.2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愛與無線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利用手機或資訊產品，探究電磁波與</a:t>
                      </a:r>
                      <a:r>
                        <a:rPr lang="en-US" altLang="zh-TW" dirty="0" err="1" smtClean="0"/>
                        <a:t>wifi</a:t>
                      </a:r>
                      <a:r>
                        <a:rPr lang="zh-TW" altLang="en-US" dirty="0" smtClean="0"/>
                        <a:t>的涵蓋率，去計算、去改善、去檢視，</a:t>
                      </a:r>
                      <a:r>
                        <a:rPr lang="en-US" altLang="zh-TW" dirty="0" smtClean="0"/>
                        <a:t>BRT</a:t>
                      </a:r>
                      <a:r>
                        <a:rPr lang="zh-TW" altLang="en-US" dirty="0" smtClean="0"/>
                        <a:t>的行動服務。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尊信、朝閔</a:t>
                      </a:r>
                      <a:endParaRPr lang="zh-TW" altLang="en-US" dirty="0"/>
                    </a:p>
                  </a:txBody>
                  <a:tcPr/>
                </a:tc>
              </a:tr>
              <a:tr h="619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NO.3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愛語無限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英語導覽的落實，藉由導覽人員的培訓，去訓練學生，也培訓服務志工與人才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靜瑜</a:t>
                      </a:r>
                      <a:endParaRPr lang="zh-TW" altLang="en-US" dirty="0"/>
                    </a:p>
                  </a:txBody>
                  <a:tcPr/>
                </a:tc>
              </a:tr>
              <a:tr h="619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NO.4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愛自己愛健康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/>
                        <a:t>如何利用台中的醫療體系，使用醫療地圖，達成醫療資源的有效分配。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偉兆、協成</a:t>
                      </a:r>
                      <a:endParaRPr lang="zh-TW" altLang="en-US" dirty="0"/>
                    </a:p>
                  </a:txBody>
                  <a:tcPr/>
                </a:tc>
              </a:tr>
              <a:tr h="6196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NO.5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愛</a:t>
                      </a: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</a:t>
                      </a:r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運動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運動與行動，交通的轉銜流通是否順暢，最後一哩路，如何到達學校，紀錄並讓學生學會解決問題，提出方案。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zh-TW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宗毅、靖媛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83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0683" y="117547"/>
            <a:ext cx="4142704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愛要站出來</a:t>
            </a:r>
            <a:endParaRPr lang="zh-TW" sz="4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3472720"/>
              </p:ext>
            </p:extLst>
          </p:nvPr>
        </p:nvGraphicFramePr>
        <p:xfrm>
          <a:off x="1528763" y="1485899"/>
          <a:ext cx="9405403" cy="510734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43629"/>
                <a:gridCol w="1343629"/>
                <a:gridCol w="1343629"/>
                <a:gridCol w="1922975"/>
                <a:gridCol w="764283"/>
                <a:gridCol w="1343629"/>
                <a:gridCol w="1343629"/>
              </a:tblGrid>
              <a:tr h="5232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週別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sz="1800" b="1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日期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課程名稱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傳達意念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內容簡述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閱讀資料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搭配活動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延伸實踐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愛現台中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生活美學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自我介紹，台中介紹，討論生活中有趣的事物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分組討論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愛上台中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藝術欣賞與生活美好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台中古蹟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Vs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台中美食？旅行的意義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講述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討論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說一個故事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公民責任與道德實踐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發表，觀察，體驗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跟我憶起愛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省思台中的價值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記憶中美好的味道，什麼是台中專屬？代表台中？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影片欣賞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你要去哪裡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城市交通空間概念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台灣大道，</a:t>
                      </a: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BRT</a:t>
                      </a: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各站介紹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網路搜尋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TW" altLang="en-US" sz="1800"/>
                    </a:p>
                  </a:txBody>
                  <a:tcPr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6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站美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food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移動的吸引點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真功夫，每站的美食地圖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網路搜尋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18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0683" y="117547"/>
            <a:ext cx="4142704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愛要站出來</a:t>
            </a:r>
            <a:endParaRPr lang="zh-TW" sz="4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59925793"/>
              </p:ext>
            </p:extLst>
          </p:nvPr>
        </p:nvGraphicFramePr>
        <p:xfrm>
          <a:off x="1528763" y="1485899"/>
          <a:ext cx="9405403" cy="48546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43629"/>
                <a:gridCol w="1343629"/>
                <a:gridCol w="1343629"/>
                <a:gridCol w="1922975"/>
                <a:gridCol w="764283"/>
                <a:gridCol w="1343629"/>
                <a:gridCol w="1343629"/>
              </a:tblGrid>
              <a:tr h="5232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週別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sz="1800" b="1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日期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課程名稱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傳達意念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內容簡述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閱讀資料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搭配活動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延伸實踐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7</a:t>
                      </a: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空間再生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城市規劃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都市規劃參訪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中區再生基地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8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這一站幸福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美食與包裝的文化連結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有美食就夠了嗎？美食添加物？什麼是幸福味道？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團體活動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9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手繪台中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從繪本重新認識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繪本旅遊</a:t>
                      </a: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趙于萱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演講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餅製作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實習製作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太陽餅做做看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動手實作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大行其通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找出自己的站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挑選主題、區域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12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愛爆報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導覽口語表達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一日站長服務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服務學習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外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279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0683" y="117547"/>
            <a:ext cx="4142704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愛要站出來</a:t>
            </a:r>
            <a:endParaRPr lang="zh-TW" sz="48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5641820"/>
              </p:ext>
            </p:extLst>
          </p:nvPr>
        </p:nvGraphicFramePr>
        <p:xfrm>
          <a:off x="1528763" y="1485899"/>
          <a:ext cx="9405403" cy="48546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43629"/>
                <a:gridCol w="1343629"/>
                <a:gridCol w="1343629"/>
                <a:gridCol w="1922975"/>
                <a:gridCol w="764283"/>
                <a:gridCol w="1343629"/>
                <a:gridCol w="1343629"/>
              </a:tblGrid>
              <a:tr h="5232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週別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sz="1800" b="1" dirty="0" smtClean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日期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課程名稱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傳達意念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內容簡述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閱讀資料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搭配活動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b="1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</a:rPr>
                        <a:t>延伸實踐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 anchor="ctr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13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道路施工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系統思考與問題解決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可行性的討論，支援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14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我手寫我愛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語文表達與符號運用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美站看板報導寫作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寫作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試營運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規劃執行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出發去哪裡</a:t>
                      </a: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?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16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BRT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閃亮的日子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資訊科技與媒體素養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BRT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美食微電影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攝影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外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17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愛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code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台中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文字聲音畫面結合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站板看板製作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分組合作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QR code</a:t>
                      </a: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製作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  <a:tr h="69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第</a:t>
                      </a: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18</a:t>
                      </a:r>
                      <a:r>
                        <a:rPr lang="zh-TW" sz="18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週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完工通車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自我實現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成果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</a:rPr>
                        <a:t> </a:t>
                      </a:r>
                      <a:endParaRPr lang="zh-TW" sz="18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8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外</a:t>
                      </a:r>
                      <a:endParaRPr lang="zh-TW" sz="18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681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0683" y="117547"/>
            <a:ext cx="4142704" cy="1233424"/>
          </a:xfrm>
        </p:spPr>
        <p:txBody>
          <a:bodyPr>
            <a:normAutofit/>
          </a:bodyPr>
          <a:lstStyle/>
          <a:p>
            <a:r>
              <a:rPr lang="zh-TW" altLang="en-US" sz="4800" dirty="0" smtClean="0"/>
              <a:t>愛要站出來</a:t>
            </a:r>
            <a:endParaRPr lang="zh-TW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9289682" cy="3768680"/>
          </a:xfrm>
        </p:spPr>
        <p:txBody>
          <a:bodyPr/>
          <a:lstStyle/>
          <a:p>
            <a:r>
              <a:rPr lang="zh-TW" altLang="zh-TW" b="1" dirty="0">
                <a:solidFill>
                  <a:srgbClr val="FF0000"/>
                </a:solidFill>
              </a:rPr>
              <a:t>參考書目</a:t>
            </a:r>
            <a:r>
              <a:rPr lang="en-US" altLang="zh-TW" b="1" dirty="0">
                <a:solidFill>
                  <a:srgbClr val="FF0000"/>
                </a:solidFill>
              </a:rPr>
              <a:t>:</a:t>
            </a:r>
            <a:endParaRPr lang="zh-TW" altLang="zh-TW" b="1" dirty="0">
              <a:solidFill>
                <a:srgbClr val="FF0000"/>
              </a:solidFill>
            </a:endParaRPr>
          </a:p>
          <a:p>
            <a:r>
              <a:rPr lang="en-US" altLang="zh-TW" b="1" dirty="0" err="1">
                <a:hlinkClick r:id="rId2"/>
              </a:rPr>
              <a:t>趙于萱</a:t>
            </a:r>
            <a:r>
              <a:rPr lang="en-US" altLang="zh-TW" b="1" dirty="0"/>
              <a:t>(2012)</a:t>
            </a:r>
            <a:r>
              <a:rPr lang="zh-TW" altLang="zh-TW" b="1" dirty="0"/>
              <a:t>。《魚的台中旅行手記》。台灣</a:t>
            </a:r>
            <a:r>
              <a:rPr lang="en-US" altLang="zh-TW" b="1" dirty="0"/>
              <a:t>:</a:t>
            </a:r>
            <a:r>
              <a:rPr lang="en-US" altLang="zh-TW" b="1" dirty="0" err="1">
                <a:hlinkClick r:id="rId3"/>
              </a:rPr>
              <a:t>遠流</a:t>
            </a:r>
            <a:r>
              <a:rPr lang="zh-TW" altLang="zh-TW" b="1" dirty="0"/>
              <a:t>。</a:t>
            </a:r>
          </a:p>
          <a:p>
            <a:r>
              <a:rPr lang="en-US" altLang="zh-TW" b="1" dirty="0" err="1">
                <a:hlinkClick r:id="rId4"/>
              </a:rPr>
              <a:t>林佩君</a:t>
            </a:r>
            <a:r>
              <a:rPr lang="zh-TW" altLang="zh-TW" b="1" dirty="0"/>
              <a:t>、</a:t>
            </a:r>
            <a:r>
              <a:rPr lang="en-US" altLang="zh-TW" b="1" dirty="0" err="1">
                <a:hlinkClick r:id="rId5"/>
              </a:rPr>
              <a:t>李晏甄</a:t>
            </a:r>
            <a:r>
              <a:rPr lang="en-US" altLang="zh-TW" b="1" dirty="0"/>
              <a:t> (2014)</a:t>
            </a:r>
            <a:r>
              <a:rPr lang="zh-TW" altLang="zh-TW" b="1" dirty="0"/>
              <a:t>。《台中悠遊小旅行》。台灣：</a:t>
            </a:r>
            <a:r>
              <a:rPr lang="en-US" altLang="zh-TW" b="1" dirty="0" err="1">
                <a:hlinkClick r:id="rId6"/>
              </a:rPr>
              <a:t>墨刻</a:t>
            </a:r>
            <a:r>
              <a:rPr lang="zh-TW" altLang="zh-TW" b="1" dirty="0"/>
              <a:t>。</a:t>
            </a:r>
          </a:p>
          <a:p>
            <a:r>
              <a:rPr lang="zh-TW" altLang="zh-TW" b="1" dirty="0"/>
              <a:t>林佩君、高一民、蔡宜真、李晏甄</a:t>
            </a:r>
            <a:r>
              <a:rPr lang="en-US" altLang="zh-TW" b="1" dirty="0"/>
              <a:t>(2014)</a:t>
            </a:r>
            <a:r>
              <a:rPr lang="zh-TW" altLang="zh-TW" b="1" dirty="0"/>
              <a:t>。《台中自遊散策》。台灣：</a:t>
            </a:r>
            <a:r>
              <a:rPr lang="en-US" altLang="zh-TW" b="1" dirty="0" err="1">
                <a:hlinkClick r:id="rId6"/>
              </a:rPr>
              <a:t>墨刻</a:t>
            </a:r>
            <a:r>
              <a:rPr lang="zh-TW" altLang="zh-TW" b="1" dirty="0"/>
              <a:t>。</a:t>
            </a:r>
          </a:p>
          <a:p>
            <a:r>
              <a:rPr lang="zh-TW" altLang="zh-TW" b="1" dirty="0"/>
              <a:t>劉彤渲</a:t>
            </a:r>
            <a:r>
              <a:rPr lang="en-US" altLang="zh-TW" b="1" dirty="0"/>
              <a:t>(2011)</a:t>
            </a:r>
            <a:r>
              <a:rPr lang="zh-TW" altLang="zh-TW" b="1" dirty="0"/>
              <a:t>。《畫家帶路，對台中上癮》。台灣：太雅出版社</a:t>
            </a:r>
            <a:r>
              <a:rPr lang="zh-TW" altLang="zh-TW" b="1" dirty="0" smtClean="0"/>
              <a:t>。</a:t>
            </a:r>
            <a:endParaRPr lang="zh-TW" altLang="zh-TW" b="1" dirty="0"/>
          </a:p>
          <a:p>
            <a:pPr>
              <a:spcAft>
                <a:spcPts val="0"/>
              </a:spcAft>
            </a:pPr>
            <a:r>
              <a:rPr lang="zh-TW" altLang="zh-TW" b="1" dirty="0">
                <a:solidFill>
                  <a:srgbClr val="FF0000"/>
                </a:solidFill>
              </a:rPr>
              <a:t>內外課程的比例</a:t>
            </a:r>
            <a:r>
              <a:rPr lang="en-US" altLang="zh-TW" b="1" dirty="0">
                <a:solidFill>
                  <a:srgbClr val="FF0000"/>
                </a:solidFill>
              </a:rPr>
              <a:t>:</a:t>
            </a:r>
            <a:endParaRPr lang="zh-TW" altLang="zh-TW" b="1" dirty="0">
              <a:solidFill>
                <a:srgbClr val="FF0000"/>
              </a:solidFill>
            </a:endParaRPr>
          </a:p>
          <a:p>
            <a:pPr>
              <a:spcAft>
                <a:spcPts val="0"/>
              </a:spcAft>
            </a:pPr>
            <a:r>
              <a:rPr lang="zh-TW" altLang="zh-TW" b="1" dirty="0"/>
              <a:t>以</a:t>
            </a:r>
            <a:r>
              <a:rPr lang="en-US" altLang="zh-TW" b="1" dirty="0"/>
              <a:t>18</a:t>
            </a:r>
            <a:r>
              <a:rPr lang="zh-TW" altLang="zh-TW" b="1" dirty="0"/>
              <a:t>週為一個學分，</a:t>
            </a:r>
            <a:r>
              <a:rPr lang="en-US" altLang="zh-TW" b="1" dirty="0"/>
              <a:t>12</a:t>
            </a:r>
            <a:r>
              <a:rPr lang="zh-TW" altLang="zh-TW" b="1" dirty="0"/>
              <a:t>週在學校，</a:t>
            </a:r>
            <a:r>
              <a:rPr lang="en-US" altLang="zh-TW" b="1" dirty="0"/>
              <a:t>6</a:t>
            </a:r>
            <a:r>
              <a:rPr lang="zh-TW" altLang="zh-TW" b="1" dirty="0"/>
              <a:t>週在校外。</a:t>
            </a:r>
          </a:p>
          <a:p>
            <a:pPr marL="4572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51989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62" y="807203"/>
            <a:ext cx="7868991" cy="561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03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Back_to_School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E4BEE2-1A4B-4E4D-9195-085BD14905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小學返校簡報 (寬螢幕)</Template>
  <TotalTime>0</TotalTime>
  <Words>715</Words>
  <Application>Microsoft Office PowerPoint</Application>
  <PresentationFormat>寬螢幕</PresentationFormat>
  <Paragraphs>193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Cambria</vt:lpstr>
      <vt:lpstr>Times New Roman</vt:lpstr>
      <vt:lpstr>Back to School 16x9</vt:lpstr>
      <vt:lpstr>BRT社群 特色課程研習</vt:lpstr>
      <vt:lpstr>課程研發進度</vt:lpstr>
      <vt:lpstr>中港課程地圖</vt:lpstr>
      <vt:lpstr>中港特色課程</vt:lpstr>
      <vt:lpstr>愛要站出來</vt:lpstr>
      <vt:lpstr>愛要站出來</vt:lpstr>
      <vt:lpstr>愛要站出來</vt:lpstr>
      <vt:lpstr>愛要站出來</vt:lpstr>
      <vt:lpstr>PowerPoint 簡報</vt:lpstr>
      <vt:lpstr>PowerPoint 簡報</vt:lpstr>
      <vt:lpstr>PowerPoint 簡報</vt:lpstr>
      <vt:lpstr>問題與討論？</vt:lpstr>
      <vt:lpstr>下週小組討論主題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2014-10-08T14:21:16Z</dcterms:created>
  <dcterms:modified xsi:type="dcterms:W3CDTF">2014-10-08T14:47:36Z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TC028952709991</vt:lpwstr>
  </property>
</Properties>
</file>