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189374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291849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306715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332365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183906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136824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344521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308701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417365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21465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88D9E72-AB95-4700-8F06-4782BC9E58B0}" type="datetimeFigureOut">
              <a:rPr lang="zh-TW" altLang="en-US" smtClean="0"/>
              <a:t>2015/11/12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167131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9E72-AB95-4700-8F06-4782BC9E58B0}" type="datetimeFigureOut">
              <a:rPr lang="zh-TW" altLang="en-US" smtClean="0"/>
              <a:t>2015/11/12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130DB-96F7-432F-B69E-12E427D44D26}" type="slidenum">
              <a:rPr lang="zh-TW" altLang="en-US" smtClean="0"/>
              <a:t>‹#›</a:t>
            </a:fld>
            <a:endParaRPr lang="zh-TW" altLang="en-US"/>
          </a:p>
        </p:txBody>
      </p:sp>
    </p:spTree>
    <p:extLst>
      <p:ext uri="{BB962C8B-B14F-4D97-AF65-F5344CB8AC3E}">
        <p14:creationId xmlns:p14="http://schemas.microsoft.com/office/powerpoint/2010/main" val="188871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2" y="1556792"/>
            <a:ext cx="4471791"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ctrTitle"/>
          </p:nvPr>
        </p:nvSpPr>
        <p:spPr>
          <a:xfrm>
            <a:off x="899592" y="260648"/>
            <a:ext cx="7772400" cy="1470025"/>
          </a:xfrm>
        </p:spPr>
        <p:txBody>
          <a:bodyPr/>
          <a:lstStyle/>
          <a:p>
            <a:r>
              <a:rPr lang="zh-TW" altLang="en-US" dirty="0" smtClean="0"/>
              <a:t>課程發展研習</a:t>
            </a:r>
            <a:endParaRPr lang="zh-TW" altLang="en-US" dirty="0"/>
          </a:p>
        </p:txBody>
      </p:sp>
      <p:sp>
        <p:nvSpPr>
          <p:cNvPr id="3" name="副標題 2"/>
          <p:cNvSpPr>
            <a:spLocks noGrp="1"/>
          </p:cNvSpPr>
          <p:nvPr>
            <p:ph type="subTitle" idx="1"/>
          </p:nvPr>
        </p:nvSpPr>
        <p:spPr>
          <a:xfrm>
            <a:off x="2743200" y="4194800"/>
            <a:ext cx="6400800" cy="1752600"/>
          </a:xfrm>
        </p:spPr>
        <p:txBody>
          <a:bodyPr/>
          <a:lstStyle/>
          <a:p>
            <a:r>
              <a:rPr lang="en-US" altLang="zh-TW" dirty="0" smtClean="0"/>
              <a:t>11/02</a:t>
            </a:r>
          </a:p>
          <a:p>
            <a:r>
              <a:rPr lang="zh-TW" altLang="en-US" dirty="0" smtClean="0"/>
              <a:t>林國楨 教授</a:t>
            </a:r>
            <a:endParaRPr lang="zh-TW" altLang="en-US" dirty="0"/>
          </a:p>
        </p:txBody>
      </p:sp>
      <p:sp>
        <p:nvSpPr>
          <p:cNvPr id="4" name="文字方塊 3"/>
          <p:cNvSpPr txBox="1"/>
          <p:nvPr/>
        </p:nvSpPr>
        <p:spPr>
          <a:xfrm>
            <a:off x="5724128" y="1520758"/>
            <a:ext cx="2637966" cy="400110"/>
          </a:xfrm>
          <a:prstGeom prst="rect">
            <a:avLst/>
          </a:prstGeom>
          <a:noFill/>
        </p:spPr>
        <p:txBody>
          <a:bodyPr wrap="none" rtlCol="0">
            <a:spAutoFit/>
          </a:bodyPr>
          <a:lstStyle/>
          <a:p>
            <a:r>
              <a:rPr lang="en-US" altLang="zh-TW" sz="2000" dirty="0" smtClean="0"/>
              <a:t>BRT</a:t>
            </a:r>
            <a:r>
              <a:rPr lang="zh-TW" altLang="en-US" sz="2000" dirty="0" smtClean="0"/>
              <a:t>教師專業發展社群</a:t>
            </a:r>
            <a:endParaRPr lang="zh-TW" altLang="en-US" sz="2000" dirty="0"/>
          </a:p>
        </p:txBody>
      </p:sp>
    </p:spTree>
    <p:extLst>
      <p:ext uri="{BB962C8B-B14F-4D97-AF65-F5344CB8AC3E}">
        <p14:creationId xmlns:p14="http://schemas.microsoft.com/office/powerpoint/2010/main" val="2949939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smtClean="0"/>
              <a:t>活動要轉換成課程，要拆解。時間、空間的解構。例如</a:t>
            </a:r>
            <a:r>
              <a:rPr lang="en-US" altLang="zh-TW" dirty="0" smtClean="0"/>
              <a:t>:</a:t>
            </a:r>
            <a:r>
              <a:rPr lang="zh-TW" altLang="en-US" dirty="0" smtClean="0"/>
              <a:t>移地課程。時數合起來就可以是一個學分的課程。</a:t>
            </a:r>
            <a:endParaRPr lang="en-US" altLang="zh-TW" dirty="0" smtClean="0"/>
          </a:p>
          <a:p>
            <a:r>
              <a:rPr lang="zh-TW" altLang="en-US" dirty="0"/>
              <a:t>畢業的學</a:t>
            </a:r>
            <a:r>
              <a:rPr lang="zh-TW" altLang="en-US" dirty="0" smtClean="0"/>
              <a:t>時，不要受到每個禮拜的束縛，只要達到學分數的時間，即可以算一個學分。以零化整。</a:t>
            </a:r>
            <a:endParaRPr lang="zh-TW" altLang="en-US" dirty="0"/>
          </a:p>
        </p:txBody>
      </p:sp>
      <p:sp>
        <p:nvSpPr>
          <p:cNvPr id="4" name="文字方塊 3"/>
          <p:cNvSpPr txBox="1"/>
          <p:nvPr/>
        </p:nvSpPr>
        <p:spPr>
          <a:xfrm>
            <a:off x="3836838" y="4523690"/>
            <a:ext cx="4493538" cy="1815882"/>
          </a:xfrm>
          <a:prstGeom prst="rect">
            <a:avLst/>
          </a:prstGeom>
          <a:noFill/>
        </p:spPr>
        <p:txBody>
          <a:bodyPr wrap="none" rtlCol="0">
            <a:spAutoFit/>
          </a:bodyPr>
          <a:lstStyle/>
          <a:p>
            <a:r>
              <a:rPr lang="zh-TW" altLang="en-US" sz="2800" b="1" dirty="0" smtClean="0">
                <a:solidFill>
                  <a:schemeClr val="tx2"/>
                </a:solidFill>
                <a:latin typeface="+mj-ea"/>
                <a:ea typeface="+mj-ea"/>
              </a:rPr>
              <a:t>新生體驗營要將它算成一個</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學分，要有課程的規劃和設</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計，可以把活動抽出來，變</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成有意義的課程。</a:t>
            </a:r>
            <a:endParaRPr lang="zh-TW" altLang="en-US" sz="2800" b="1" dirty="0">
              <a:solidFill>
                <a:schemeClr val="tx2"/>
              </a:solidFill>
              <a:latin typeface="+mj-ea"/>
              <a:ea typeface="+mj-ea"/>
            </a:endParaRPr>
          </a:p>
        </p:txBody>
      </p:sp>
    </p:spTree>
    <p:extLst>
      <p:ext uri="{BB962C8B-B14F-4D97-AF65-F5344CB8AC3E}">
        <p14:creationId xmlns:p14="http://schemas.microsoft.com/office/powerpoint/2010/main" val="140933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smtClean="0"/>
              <a:t>學生畢業學分要</a:t>
            </a:r>
            <a:r>
              <a:rPr lang="en-US" altLang="zh-TW" dirty="0" smtClean="0"/>
              <a:t>160</a:t>
            </a:r>
            <a:r>
              <a:rPr lang="zh-TW" altLang="en-US" dirty="0" smtClean="0"/>
              <a:t>個學分。利用</a:t>
            </a:r>
            <a:r>
              <a:rPr lang="en-US" altLang="zh-TW" dirty="0" err="1" smtClean="0"/>
              <a:t>QRcode</a:t>
            </a:r>
            <a:r>
              <a:rPr lang="zh-TW" altLang="en-US" dirty="0" smtClean="0"/>
              <a:t>，只要掃瞄就可以知道自己修了多少學分。</a:t>
            </a:r>
            <a:r>
              <a:rPr lang="en-US" altLang="zh-TW" dirty="0" smtClean="0"/>
              <a:t>118</a:t>
            </a:r>
            <a:r>
              <a:rPr lang="zh-TW" altLang="en-US" dirty="0" smtClean="0"/>
              <a:t>學分可以用不同的顏色和形象利用女孩的圖像顯現來證明自己修完的證明。例如新莊金陵女中。</a:t>
            </a:r>
            <a:endParaRPr lang="en-US" altLang="zh-TW" dirty="0" smtClean="0"/>
          </a:p>
          <a:p>
            <a:r>
              <a:rPr lang="en-US" altLang="zh-TW" dirty="0" smtClean="0"/>
              <a:t>BRT</a:t>
            </a:r>
            <a:r>
              <a:rPr lang="zh-TW" altLang="en-US" dirty="0" smtClean="0"/>
              <a:t>可以將可成的共核力和層次帶出來。可以核發不同的證書。</a:t>
            </a:r>
            <a:endParaRPr lang="zh-TW" altLang="en-US" dirty="0"/>
          </a:p>
        </p:txBody>
      </p:sp>
    </p:spTree>
    <p:extLst>
      <p:ext uri="{BB962C8B-B14F-4D97-AF65-F5344CB8AC3E}">
        <p14:creationId xmlns:p14="http://schemas.microsoft.com/office/powerpoint/2010/main" val="389906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a:xfrm>
            <a:off x="457200" y="1600201"/>
            <a:ext cx="8229600" cy="4349080"/>
          </a:xfrm>
        </p:spPr>
        <p:txBody>
          <a:bodyPr/>
          <a:lstStyle/>
          <a:p>
            <a:r>
              <a:rPr lang="zh-TW" altLang="en-US" dirty="0" smtClean="0"/>
              <a:t>台北的老師和教授，是整體啟動沒有假日。台北教授比較沒有駐點式。</a:t>
            </a:r>
            <a:endParaRPr lang="en-US" altLang="zh-TW" dirty="0" smtClean="0"/>
          </a:p>
          <a:p>
            <a:r>
              <a:rPr lang="zh-TW" altLang="en-US" dirty="0" smtClean="0"/>
              <a:t>學生進行展覽的導覽時可以給予學生課程學分，讓孩子透過活動給予學分。</a:t>
            </a:r>
            <a:endParaRPr lang="en-US" altLang="zh-TW" dirty="0" smtClean="0"/>
          </a:p>
          <a:p>
            <a:r>
              <a:rPr lang="zh-TW" altLang="en-US" dirty="0" smtClean="0"/>
              <a:t>用藍線展現特色課程。</a:t>
            </a:r>
            <a:endParaRPr lang="en-US" altLang="zh-TW" dirty="0" smtClean="0"/>
          </a:p>
          <a:p>
            <a:pPr marL="0" indent="0">
              <a:buNone/>
            </a:pPr>
            <a:endParaRPr lang="en-US" altLang="zh-TW" dirty="0" smtClean="0"/>
          </a:p>
          <a:p>
            <a:pPr marL="0" indent="0">
              <a:buNone/>
            </a:pPr>
            <a:endParaRPr lang="zh-TW" altLang="en-US" dirty="0"/>
          </a:p>
        </p:txBody>
      </p:sp>
      <p:sp>
        <p:nvSpPr>
          <p:cNvPr id="5" name="文字方塊 4"/>
          <p:cNvSpPr txBox="1"/>
          <p:nvPr/>
        </p:nvSpPr>
        <p:spPr>
          <a:xfrm>
            <a:off x="3836838" y="4509120"/>
            <a:ext cx="4134465" cy="1384995"/>
          </a:xfrm>
          <a:prstGeom prst="rect">
            <a:avLst/>
          </a:prstGeom>
          <a:noFill/>
        </p:spPr>
        <p:txBody>
          <a:bodyPr wrap="none" rtlCol="0">
            <a:spAutoFit/>
          </a:bodyPr>
          <a:lstStyle/>
          <a:p>
            <a:r>
              <a:rPr lang="zh-TW" altLang="en-US" sz="2800" b="1" dirty="0" smtClean="0">
                <a:solidFill>
                  <a:schemeClr val="tx2"/>
                </a:solidFill>
                <a:latin typeface="+mj-ea"/>
                <a:ea typeface="+mj-ea"/>
              </a:rPr>
              <a:t>校內可以進行課程的展覽</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利用博覽會的形式</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新生入學可以使用</a:t>
            </a:r>
            <a:endParaRPr lang="zh-TW" altLang="en-US" sz="2800" b="1" dirty="0">
              <a:solidFill>
                <a:schemeClr val="tx2"/>
              </a:solidFill>
              <a:latin typeface="+mj-ea"/>
              <a:ea typeface="+mj-ea"/>
            </a:endParaRPr>
          </a:p>
        </p:txBody>
      </p:sp>
    </p:spTree>
    <p:extLst>
      <p:ext uri="{BB962C8B-B14F-4D97-AF65-F5344CB8AC3E}">
        <p14:creationId xmlns:p14="http://schemas.microsoft.com/office/powerpoint/2010/main" val="363113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a:xfrm>
            <a:off x="457200" y="1600201"/>
            <a:ext cx="8229600" cy="4349080"/>
          </a:xfrm>
        </p:spPr>
        <p:txBody>
          <a:bodyPr/>
          <a:lstStyle/>
          <a:p>
            <a:r>
              <a:rPr lang="zh-TW" altLang="en-US" dirty="0" smtClean="0"/>
              <a:t>在不同場域去操作，活動周的概念，某周是獨立課表。保達的疑問，中正可以在一個禮拜內進行課程，這是事先就已經知道。為何課程會有問題</a:t>
            </a:r>
            <a:r>
              <a:rPr lang="en-US" altLang="zh-TW" dirty="0" smtClean="0"/>
              <a:t>?</a:t>
            </a:r>
            <a:r>
              <a:rPr lang="zh-TW" altLang="en-US" dirty="0"/>
              <a:t>協同</a:t>
            </a:r>
            <a:r>
              <a:rPr lang="zh-TW" altLang="en-US" dirty="0" smtClean="0"/>
              <a:t>教學可行嗎</a:t>
            </a:r>
            <a:r>
              <a:rPr lang="en-US" altLang="zh-TW" dirty="0" smtClean="0"/>
              <a:t>?</a:t>
            </a:r>
          </a:p>
          <a:p>
            <a:r>
              <a:rPr lang="zh-TW" altLang="en-US" dirty="0"/>
              <a:t>戶外</a:t>
            </a:r>
            <a:r>
              <a:rPr lang="zh-TW" altLang="en-US" dirty="0" smtClean="0"/>
              <a:t>教學，有不同的人就會有認定的不同。</a:t>
            </a:r>
            <a:endParaRPr lang="en-US" altLang="zh-TW" dirty="0" smtClean="0"/>
          </a:p>
          <a:p>
            <a:pPr marL="0" indent="0">
              <a:buNone/>
            </a:pPr>
            <a:endParaRPr lang="en-US" altLang="zh-TW" dirty="0" smtClean="0"/>
          </a:p>
          <a:p>
            <a:pPr marL="0" indent="0">
              <a:buNone/>
            </a:pPr>
            <a:endParaRPr lang="zh-TW" altLang="en-US" dirty="0"/>
          </a:p>
        </p:txBody>
      </p:sp>
      <p:sp>
        <p:nvSpPr>
          <p:cNvPr id="5" name="文字方塊 4"/>
          <p:cNvSpPr txBox="1"/>
          <p:nvPr/>
        </p:nvSpPr>
        <p:spPr>
          <a:xfrm>
            <a:off x="3836838" y="4509120"/>
            <a:ext cx="3416320" cy="523220"/>
          </a:xfrm>
          <a:prstGeom prst="rect">
            <a:avLst/>
          </a:prstGeom>
          <a:noFill/>
        </p:spPr>
        <p:txBody>
          <a:bodyPr wrap="none" rtlCol="0">
            <a:spAutoFit/>
          </a:bodyPr>
          <a:lstStyle/>
          <a:p>
            <a:r>
              <a:rPr lang="zh-TW" altLang="en-US" sz="2800" b="1" dirty="0" smtClean="0">
                <a:solidFill>
                  <a:schemeClr val="tx2"/>
                </a:solidFill>
                <a:latin typeface="+mj-ea"/>
                <a:ea typeface="+mj-ea"/>
              </a:rPr>
              <a:t>教學組恐無法負荷。</a:t>
            </a:r>
            <a:endParaRPr lang="zh-TW" altLang="en-US" sz="2800" b="1" dirty="0">
              <a:solidFill>
                <a:schemeClr val="tx2"/>
              </a:solidFill>
              <a:latin typeface="+mj-ea"/>
              <a:ea typeface="+mj-ea"/>
            </a:endParaRPr>
          </a:p>
        </p:txBody>
      </p:sp>
    </p:spTree>
    <p:extLst>
      <p:ext uri="{BB962C8B-B14F-4D97-AF65-F5344CB8AC3E}">
        <p14:creationId xmlns:p14="http://schemas.microsoft.com/office/powerpoint/2010/main" val="3169033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a:xfrm>
            <a:off x="457200" y="1600201"/>
            <a:ext cx="8229600" cy="4349080"/>
          </a:xfrm>
        </p:spPr>
        <p:txBody>
          <a:bodyPr/>
          <a:lstStyle/>
          <a:p>
            <a:r>
              <a:rPr lang="zh-TW" altLang="en-US" dirty="0"/>
              <a:t>台北</a:t>
            </a:r>
            <a:r>
              <a:rPr lang="zh-TW" altLang="en-US" dirty="0" smtClean="0"/>
              <a:t>的課程走得很快，但是有些政策是無法執行下去的。</a:t>
            </a:r>
            <a:endParaRPr lang="en-US" altLang="zh-TW" dirty="0" smtClean="0"/>
          </a:p>
          <a:p>
            <a:r>
              <a:rPr lang="zh-TW" altLang="en-US" dirty="0"/>
              <a:t>華德</a:t>
            </a:r>
            <a:r>
              <a:rPr lang="zh-TW" altLang="en-US" dirty="0" smtClean="0"/>
              <a:t>福學校的參考，意志力、情感力、思考力。懂得我們的課程要將核心和系統呈現出來。</a:t>
            </a:r>
            <a:endParaRPr lang="en-US" altLang="zh-TW" dirty="0" smtClean="0"/>
          </a:p>
          <a:p>
            <a:r>
              <a:rPr lang="zh-TW" altLang="en-US" dirty="0" smtClean="0"/>
              <a:t>尊重孩子和家長的溝通，選擇學校。</a:t>
            </a:r>
            <a:endParaRPr lang="en-US" altLang="zh-TW" dirty="0" smtClean="0"/>
          </a:p>
          <a:p>
            <a:pPr marL="0" indent="0">
              <a:buNone/>
            </a:pPr>
            <a:endParaRPr lang="zh-TW" altLang="en-US" dirty="0"/>
          </a:p>
        </p:txBody>
      </p:sp>
      <p:sp>
        <p:nvSpPr>
          <p:cNvPr id="5" name="文字方塊 4"/>
          <p:cNvSpPr txBox="1"/>
          <p:nvPr/>
        </p:nvSpPr>
        <p:spPr>
          <a:xfrm>
            <a:off x="4139952" y="5170021"/>
            <a:ext cx="3775393" cy="523220"/>
          </a:xfrm>
          <a:prstGeom prst="rect">
            <a:avLst/>
          </a:prstGeom>
          <a:noFill/>
        </p:spPr>
        <p:txBody>
          <a:bodyPr wrap="none" rtlCol="0">
            <a:spAutoFit/>
          </a:bodyPr>
          <a:lstStyle/>
          <a:p>
            <a:r>
              <a:rPr lang="zh-TW" altLang="en-US" sz="2800" b="1" dirty="0" smtClean="0">
                <a:solidFill>
                  <a:schemeClr val="tx2"/>
                </a:solidFill>
                <a:latin typeface="+mj-ea"/>
                <a:ea typeface="+mj-ea"/>
              </a:rPr>
              <a:t>不要被學校的框架住。</a:t>
            </a:r>
            <a:endParaRPr lang="zh-TW" altLang="en-US" sz="2800" b="1" dirty="0">
              <a:solidFill>
                <a:schemeClr val="tx2"/>
              </a:solidFill>
              <a:latin typeface="+mj-ea"/>
              <a:ea typeface="+mj-ea"/>
            </a:endParaRPr>
          </a:p>
        </p:txBody>
      </p:sp>
    </p:spTree>
    <p:extLst>
      <p:ext uri="{BB962C8B-B14F-4D97-AF65-F5344CB8AC3E}">
        <p14:creationId xmlns:p14="http://schemas.microsoft.com/office/powerpoint/2010/main" val="137965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smtClean="0"/>
              <a:t>表達力可以不用成為一門課程。</a:t>
            </a:r>
            <a:endParaRPr lang="en-US" altLang="zh-TW" dirty="0" smtClean="0"/>
          </a:p>
          <a:p>
            <a:r>
              <a:rPr lang="zh-TW" altLang="en-US" dirty="0" smtClean="0"/>
              <a:t>課程的活動可以展現甚麼。</a:t>
            </a:r>
            <a:endParaRPr lang="zh-TW" altLang="en-US" dirty="0"/>
          </a:p>
        </p:txBody>
      </p:sp>
    </p:spTree>
    <p:extLst>
      <p:ext uri="{BB962C8B-B14F-4D97-AF65-F5344CB8AC3E}">
        <p14:creationId xmlns:p14="http://schemas.microsoft.com/office/powerpoint/2010/main" val="2214339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作業</a:t>
            </a:r>
            <a:r>
              <a:rPr lang="en-US" altLang="zh-TW" dirty="0" err="1" smtClean="0"/>
              <a:t>PK</a:t>
            </a:r>
            <a:endParaRPr lang="zh-TW" altLang="en-US" dirty="0"/>
          </a:p>
        </p:txBody>
      </p:sp>
      <p:sp>
        <p:nvSpPr>
          <p:cNvPr id="3" name="內容版面配置區 2"/>
          <p:cNvSpPr>
            <a:spLocks noGrp="1"/>
          </p:cNvSpPr>
          <p:nvPr>
            <p:ph idx="1"/>
          </p:nvPr>
        </p:nvSpPr>
        <p:spPr/>
        <p:txBody>
          <a:bodyPr/>
          <a:lstStyle/>
          <a:p>
            <a:r>
              <a:rPr lang="zh-TW" altLang="en-US" dirty="0" smtClean="0"/>
              <a:t>失眠如何到</a:t>
            </a:r>
            <a:r>
              <a:rPr lang="en-US" altLang="zh-TW" dirty="0" smtClean="0"/>
              <a:t>BRT</a:t>
            </a:r>
            <a:r>
              <a:rPr lang="zh-TW" altLang="en-US" dirty="0" smtClean="0"/>
              <a:t>針對這個議題來開展。怎麼讓這個課程去操作</a:t>
            </a:r>
            <a:r>
              <a:rPr lang="en-US" altLang="zh-TW" dirty="0" smtClean="0"/>
              <a:t>?</a:t>
            </a:r>
            <a:r>
              <a:rPr lang="zh-TW" altLang="en-US" dirty="0" smtClean="0"/>
              <a:t>去進一步去延伸。</a:t>
            </a:r>
            <a:endParaRPr lang="zh-TW" altLang="en-US" dirty="0"/>
          </a:p>
        </p:txBody>
      </p:sp>
    </p:spTree>
    <p:extLst>
      <p:ext uri="{BB962C8B-B14F-4D97-AF65-F5344CB8AC3E}">
        <p14:creationId xmlns:p14="http://schemas.microsoft.com/office/powerpoint/2010/main" val="3008059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執行情況報告</a:t>
            </a:r>
            <a:endParaRPr lang="zh-TW" altLang="en-US" dirty="0"/>
          </a:p>
        </p:txBody>
      </p:sp>
      <p:sp>
        <p:nvSpPr>
          <p:cNvPr id="3" name="內容版面配置區 2"/>
          <p:cNvSpPr>
            <a:spLocks noGrp="1"/>
          </p:cNvSpPr>
          <p:nvPr>
            <p:ph idx="1"/>
          </p:nvPr>
        </p:nvSpPr>
        <p:spPr/>
        <p:txBody>
          <a:bodyPr/>
          <a:lstStyle/>
          <a:p>
            <a:r>
              <a:rPr lang="zh-TW" altLang="en-US" dirty="0" smtClean="0"/>
              <a:t>肯定優質化進行的情況。</a:t>
            </a:r>
            <a:endParaRPr lang="en-US" altLang="zh-TW" dirty="0" smtClean="0"/>
          </a:p>
          <a:p>
            <a:r>
              <a:rPr lang="zh-TW" altLang="en-US" dirty="0" smtClean="0"/>
              <a:t>三月份需繳交成果報告</a:t>
            </a:r>
            <a:r>
              <a:rPr lang="en-US" altLang="zh-TW" dirty="0" smtClean="0"/>
              <a:t>:</a:t>
            </a:r>
            <a:r>
              <a:rPr lang="zh-TW" altLang="en-US" dirty="0" smtClean="0"/>
              <a:t>三年</a:t>
            </a:r>
            <a:r>
              <a:rPr lang="zh-TW" altLang="en-US" dirty="0"/>
              <a:t>的</a:t>
            </a:r>
            <a:r>
              <a:rPr lang="zh-TW" altLang="en-US" dirty="0" smtClean="0"/>
              <a:t>成果報告的書寫，要開始逐漸地蒐集資料，大家可以分工合作進行。</a:t>
            </a:r>
            <a:endParaRPr lang="en-US" altLang="zh-TW" dirty="0" smtClean="0"/>
          </a:p>
          <a:p>
            <a:r>
              <a:rPr lang="zh-TW" altLang="en-US" dirty="0"/>
              <a:t>每</a:t>
            </a:r>
            <a:r>
              <a:rPr lang="zh-TW" altLang="en-US" dirty="0" smtClean="0"/>
              <a:t>個計劃要有人負責去統整，將資料整合在一起。</a:t>
            </a:r>
            <a:endParaRPr lang="en-US" altLang="zh-TW" dirty="0" smtClean="0"/>
          </a:p>
          <a:p>
            <a:r>
              <a:rPr lang="en-US" altLang="zh-TW" dirty="0" smtClean="0"/>
              <a:t>SMART</a:t>
            </a:r>
            <a:r>
              <a:rPr lang="zh-TW" altLang="en-US" dirty="0" smtClean="0"/>
              <a:t>是目標管理的方式進行。</a:t>
            </a:r>
            <a:r>
              <a:rPr lang="en-US" altLang="zh-TW" dirty="0" err="1" smtClean="0"/>
              <a:t>KPI</a:t>
            </a:r>
            <a:r>
              <a:rPr lang="zh-TW" altLang="en-US" dirty="0" smtClean="0"/>
              <a:t>也好，將內容系統化。</a:t>
            </a:r>
            <a:endParaRPr lang="en-US" altLang="zh-TW" dirty="0" smtClean="0"/>
          </a:p>
          <a:p>
            <a:endParaRPr lang="zh-TW" altLang="en-US" dirty="0"/>
          </a:p>
        </p:txBody>
      </p:sp>
    </p:spTree>
    <p:extLst>
      <p:ext uri="{BB962C8B-B14F-4D97-AF65-F5344CB8AC3E}">
        <p14:creationId xmlns:p14="http://schemas.microsoft.com/office/powerpoint/2010/main" val="122795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大安高工特色課程分享</a:t>
            </a:r>
            <a:endParaRPr lang="zh-TW" altLang="en-US" dirty="0"/>
          </a:p>
        </p:txBody>
      </p:sp>
      <p:sp>
        <p:nvSpPr>
          <p:cNvPr id="3" name="內容版面配置區 2"/>
          <p:cNvSpPr>
            <a:spLocks noGrp="1"/>
          </p:cNvSpPr>
          <p:nvPr>
            <p:ph idx="1"/>
          </p:nvPr>
        </p:nvSpPr>
        <p:spPr/>
        <p:txBody>
          <a:bodyPr/>
          <a:lstStyle/>
          <a:p>
            <a:r>
              <a:rPr lang="zh-TW" altLang="en-US" dirty="0" smtClean="0"/>
              <a:t>尊信老師分享</a:t>
            </a:r>
            <a:r>
              <a:rPr lang="en-US" altLang="zh-TW" dirty="0" smtClean="0"/>
              <a:t>:</a:t>
            </a:r>
            <a:r>
              <a:rPr lang="zh-TW" altLang="en-US" dirty="0" smtClean="0"/>
              <a:t>人群多，教師的動能強，分享各間學校的特色，但他們大多以幾節課的方式呈現，未能以一整個學期作為規劃進行課程指導。</a:t>
            </a:r>
            <a:endParaRPr lang="en-US" altLang="zh-TW" dirty="0" smtClean="0"/>
          </a:p>
          <a:p>
            <a:r>
              <a:rPr lang="zh-TW" altLang="en-US" dirty="0" smtClean="0"/>
              <a:t>秘書分享</a:t>
            </a:r>
            <a:r>
              <a:rPr lang="en-US" altLang="zh-TW" dirty="0" smtClean="0"/>
              <a:t>:</a:t>
            </a:r>
            <a:r>
              <a:rPr lang="zh-TW" altLang="en-US" dirty="0" smtClean="0"/>
              <a:t>台北市動能很強，學校的老師與學生會彼此比較學習。</a:t>
            </a:r>
            <a:endParaRPr lang="en-US" altLang="zh-TW" dirty="0" smtClean="0"/>
          </a:p>
          <a:p>
            <a:r>
              <a:rPr lang="zh-TW" altLang="en-US" dirty="0" smtClean="0"/>
              <a:t>國楨老師</a:t>
            </a:r>
            <a:r>
              <a:rPr lang="en-US" altLang="zh-TW" dirty="0" smtClean="0"/>
              <a:t>:</a:t>
            </a:r>
            <a:r>
              <a:rPr lang="zh-TW" altLang="en-US" dirty="0" smtClean="0"/>
              <a:t>課程設計需要搭配活動，要滿足學生，要有活動才會有興趣。</a:t>
            </a:r>
            <a:endParaRPr lang="en-US" altLang="zh-TW" dirty="0" smtClean="0"/>
          </a:p>
          <a:p>
            <a:endParaRPr lang="en-US" altLang="zh-TW" dirty="0" smtClean="0"/>
          </a:p>
        </p:txBody>
      </p:sp>
    </p:spTree>
    <p:extLst>
      <p:ext uri="{BB962C8B-B14F-4D97-AF65-F5344CB8AC3E}">
        <p14:creationId xmlns:p14="http://schemas.microsoft.com/office/powerpoint/2010/main" val="3956532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大安高工特色課程分享</a:t>
            </a:r>
            <a:endParaRPr lang="zh-TW" altLang="en-US" dirty="0"/>
          </a:p>
        </p:txBody>
      </p:sp>
      <p:sp>
        <p:nvSpPr>
          <p:cNvPr id="3" name="內容版面配置區 2"/>
          <p:cNvSpPr>
            <a:spLocks noGrp="1"/>
          </p:cNvSpPr>
          <p:nvPr>
            <p:ph idx="1"/>
          </p:nvPr>
        </p:nvSpPr>
        <p:spPr/>
        <p:txBody>
          <a:bodyPr/>
          <a:lstStyle/>
          <a:p>
            <a:r>
              <a:rPr lang="zh-TW" altLang="en-US" dirty="0" smtClean="0"/>
              <a:t>秘書分享</a:t>
            </a:r>
            <a:r>
              <a:rPr lang="en-US" altLang="zh-TW" dirty="0" smtClean="0"/>
              <a:t>:</a:t>
            </a:r>
            <a:r>
              <a:rPr lang="zh-TW" altLang="en-US" dirty="0"/>
              <a:t>我們</a:t>
            </a:r>
            <a:r>
              <a:rPr lang="zh-TW" altLang="en-US" dirty="0" smtClean="0"/>
              <a:t>的孩子比較無法去溝通和表達，較不能向台北的可以直接去完成採訪。</a:t>
            </a:r>
            <a:endParaRPr lang="en-US" altLang="zh-TW" dirty="0" smtClean="0"/>
          </a:p>
          <a:p>
            <a:r>
              <a:rPr lang="zh-TW" altLang="en-US" dirty="0"/>
              <a:t>國</a:t>
            </a:r>
            <a:r>
              <a:rPr lang="zh-TW" altLang="en-US" dirty="0" smtClean="0"/>
              <a:t>楨老師</a:t>
            </a:r>
            <a:r>
              <a:rPr lang="en-US" altLang="zh-TW" dirty="0" smtClean="0"/>
              <a:t>:</a:t>
            </a:r>
            <a:r>
              <a:rPr lang="zh-TW" altLang="en-US" dirty="0" smtClean="0"/>
              <a:t>孩子表達力的確是有城鄉差距的，但不是沒有想法，他們仍可以去表達，需要我們可以給予活動和試探。孩子沒有環境，我們應該製造環境。鄉下孩子還有的優勢是純樸、內斂。</a:t>
            </a:r>
            <a:endParaRPr lang="zh-TW" altLang="en-US" dirty="0"/>
          </a:p>
        </p:txBody>
      </p:sp>
    </p:spTree>
    <p:extLst>
      <p:ext uri="{BB962C8B-B14F-4D97-AF65-F5344CB8AC3E}">
        <p14:creationId xmlns:p14="http://schemas.microsoft.com/office/powerpoint/2010/main" val="91714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smtClean="0"/>
              <a:t>朝閔老師分享</a:t>
            </a:r>
            <a:r>
              <a:rPr lang="en-US" altLang="zh-TW" dirty="0" smtClean="0"/>
              <a:t>:</a:t>
            </a:r>
            <a:r>
              <a:rPr lang="zh-TW" altLang="en-US" dirty="0" smtClean="0"/>
              <a:t>台中一中研習的分享。</a:t>
            </a:r>
            <a:endParaRPr lang="en-US" altLang="zh-TW" dirty="0" smtClean="0"/>
          </a:p>
          <a:p>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624" b="16451"/>
          <a:stretch/>
        </p:blipFill>
        <p:spPr bwMode="auto">
          <a:xfrm>
            <a:off x="827584" y="2204864"/>
            <a:ext cx="6840759" cy="444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12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smtClean="0"/>
              <a:t>保達老師</a:t>
            </a:r>
            <a:r>
              <a:rPr lang="en-US" altLang="zh-TW" dirty="0" smtClean="0"/>
              <a:t>:</a:t>
            </a:r>
            <a:r>
              <a:rPr lang="zh-TW" altLang="en-US" dirty="0" smtClean="0"/>
              <a:t>看到很多老師積極的參與各個課程，發現台北的老師很積極去參加。既然不是強迫參與的，但是大家仍會主動參與。用吃喝玩樂包裝起來，學到一點。南港高中的學生到展覽會場進行課程導覽。</a:t>
            </a:r>
            <a:endParaRPr lang="zh-TW" altLang="en-US" dirty="0"/>
          </a:p>
        </p:txBody>
      </p:sp>
    </p:spTree>
    <p:extLst>
      <p:ext uri="{BB962C8B-B14F-4D97-AF65-F5344CB8AC3E}">
        <p14:creationId xmlns:p14="http://schemas.microsoft.com/office/powerpoint/2010/main" val="329901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4011"/>
            <a:ext cx="3812856" cy="285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smtClean="0"/>
              <a:t>除了鐘點費之外還有甚麼可以進行的。</a:t>
            </a:r>
            <a:endParaRPr lang="en-US" altLang="zh-TW" dirty="0" smtClean="0"/>
          </a:p>
          <a:p>
            <a:r>
              <a:rPr lang="zh-TW" altLang="en-US" dirty="0"/>
              <a:t>完</a:t>
            </a:r>
            <a:r>
              <a:rPr lang="zh-TW" altLang="en-US" dirty="0" smtClean="0"/>
              <a:t>中會遇到家長的質疑，考科和學科，如果有困境可以做結合。</a:t>
            </a:r>
            <a:endParaRPr lang="en-US" altLang="zh-TW" dirty="0" smtClean="0"/>
          </a:p>
          <a:p>
            <a:r>
              <a:rPr lang="zh-TW" altLang="en-US" dirty="0"/>
              <a:t>國楨</a:t>
            </a:r>
            <a:r>
              <a:rPr lang="zh-TW" altLang="en-US" dirty="0" smtClean="0"/>
              <a:t>老師</a:t>
            </a:r>
            <a:r>
              <a:rPr lang="en-US" altLang="zh-TW" dirty="0" smtClean="0"/>
              <a:t>:</a:t>
            </a:r>
            <a:r>
              <a:rPr lang="zh-TW" altLang="en-US" dirty="0" smtClean="0"/>
              <a:t>數學跟表達力是否有結合的課程，要將兩個內容表達在一起，要去思考。要怎要說服別人為何開課</a:t>
            </a:r>
            <a:r>
              <a:rPr lang="en-US" altLang="zh-TW" dirty="0" smtClean="0"/>
              <a:t>?</a:t>
            </a:r>
            <a:r>
              <a:rPr lang="zh-TW" altLang="en-US" dirty="0" smtClean="0"/>
              <a:t>要永續的開設課程。</a:t>
            </a:r>
            <a:endParaRPr lang="zh-TW" altLang="en-US" dirty="0"/>
          </a:p>
        </p:txBody>
      </p:sp>
    </p:spTree>
    <p:extLst>
      <p:ext uri="{BB962C8B-B14F-4D97-AF65-F5344CB8AC3E}">
        <p14:creationId xmlns:p14="http://schemas.microsoft.com/office/powerpoint/2010/main" val="195197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a:t>永續的</a:t>
            </a:r>
            <a:r>
              <a:rPr lang="zh-TW" altLang="en-US" dirty="0" smtClean="0"/>
              <a:t>課程、永續的師資。將教材與資料建置起來。</a:t>
            </a:r>
            <a:endParaRPr lang="en-US" altLang="zh-TW" dirty="0" smtClean="0"/>
          </a:p>
          <a:p>
            <a:r>
              <a:rPr lang="zh-TW" altLang="en-US" dirty="0" smtClean="0"/>
              <a:t>目前青年高中的特色課程執行，教師可以增能，可至青年高中參訪。</a:t>
            </a:r>
            <a:endParaRPr lang="zh-TW" altLang="en-US" dirty="0"/>
          </a:p>
        </p:txBody>
      </p:sp>
      <p:sp>
        <p:nvSpPr>
          <p:cNvPr id="4" name="文字方塊 3"/>
          <p:cNvSpPr txBox="1"/>
          <p:nvPr/>
        </p:nvSpPr>
        <p:spPr>
          <a:xfrm>
            <a:off x="3836838" y="4221088"/>
            <a:ext cx="5211683" cy="1815882"/>
          </a:xfrm>
          <a:prstGeom prst="rect">
            <a:avLst/>
          </a:prstGeom>
          <a:noFill/>
        </p:spPr>
        <p:txBody>
          <a:bodyPr wrap="none" rtlCol="0">
            <a:spAutoFit/>
          </a:bodyPr>
          <a:lstStyle/>
          <a:p>
            <a:r>
              <a:rPr lang="zh-TW" altLang="en-US" sz="2800" b="1" dirty="0" smtClean="0">
                <a:solidFill>
                  <a:schemeClr val="tx2"/>
                </a:solidFill>
                <a:latin typeface="+mj-ea"/>
                <a:ea typeface="+mj-ea"/>
              </a:rPr>
              <a:t>固定時間操作，固定社群活動。</a:t>
            </a:r>
            <a:endParaRPr lang="en-US" altLang="zh-TW" sz="2800" b="1" dirty="0" smtClean="0">
              <a:solidFill>
                <a:schemeClr val="tx2"/>
              </a:solidFill>
              <a:latin typeface="+mj-ea"/>
              <a:ea typeface="+mj-ea"/>
            </a:endParaRPr>
          </a:p>
          <a:p>
            <a:r>
              <a:rPr lang="zh-TW" altLang="en-US" sz="2800" b="1" dirty="0">
                <a:solidFill>
                  <a:schemeClr val="tx2"/>
                </a:solidFill>
                <a:latin typeface="+mj-ea"/>
                <a:ea typeface="+mj-ea"/>
              </a:rPr>
              <a:t>青年</a:t>
            </a:r>
            <a:r>
              <a:rPr lang="zh-TW" altLang="en-US" sz="2800" b="1" dirty="0" smtClean="0">
                <a:solidFill>
                  <a:schemeClr val="tx2"/>
                </a:solidFill>
                <a:latin typeface="+mj-ea"/>
                <a:ea typeface="+mj-ea"/>
              </a:rPr>
              <a:t>高中最有厚度，推展最久。</a:t>
            </a:r>
            <a:endParaRPr lang="en-US" altLang="zh-TW" sz="2800" b="1" dirty="0" smtClean="0">
              <a:solidFill>
                <a:schemeClr val="tx2"/>
              </a:solidFill>
              <a:latin typeface="+mj-ea"/>
              <a:ea typeface="+mj-ea"/>
            </a:endParaRPr>
          </a:p>
          <a:p>
            <a:r>
              <a:rPr lang="zh-TW" altLang="en-US" sz="2800" b="1" dirty="0">
                <a:solidFill>
                  <a:schemeClr val="tx2"/>
                </a:solidFill>
                <a:latin typeface="+mj-ea"/>
                <a:ea typeface="+mj-ea"/>
              </a:rPr>
              <a:t>課</a:t>
            </a:r>
            <a:r>
              <a:rPr lang="zh-TW" altLang="en-US" sz="2800" b="1" dirty="0" smtClean="0">
                <a:solidFill>
                  <a:schemeClr val="tx2"/>
                </a:solidFill>
                <a:latin typeface="+mj-ea"/>
                <a:ea typeface="+mj-ea"/>
              </a:rPr>
              <a:t>要排出來，行政的支持。</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青年可以全校執行。</a:t>
            </a:r>
            <a:endParaRPr lang="zh-TW" altLang="en-US" sz="2800" b="1" dirty="0">
              <a:solidFill>
                <a:schemeClr val="tx2"/>
              </a:solidFill>
              <a:latin typeface="+mj-ea"/>
              <a:ea typeface="+mj-ea"/>
            </a:endParaRPr>
          </a:p>
        </p:txBody>
      </p:sp>
    </p:spTree>
    <p:extLst>
      <p:ext uri="{BB962C8B-B14F-4D97-AF65-F5344CB8AC3E}">
        <p14:creationId xmlns:p14="http://schemas.microsoft.com/office/powerpoint/2010/main" val="140667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263"/>
            <a:ext cx="38100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zh-TW" altLang="en-US" dirty="0" smtClean="0"/>
              <a:t>分享討論</a:t>
            </a:r>
            <a:endParaRPr lang="zh-TW" altLang="en-US" dirty="0"/>
          </a:p>
        </p:txBody>
      </p:sp>
      <p:sp>
        <p:nvSpPr>
          <p:cNvPr id="3" name="內容版面配置區 2"/>
          <p:cNvSpPr>
            <a:spLocks noGrp="1"/>
          </p:cNvSpPr>
          <p:nvPr>
            <p:ph idx="1"/>
          </p:nvPr>
        </p:nvSpPr>
        <p:spPr/>
        <p:txBody>
          <a:bodyPr/>
          <a:lstStyle/>
          <a:p>
            <a:r>
              <a:rPr lang="zh-TW" altLang="en-US" dirty="0"/>
              <a:t>私立</a:t>
            </a:r>
            <a:r>
              <a:rPr lang="zh-TW" altLang="en-US" dirty="0" smtClean="0"/>
              <a:t>學校，加上有力的群長，有計畫的推展進行。</a:t>
            </a:r>
            <a:endParaRPr lang="en-US" altLang="zh-TW" dirty="0" smtClean="0"/>
          </a:p>
          <a:p>
            <a:r>
              <a:rPr lang="zh-TW" altLang="en-US" dirty="0"/>
              <a:t>惠文</a:t>
            </a:r>
            <a:r>
              <a:rPr lang="zh-TW" altLang="en-US" dirty="0" smtClean="0"/>
              <a:t>高中有特殊的班級，用特殊的班級去進行，並未有全面性的推展。</a:t>
            </a:r>
            <a:endParaRPr lang="zh-TW" altLang="en-US" dirty="0"/>
          </a:p>
        </p:txBody>
      </p:sp>
      <p:sp>
        <p:nvSpPr>
          <p:cNvPr id="4" name="文字方塊 3"/>
          <p:cNvSpPr txBox="1"/>
          <p:nvPr/>
        </p:nvSpPr>
        <p:spPr>
          <a:xfrm>
            <a:off x="3836838" y="4221088"/>
            <a:ext cx="4793300" cy="2246769"/>
          </a:xfrm>
          <a:prstGeom prst="rect">
            <a:avLst/>
          </a:prstGeom>
          <a:noFill/>
        </p:spPr>
        <p:txBody>
          <a:bodyPr wrap="none" rtlCol="0">
            <a:spAutoFit/>
          </a:bodyPr>
          <a:lstStyle/>
          <a:p>
            <a:r>
              <a:rPr lang="en-US" altLang="zh-TW" sz="2800" b="1" dirty="0" smtClean="0">
                <a:solidFill>
                  <a:schemeClr val="tx2"/>
                </a:solidFill>
                <a:latin typeface="+mj-ea"/>
                <a:ea typeface="+mj-ea"/>
              </a:rPr>
              <a:t>BRT</a:t>
            </a:r>
            <a:r>
              <a:rPr lang="zh-TW" altLang="en-US" sz="2800" b="1" dirty="0" smtClean="0">
                <a:solidFill>
                  <a:schemeClr val="tx2"/>
                </a:solidFill>
                <a:latin typeface="+mj-ea"/>
                <a:ea typeface="+mj-ea"/>
              </a:rPr>
              <a:t>是一個發展很好的區塊。</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惠文的人力很強，包裝行銷</a:t>
            </a:r>
            <a:endParaRPr lang="en-US" altLang="zh-TW" sz="2800" b="1" dirty="0" smtClean="0">
              <a:solidFill>
                <a:schemeClr val="tx2"/>
              </a:solidFill>
              <a:latin typeface="+mj-ea"/>
              <a:ea typeface="+mj-ea"/>
            </a:endParaRPr>
          </a:p>
          <a:p>
            <a:r>
              <a:rPr lang="zh-TW" altLang="en-US" sz="2800" b="1" dirty="0">
                <a:solidFill>
                  <a:schemeClr val="tx2"/>
                </a:solidFill>
                <a:latin typeface="+mj-ea"/>
                <a:ea typeface="+mj-ea"/>
              </a:rPr>
              <a:t>很</a:t>
            </a:r>
            <a:r>
              <a:rPr lang="zh-TW" altLang="en-US" sz="2800" b="1" dirty="0" smtClean="0">
                <a:solidFill>
                  <a:schemeClr val="tx2"/>
                </a:solidFill>
                <a:latin typeface="+mj-ea"/>
                <a:ea typeface="+mj-ea"/>
              </a:rPr>
              <a:t>強，每個學校都有不動的</a:t>
            </a:r>
            <a:endParaRPr lang="en-US" altLang="zh-TW" sz="2800" b="1" dirty="0" smtClean="0">
              <a:solidFill>
                <a:schemeClr val="tx2"/>
              </a:solidFill>
              <a:latin typeface="+mj-ea"/>
              <a:ea typeface="+mj-ea"/>
            </a:endParaRPr>
          </a:p>
          <a:p>
            <a:r>
              <a:rPr lang="zh-TW" altLang="en-US" sz="2800" b="1" dirty="0">
                <a:solidFill>
                  <a:schemeClr val="tx2"/>
                </a:solidFill>
                <a:latin typeface="+mj-ea"/>
                <a:ea typeface="+mj-ea"/>
              </a:rPr>
              <a:t>區</a:t>
            </a:r>
            <a:r>
              <a:rPr lang="zh-TW" altLang="en-US" sz="2800" b="1" dirty="0" smtClean="0">
                <a:solidFill>
                  <a:schemeClr val="tx2"/>
                </a:solidFill>
                <a:latin typeface="+mj-ea"/>
                <a:ea typeface="+mj-ea"/>
              </a:rPr>
              <a:t>塊，對學生有幫助的就是</a:t>
            </a:r>
            <a:endParaRPr lang="en-US" altLang="zh-TW" sz="2800" b="1" dirty="0" smtClean="0">
              <a:solidFill>
                <a:schemeClr val="tx2"/>
              </a:solidFill>
              <a:latin typeface="+mj-ea"/>
              <a:ea typeface="+mj-ea"/>
            </a:endParaRPr>
          </a:p>
          <a:p>
            <a:r>
              <a:rPr lang="zh-TW" altLang="en-US" sz="2800" b="1" dirty="0" smtClean="0">
                <a:solidFill>
                  <a:schemeClr val="tx2"/>
                </a:solidFill>
                <a:latin typeface="+mj-ea"/>
                <a:ea typeface="+mj-ea"/>
              </a:rPr>
              <a:t>要發展。</a:t>
            </a:r>
            <a:endParaRPr lang="zh-TW" altLang="en-US" sz="2800" b="1" dirty="0">
              <a:solidFill>
                <a:schemeClr val="tx2"/>
              </a:solidFill>
              <a:latin typeface="+mj-ea"/>
              <a:ea typeface="+mj-ea"/>
            </a:endParaRPr>
          </a:p>
        </p:txBody>
      </p:sp>
    </p:spTree>
    <p:extLst>
      <p:ext uri="{BB962C8B-B14F-4D97-AF65-F5344CB8AC3E}">
        <p14:creationId xmlns:p14="http://schemas.microsoft.com/office/powerpoint/2010/main" val="45701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955</Words>
  <Application>Microsoft Office PowerPoint</Application>
  <PresentationFormat>如螢幕大小 (4:3)</PresentationFormat>
  <Paragraphs>70</Paragraphs>
  <Slides>16</Slides>
  <Notes>0</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課程發展研習</vt:lpstr>
      <vt:lpstr>執行情況報告</vt:lpstr>
      <vt:lpstr>大安高工特色課程分享</vt:lpstr>
      <vt:lpstr>大安高工特色課程分享</vt:lpstr>
      <vt:lpstr>分享討論</vt:lpstr>
      <vt:lpstr>分享討論</vt:lpstr>
      <vt:lpstr>分享討論</vt:lpstr>
      <vt:lpstr>分享討論</vt:lpstr>
      <vt:lpstr>分享討論</vt:lpstr>
      <vt:lpstr>分享討論</vt:lpstr>
      <vt:lpstr>分享討論</vt:lpstr>
      <vt:lpstr>分享討論</vt:lpstr>
      <vt:lpstr>分享討論</vt:lpstr>
      <vt:lpstr>分享討論</vt:lpstr>
      <vt:lpstr>分享討論</vt:lpstr>
      <vt:lpstr>作業PK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課程發展研習</dc:title>
  <dc:creator>user</dc:creator>
  <cp:lastModifiedBy>user</cp:lastModifiedBy>
  <cp:revision>40</cp:revision>
  <dcterms:created xsi:type="dcterms:W3CDTF">2015-11-12T04:56:14Z</dcterms:created>
  <dcterms:modified xsi:type="dcterms:W3CDTF">2015-11-12T07:27:23Z</dcterms:modified>
</cp:coreProperties>
</file>